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0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9A1B1"/>
    <a:srgbClr val="1247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16" d="100"/>
          <a:sy n="116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201E36A-B542-454A-B02B-80FA706E1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49CD0B45-5B63-6648-9AA1-18A759A79F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5847004-1E0C-934C-B22F-8B9AD78ED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07D5-C985-BC40-8ED5-B4C94B5BA089}" type="datetimeFigureOut">
              <a:rPr lang="it-IT" smtClean="0"/>
              <a:t>08/06/2021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A0141AC-0E29-C244-8E70-9DAF6B475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CA69694-F2EB-474A-A679-D390A646A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736-E12D-0F42-AEAE-C0F88C0A35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8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7F71A1A-E3A1-9444-81DE-DB8E7BE23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766948AE-2554-1E49-AB7B-63120ADBB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045B466-48B0-D540-807B-D14FB3F02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07D5-C985-BC40-8ED5-B4C94B5BA089}" type="datetimeFigureOut">
              <a:rPr lang="it-IT" smtClean="0"/>
              <a:t>08/06/2021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485D837-DB7A-8B43-8210-81A100AD2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D7477AC-1B7F-4543-A600-D20F1A620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736-E12D-0F42-AEAE-C0F88C0A35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0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86A40E34-118C-544C-A96E-DE9F55B607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C6D4DC77-802C-9E4A-9767-E86578C8C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54B47A1-19E1-F644-8743-7269EA0F2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07D5-C985-BC40-8ED5-B4C94B5BA089}" type="datetimeFigureOut">
              <a:rPr lang="it-IT" smtClean="0"/>
              <a:t>08/06/2021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362B4A9-EE26-1E4F-A6D9-72FFF674E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56714BF-06E6-DB45-B9CB-4D802DFCC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736-E12D-0F42-AEAE-C0F88C0A35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65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C805B5F-A4C4-844A-B19C-1406C2260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B796ED2-0601-894F-8482-68CA4049E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07090A6-994C-E64C-8C06-08B6328FF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07D5-C985-BC40-8ED5-B4C94B5BA089}" type="datetimeFigureOut">
              <a:rPr lang="it-IT" smtClean="0"/>
              <a:t>08/06/2021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EE80CD7-A2DC-884D-A30E-FD470E3E3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5A42999-4ADF-C543-90F0-A481066B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736-E12D-0F42-AEAE-C0F88C0A35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57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049513E-6D98-494F-89DB-3A5B861DB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5F041C43-7AFF-C443-A89D-E88096BC6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BFD3E75-3940-3049-A75C-657C71062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07D5-C985-BC40-8ED5-B4C94B5BA089}" type="datetimeFigureOut">
              <a:rPr lang="it-IT" smtClean="0"/>
              <a:t>08/06/2021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BCCA80C-0117-D24A-8E67-7FE26C5DB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47907A2-DE5D-2948-B0A9-AA23BE401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736-E12D-0F42-AEAE-C0F88C0A35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27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2976C43-4228-124D-A23D-4C51E4736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27A03E7-F987-3D4F-96A7-03AED7C89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0E0ACAF9-75FE-4940-9AD6-712436E9F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FA02FAD4-B025-8F49-BDAC-74FB991A7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07D5-C985-BC40-8ED5-B4C94B5BA089}" type="datetimeFigureOut">
              <a:rPr lang="it-IT" smtClean="0"/>
              <a:t>08/06/2021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FD586085-691B-A645-A8FA-BCC68283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7DDA8BF0-522E-6147-A52B-1E651006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736-E12D-0F42-AEAE-C0F88C0A35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672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C0569ED-0B5B-2743-AF44-901E490C7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CFE883FC-8C41-9F43-AC8F-7A9041A4B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60B0343D-D72A-0B4E-AF86-AEB56ADDD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105B7684-97C2-294C-B078-F6CE154EE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C259232E-AA0A-7343-939B-1AD7F662C2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F571EC9C-14DE-0443-AE62-12ACD176F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07D5-C985-BC40-8ED5-B4C94B5BA089}" type="datetimeFigureOut">
              <a:rPr lang="it-IT" smtClean="0"/>
              <a:t>08/06/2021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A8F8D5A0-1C37-D24E-9C87-C3A68909E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C3459A95-22D1-BA4B-A861-7F95DFD61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736-E12D-0F42-AEAE-C0F88C0A35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78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429DB5E-DB2C-A549-AC8A-985A988C5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3D3F9BAF-1911-6A4C-9D9B-CD45CE36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07D5-C985-BC40-8ED5-B4C94B5BA089}" type="datetimeFigureOut">
              <a:rPr lang="it-IT" smtClean="0"/>
              <a:t>08/06/2021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68A9AFA3-0FAC-0B44-9389-1664BD937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255CAA6E-D51C-AB45-9DDF-894BFE7A6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736-E12D-0F42-AEAE-C0F88C0A35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229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C01378F3-12BB-AE46-9315-ABA322F2F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07D5-C985-BC40-8ED5-B4C94B5BA089}" type="datetimeFigureOut">
              <a:rPr lang="it-IT" smtClean="0"/>
              <a:t>08/06/2021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E84046CD-9C3D-604A-951A-7C04A547D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D23E1A52-F038-C647-A138-39494CBE8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736-E12D-0F42-AEAE-C0F88C0A35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77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9E2D9EA-8458-E149-9AF9-B05F838AA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6B17E84-BD26-7F4A-AF7F-EB5C77367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70612610-4801-F74D-AA0B-FCB68FF35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9289E94D-01BD-F946-A5BE-C69820CDB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07D5-C985-BC40-8ED5-B4C94B5BA089}" type="datetimeFigureOut">
              <a:rPr lang="it-IT" smtClean="0"/>
              <a:t>08/06/2021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3F0E98C-615B-2A48-BFCC-F1D25B67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5380C961-0A4D-524A-9B42-378C9B9AA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736-E12D-0F42-AEAE-C0F88C0A35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95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BA69BA2-5327-1D48-9CC2-E226EABFF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D1BFCD5F-7100-2940-917C-BB3116536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30E084BD-1AD7-7A40-A899-7EDF6007A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877F4AA-7CF6-C542-B36E-B3BF5B8E3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07D5-C985-BC40-8ED5-B4C94B5BA089}" type="datetimeFigureOut">
              <a:rPr lang="it-IT" smtClean="0"/>
              <a:t>08/06/2021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028F6107-EE9E-324A-91E5-0FDD7BF5F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0C484CF3-AA0B-1943-A7BA-68079AF1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736-E12D-0F42-AEAE-C0F88C0A35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181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670AB09B-EC43-434F-8AB3-8AFDF734B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28D0EEB4-F2F0-2846-9F7C-53FC80D74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42DD572-4368-9C4D-A1C1-40DCAF125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C07D5-C985-BC40-8ED5-B4C94B5BA089}" type="datetimeFigureOut">
              <a:rPr lang="it-IT" smtClean="0"/>
              <a:t>08/06/2021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C6435730-78CE-8A4E-A7FC-722DCF7202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3E7E534-7D24-A149-936B-796B3E1AD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A6736-E12D-0F42-AEAE-C0F88C0A35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78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D7D1C300-4B00-4BCA-963A-CDBCE75C7022}"/>
              </a:ext>
            </a:extLst>
          </p:cNvPr>
          <p:cNvSpPr txBox="1"/>
          <p:nvPr/>
        </p:nvSpPr>
        <p:spPr>
          <a:xfrm>
            <a:off x="214357" y="68032"/>
            <a:ext cx="759806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1"/>
            <a:r>
              <a:rPr lang="it-IT" sz="3200" b="1" dirty="0">
                <a:solidFill>
                  <a:srgbClr val="003960"/>
                </a:solidFill>
                <a:latin typeface="Franklin Gothic Medium Cond" panose="020B0606030402020204" pitchFamily="34" charset="0"/>
              </a:rPr>
              <a:t>La struttura dei prezzi dei carburanti 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6867" y="2064349"/>
            <a:ext cx="2694698" cy="317775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8560" y="2064349"/>
            <a:ext cx="2705350" cy="3184719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435235" y="2235849"/>
            <a:ext cx="1357313" cy="1071563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it-IT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COMPONENTE FISCALE</a:t>
            </a: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64%</a:t>
            </a: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1,013 €/litro</a:t>
            </a:r>
          </a:p>
          <a:p>
            <a:pPr algn="ctr">
              <a:defRPr/>
            </a:pPr>
            <a:endParaRPr lang="it-IT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35235" y="3947432"/>
            <a:ext cx="1357313" cy="85725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it-IT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PREZZO</a:t>
            </a: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INDUSTRIALE</a:t>
            </a: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36%</a:t>
            </a: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0,561 €/litro</a:t>
            </a:r>
          </a:p>
          <a:p>
            <a:pPr algn="ctr">
              <a:defRPr/>
            </a:pPr>
            <a:endParaRPr lang="it-IT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166636" y="2235849"/>
            <a:ext cx="1357313" cy="1071563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it-IT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COMPONENTE FISCALE</a:t>
            </a: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61%</a:t>
            </a: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0,876 €/litro</a:t>
            </a:r>
          </a:p>
          <a:p>
            <a:pPr algn="ctr">
              <a:defRPr/>
            </a:pPr>
            <a:endParaRPr lang="it-IT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239337" y="3947432"/>
            <a:ext cx="1357313" cy="85725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it-IT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PREZZO</a:t>
            </a: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INDUSTRIALE</a:t>
            </a: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39%</a:t>
            </a:r>
          </a:p>
          <a:p>
            <a:pPr algn="ctr">
              <a:defRPr/>
            </a:pPr>
            <a:r>
              <a:rPr lang="it-IT" sz="1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 0,559  €/litro</a:t>
            </a:r>
          </a:p>
          <a:p>
            <a:pPr algn="ctr">
              <a:defRPr/>
            </a:pPr>
            <a:endParaRPr lang="it-IT" sz="1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4766971" y="3982287"/>
            <a:ext cx="1143483" cy="0"/>
          </a:xfrm>
          <a:prstGeom prst="line">
            <a:avLst/>
          </a:prstGeom>
          <a:ln w="12700">
            <a:solidFill>
              <a:srgbClr val="0E95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5914636" y="3977238"/>
            <a:ext cx="8518" cy="1657242"/>
          </a:xfrm>
          <a:prstGeom prst="line">
            <a:avLst/>
          </a:prstGeom>
          <a:ln w="12700">
            <a:solidFill>
              <a:srgbClr val="0E95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nettore 26"/>
          <p:cNvSpPr/>
          <p:nvPr/>
        </p:nvSpPr>
        <p:spPr>
          <a:xfrm>
            <a:off x="4709627" y="3954348"/>
            <a:ext cx="53162" cy="58479"/>
          </a:xfrm>
          <a:prstGeom prst="flowChartConnector">
            <a:avLst/>
          </a:prstGeom>
          <a:noFill/>
          <a:ln w="3175">
            <a:solidFill>
              <a:srgbClr val="0039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5"/>
          <p:cNvSpPr txBox="1">
            <a:spLocks noChangeArrowheads="1"/>
          </p:cNvSpPr>
          <p:nvPr/>
        </p:nvSpPr>
        <p:spPr bwMode="auto">
          <a:xfrm>
            <a:off x="2961686" y="5357481"/>
            <a:ext cx="2741494" cy="553998"/>
          </a:xfrm>
          <a:prstGeom prst="rect">
            <a:avLst/>
          </a:prstGeom>
          <a:noFill/>
          <a:ln w="9525">
            <a:solidFill>
              <a:srgbClr val="0E959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>
                <a:solidFill>
                  <a:srgbClr val="003960"/>
                </a:solidFill>
                <a:latin typeface="Franklin Gothic Medium Cond" panose="020B0606030402020204" pitchFamily="34" charset="0"/>
              </a:rPr>
              <a:t>Solo su questo segmento, pari al 29% del prezzo, agiscono le quotazioni internazionali e l’effetto cambio euro/dollaro</a:t>
            </a:r>
          </a:p>
        </p:txBody>
      </p:sp>
      <p:cxnSp>
        <p:nvCxnSpPr>
          <p:cNvPr id="30" name="Connettore 1 29"/>
          <p:cNvCxnSpPr/>
          <p:nvPr/>
        </p:nvCxnSpPr>
        <p:spPr>
          <a:xfrm>
            <a:off x="5710554" y="5634480"/>
            <a:ext cx="215715" cy="0"/>
          </a:xfrm>
          <a:prstGeom prst="line">
            <a:avLst/>
          </a:prstGeom>
          <a:ln w="12700">
            <a:solidFill>
              <a:srgbClr val="0E95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 flipH="1">
            <a:off x="2204802" y="4621272"/>
            <a:ext cx="1993610" cy="0"/>
          </a:xfrm>
          <a:prstGeom prst="line">
            <a:avLst/>
          </a:prstGeom>
          <a:ln w="12700">
            <a:solidFill>
              <a:srgbClr val="0E95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>
            <a:off x="2211710" y="4617148"/>
            <a:ext cx="12251" cy="1534652"/>
          </a:xfrm>
          <a:prstGeom prst="line">
            <a:avLst/>
          </a:prstGeom>
          <a:ln w="12700">
            <a:solidFill>
              <a:srgbClr val="0E95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nettore 37"/>
          <p:cNvSpPr/>
          <p:nvPr/>
        </p:nvSpPr>
        <p:spPr>
          <a:xfrm>
            <a:off x="4203097" y="4587909"/>
            <a:ext cx="53162" cy="58479"/>
          </a:xfrm>
          <a:prstGeom prst="flowChartConnector">
            <a:avLst/>
          </a:prstGeom>
          <a:noFill/>
          <a:ln w="3175">
            <a:solidFill>
              <a:srgbClr val="0039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Rectangle 25"/>
          <p:cNvSpPr>
            <a:spLocks noChangeArrowheads="1"/>
          </p:cNvSpPr>
          <p:nvPr/>
        </p:nvSpPr>
        <p:spPr bwMode="auto">
          <a:xfrm>
            <a:off x="2481307" y="5954571"/>
            <a:ext cx="2760580" cy="400110"/>
          </a:xfrm>
          <a:prstGeom prst="rect">
            <a:avLst/>
          </a:prstGeom>
          <a:noFill/>
          <a:ln w="9525">
            <a:solidFill>
              <a:srgbClr val="0E959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>
                <a:solidFill>
                  <a:srgbClr val="003960"/>
                </a:solidFill>
                <a:latin typeface="Franklin Gothic Medium Cond" panose="020B0606030402020204" pitchFamily="34" charset="0"/>
              </a:rPr>
              <a:t>Solo su questa voce, pari al 7% del prezzo, si può agire per modificare il prezzo alla pompa</a:t>
            </a:r>
            <a:endParaRPr lang="it-IT" altLang="it-IT" sz="1000" i="1" dirty="0">
              <a:solidFill>
                <a:srgbClr val="003960"/>
              </a:solidFill>
              <a:latin typeface="Franklin Gothic Medium Cond" panose="020B0606030402020204" pitchFamily="34" charset="0"/>
            </a:endParaRPr>
          </a:p>
        </p:txBody>
      </p:sp>
      <p:cxnSp>
        <p:nvCxnSpPr>
          <p:cNvPr id="41" name="Connettore 1 40"/>
          <p:cNvCxnSpPr/>
          <p:nvPr/>
        </p:nvCxnSpPr>
        <p:spPr>
          <a:xfrm>
            <a:off x="2223961" y="6151800"/>
            <a:ext cx="257346" cy="0"/>
          </a:xfrm>
          <a:prstGeom prst="line">
            <a:avLst/>
          </a:prstGeom>
          <a:ln w="12700">
            <a:solidFill>
              <a:srgbClr val="0E95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>
            <a:off x="10771483" y="3982287"/>
            <a:ext cx="1143483" cy="0"/>
          </a:xfrm>
          <a:prstGeom prst="line">
            <a:avLst/>
          </a:prstGeom>
          <a:ln w="12700">
            <a:solidFill>
              <a:srgbClr val="0E95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11919148" y="3977238"/>
            <a:ext cx="4977" cy="1657242"/>
          </a:xfrm>
          <a:prstGeom prst="line">
            <a:avLst/>
          </a:prstGeom>
          <a:ln w="12700">
            <a:solidFill>
              <a:srgbClr val="0E95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onnettore 51"/>
          <p:cNvSpPr/>
          <p:nvPr/>
        </p:nvSpPr>
        <p:spPr>
          <a:xfrm>
            <a:off x="10714139" y="3954348"/>
            <a:ext cx="53162" cy="58479"/>
          </a:xfrm>
          <a:prstGeom prst="flowChartConnector">
            <a:avLst/>
          </a:prstGeom>
          <a:noFill/>
          <a:ln w="3175">
            <a:solidFill>
              <a:srgbClr val="0039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CasellaDiTesto 25"/>
          <p:cNvSpPr txBox="1">
            <a:spLocks noChangeArrowheads="1"/>
          </p:cNvSpPr>
          <p:nvPr/>
        </p:nvSpPr>
        <p:spPr bwMode="auto">
          <a:xfrm>
            <a:off x="8958609" y="5357481"/>
            <a:ext cx="2740361" cy="553998"/>
          </a:xfrm>
          <a:prstGeom prst="rect">
            <a:avLst/>
          </a:prstGeom>
          <a:noFill/>
          <a:ln w="9525">
            <a:solidFill>
              <a:srgbClr val="0E959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>
                <a:solidFill>
                  <a:srgbClr val="003960"/>
                </a:solidFill>
                <a:latin typeface="Franklin Gothic Medium Cond" panose="020B0606030402020204" pitchFamily="34" charset="0"/>
              </a:rPr>
              <a:t>Solo su questo segmento, pari al 30% del prezzo, agiscono le quotazioni internazionali e l’effetto cambio euro/dollaro</a:t>
            </a:r>
          </a:p>
        </p:txBody>
      </p:sp>
      <p:cxnSp>
        <p:nvCxnSpPr>
          <p:cNvPr id="54" name="Connettore 1 53"/>
          <p:cNvCxnSpPr/>
          <p:nvPr/>
        </p:nvCxnSpPr>
        <p:spPr>
          <a:xfrm flipV="1">
            <a:off x="11698970" y="5634480"/>
            <a:ext cx="222666" cy="610"/>
          </a:xfrm>
          <a:prstGeom prst="line">
            <a:avLst/>
          </a:prstGeom>
          <a:ln w="12700">
            <a:solidFill>
              <a:srgbClr val="0E95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25"/>
          <p:cNvSpPr>
            <a:spLocks noChangeArrowheads="1"/>
          </p:cNvSpPr>
          <p:nvPr/>
        </p:nvSpPr>
        <p:spPr bwMode="auto">
          <a:xfrm>
            <a:off x="8506023" y="5951745"/>
            <a:ext cx="2760580" cy="400110"/>
          </a:xfrm>
          <a:prstGeom prst="rect">
            <a:avLst/>
          </a:prstGeom>
          <a:noFill/>
          <a:ln w="9525">
            <a:solidFill>
              <a:srgbClr val="0E959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>
                <a:solidFill>
                  <a:srgbClr val="003960"/>
                </a:solidFill>
                <a:latin typeface="Franklin Gothic Medium Cond" panose="020B0606030402020204" pitchFamily="34" charset="0"/>
              </a:rPr>
              <a:t>Solo su questa voce, pari al 9% del prezzo, si può agire per modificare il prezzo alla pompa</a:t>
            </a:r>
            <a:endParaRPr lang="it-IT" altLang="it-IT" sz="1000" i="1" dirty="0">
              <a:solidFill>
                <a:srgbClr val="003960"/>
              </a:solidFill>
              <a:latin typeface="Franklin Gothic Medium Cond" panose="020B0606030402020204" pitchFamily="34" charset="0"/>
            </a:endParaRPr>
          </a:p>
        </p:txBody>
      </p:sp>
      <p:cxnSp>
        <p:nvCxnSpPr>
          <p:cNvPr id="40" name="Connettore 1 39"/>
          <p:cNvCxnSpPr/>
          <p:nvPr/>
        </p:nvCxnSpPr>
        <p:spPr>
          <a:xfrm flipH="1">
            <a:off x="8226694" y="4621272"/>
            <a:ext cx="1993610" cy="0"/>
          </a:xfrm>
          <a:prstGeom prst="line">
            <a:avLst/>
          </a:prstGeom>
          <a:ln w="12700">
            <a:solidFill>
              <a:srgbClr val="0E95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>
            <a:off x="8233602" y="4617148"/>
            <a:ext cx="12251" cy="1534652"/>
          </a:xfrm>
          <a:prstGeom prst="line">
            <a:avLst/>
          </a:prstGeom>
          <a:ln w="12700">
            <a:solidFill>
              <a:srgbClr val="0E95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onnettore 42"/>
          <p:cNvSpPr/>
          <p:nvPr/>
        </p:nvSpPr>
        <p:spPr>
          <a:xfrm>
            <a:off x="10224989" y="4587909"/>
            <a:ext cx="53162" cy="58479"/>
          </a:xfrm>
          <a:prstGeom prst="flowChartConnector">
            <a:avLst/>
          </a:prstGeom>
          <a:noFill/>
          <a:ln w="3175">
            <a:solidFill>
              <a:srgbClr val="0039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4" name="Connettore 1 43"/>
          <p:cNvCxnSpPr/>
          <p:nvPr/>
        </p:nvCxnSpPr>
        <p:spPr>
          <a:xfrm>
            <a:off x="8245853" y="6151800"/>
            <a:ext cx="257346" cy="0"/>
          </a:xfrm>
          <a:prstGeom prst="line">
            <a:avLst/>
          </a:prstGeom>
          <a:ln w="12700">
            <a:solidFill>
              <a:srgbClr val="0E95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/>
          <p:cNvSpPr txBox="1"/>
          <p:nvPr/>
        </p:nvSpPr>
        <p:spPr>
          <a:xfrm>
            <a:off x="3160417" y="1629068"/>
            <a:ext cx="1845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29A1B1"/>
                </a:solidFill>
                <a:latin typeface="Franklin Gothic Demi" panose="020B0703020102020204" pitchFamily="34" charset="0"/>
              </a:rPr>
              <a:t>BENZINA</a:t>
            </a:r>
            <a:endParaRPr lang="it-IT" dirty="0">
              <a:solidFill>
                <a:srgbClr val="29A1B1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9204111" y="1664114"/>
            <a:ext cx="1845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29A1B1"/>
                </a:solidFill>
                <a:latin typeface="Franklin Gothic Demi" panose="020B0703020102020204" pitchFamily="34" charset="0"/>
              </a:rPr>
              <a:t>DIESEL</a:t>
            </a:r>
            <a:endParaRPr lang="it-IT" dirty="0">
              <a:solidFill>
                <a:srgbClr val="29A1B1"/>
              </a:solidFill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7346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123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Demi</vt:lpstr>
      <vt:lpstr>Franklin Gothic Medium Cond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D’Aloisi</dc:creator>
  <cp:lastModifiedBy>Mele</cp:lastModifiedBy>
  <cp:revision>2</cp:revision>
  <dcterms:created xsi:type="dcterms:W3CDTF">2021-05-25T08:06:10Z</dcterms:created>
  <dcterms:modified xsi:type="dcterms:W3CDTF">2021-06-08T08:47:30Z</dcterms:modified>
</cp:coreProperties>
</file>