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838" r:id="rId2"/>
    <p:sldMasterId id="2147483843" r:id="rId3"/>
    <p:sldMasterId id="2147483855" r:id="rId4"/>
    <p:sldMasterId id="2147483866" r:id="rId5"/>
  </p:sldMasterIdLst>
  <p:notesMasterIdLst>
    <p:notesMasterId r:id="rId20"/>
  </p:notesMasterIdLst>
  <p:handoutMasterIdLst>
    <p:handoutMasterId r:id="rId21"/>
  </p:handoutMasterIdLst>
  <p:sldIdLst>
    <p:sldId id="946" r:id="rId6"/>
    <p:sldId id="331" r:id="rId7"/>
    <p:sldId id="344" r:id="rId8"/>
    <p:sldId id="340" r:id="rId9"/>
    <p:sldId id="347" r:id="rId10"/>
    <p:sldId id="962" r:id="rId11"/>
    <p:sldId id="959" r:id="rId12"/>
    <p:sldId id="961" r:id="rId13"/>
    <p:sldId id="949" r:id="rId14"/>
    <p:sldId id="954" r:id="rId15"/>
    <p:sldId id="955" r:id="rId16"/>
    <p:sldId id="956" r:id="rId17"/>
    <p:sldId id="957" r:id="rId18"/>
    <p:sldId id="958" r:id="rId19"/>
  </p:sldIdLst>
  <p:sldSz cx="9144000" cy="6858000" type="screen4x3"/>
  <p:notesSz cx="6805613" cy="99441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40"/>
    <a:srgbClr val="FFA679"/>
    <a:srgbClr val="FF8F57"/>
    <a:srgbClr val="FCDD44"/>
    <a:srgbClr val="FF742F"/>
    <a:srgbClr val="FF6619"/>
    <a:srgbClr val="FF824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9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698" y="-6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Aedrmprsh01\ambiente$\Bonifiche\GdL%20Bonifiche\Finale\tabelle%20e%20grafici\Tabelle%20e%20grafici%20per%20pubblicazion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it-IT" sz="1440" b="1" i="0" u="none" strike="noStrike" baseline="0" dirty="0">
                <a:solidFill>
                  <a:schemeClr val="tx2"/>
                </a:solidFill>
              </a:rPr>
              <a:t>Distribuzione % delle diverse tipologie di intervento </a:t>
            </a:r>
            <a:r>
              <a:rPr lang="it-IT" sz="1440" b="1" i="0" u="none" strike="noStrike" baseline="0" dirty="0" smtClean="0">
                <a:solidFill>
                  <a:schemeClr val="tx2"/>
                </a:solidFill>
              </a:rPr>
              <a:t>nel </a:t>
            </a:r>
            <a:r>
              <a:rPr lang="it-IT" sz="1440" b="1" i="0" u="none" strike="noStrike" baseline="0" dirty="0">
                <a:solidFill>
                  <a:schemeClr val="tx2"/>
                </a:solidFill>
              </a:rPr>
              <a:t>campione preso a riferimento</a:t>
            </a:r>
            <a:endParaRPr lang="it-IT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6.478027472843266E-2"/>
          <c:y val="1.1567537162309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6755276280120152E-2"/>
          <c:y val="0.27991008423217245"/>
          <c:w val="0.44447363377362581"/>
          <c:h val="0.74265098264315721"/>
        </c:manualLayout>
      </c:layout>
      <c:pieChart>
        <c:varyColors val="1"/>
        <c:ser>
          <c:idx val="0"/>
          <c:order val="0"/>
          <c:tx>
            <c:v>Ubicazione interventi adottati nei SIN (%)</c:v>
          </c:tx>
          <c:dPt>
            <c:idx val="2"/>
            <c:bubble3D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D3-446C-9F10-15372564A24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'\\Aedrmprsh01\ambiente$\Bonifiche\GdL Bonifiche\Finale\tabelle e grafici\[Elaborazione_dati_bonifiche22.7.16.xlsx]MATRICE SUOLO '!$A$140:$A$142</c:f>
              <c:strCache>
                <c:ptCount val="3"/>
                <c:pt idx="0">
                  <c:v>IN SITU</c:v>
                </c:pt>
                <c:pt idx="1">
                  <c:v>EX SITU (ON SITE)</c:v>
                </c:pt>
                <c:pt idx="2">
                  <c:v>Ex situ (off site)</c:v>
                </c:pt>
              </c:strCache>
            </c:strRef>
          </c:cat>
          <c:val>
            <c:numRef>
              <c:f>'\\Aedrmprsh01\ambiente$\Bonifiche\GdL Bonifiche\Finale\tabelle e grafici\[Elaborazione_dati_bonifiche22.7.16.xlsx]MATRICE SUOLO '!$C$140:$C$142</c:f>
              <c:numCache>
                <c:formatCode>General</c:formatCode>
                <c:ptCount val="3"/>
                <c:pt idx="0">
                  <c:v>44.26229508196721</c:v>
                </c:pt>
                <c:pt idx="1">
                  <c:v>18.032786885245862</c:v>
                </c:pt>
                <c:pt idx="2">
                  <c:v>37.704918032786949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D3-446C-9F10-15372564A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901719181653886"/>
          <c:y val="0.3618082776149345"/>
          <c:w val="0.20690341916720525"/>
          <c:h val="0.56817862984518264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200" baseline="0"/>
      </a:pPr>
      <a:endParaRPr lang="it-IT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F9122-7137-4262-A6AD-944EC1212E2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74D0EA-46C7-47BA-90F1-68CD78C57D3A}">
      <dgm:prSet phldrT="[Tes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1400" b="1" dirty="0">
              <a:solidFill>
                <a:schemeClr val="tx1"/>
              </a:solidFill>
            </a:rPr>
            <a:t>Riordino e razionalizzazione della normativa ambientale</a:t>
          </a:r>
        </a:p>
      </dgm:t>
    </dgm:pt>
    <dgm:pt modelId="{A3C619ED-666F-4103-BC27-0F477C3C34B0}" type="parTrans" cxnId="{C042C9EF-0265-450E-893D-204E59F43447}">
      <dgm:prSet/>
      <dgm:spPr/>
      <dgm:t>
        <a:bodyPr/>
        <a:lstStyle/>
        <a:p>
          <a:endParaRPr lang="it-IT"/>
        </a:p>
      </dgm:t>
    </dgm:pt>
    <dgm:pt modelId="{E2B0D4C6-BFD4-4422-84EA-5267BDF8B37B}" type="sibTrans" cxnId="{C042C9EF-0265-450E-893D-204E59F43447}">
      <dgm:prSet/>
      <dgm:spPr/>
      <dgm:t>
        <a:bodyPr/>
        <a:lstStyle/>
        <a:p>
          <a:endParaRPr lang="it-IT"/>
        </a:p>
      </dgm:t>
    </dgm:pt>
    <dgm:pt modelId="{CD91E191-8104-4CD3-8606-735E6381F02C}">
      <dgm:prSet phldrT="[Testo]" custT="1"/>
      <dgm:spPr/>
      <dgm:t>
        <a:bodyPr/>
        <a:lstStyle/>
        <a:p>
          <a:r>
            <a:rPr lang="it-IT" altLang="it-IT" sz="1000" b="1" dirty="0"/>
            <a:t>Riutilizzo e preparazione per il riutilizzo</a:t>
          </a:r>
          <a:endParaRPr lang="it-IT" sz="1000" b="1" dirty="0"/>
        </a:p>
      </dgm:t>
    </dgm:pt>
    <dgm:pt modelId="{5DA83BBA-F997-465C-B60F-85B3FA1278C9}" type="parTrans" cxnId="{D29C030D-1685-4195-934E-424FA6420B67}">
      <dgm:prSet/>
      <dgm:spPr/>
      <dgm:t>
        <a:bodyPr/>
        <a:lstStyle/>
        <a:p>
          <a:endParaRPr lang="it-IT"/>
        </a:p>
      </dgm:t>
    </dgm:pt>
    <dgm:pt modelId="{81F50A49-6603-4650-B023-1EB07A147C8A}" type="sibTrans" cxnId="{D29C030D-1685-4195-934E-424FA6420B67}">
      <dgm:prSet/>
      <dgm:spPr/>
      <dgm:t>
        <a:bodyPr/>
        <a:lstStyle/>
        <a:p>
          <a:endParaRPr lang="it-IT"/>
        </a:p>
      </dgm:t>
    </dgm:pt>
    <dgm:pt modelId="{A96E844A-B1B7-49F6-817A-D6D529F2C4E0}">
      <dgm:prSet phldrT="[Testo]" custT="1"/>
      <dgm:spPr/>
      <dgm:t>
        <a:bodyPr/>
        <a:lstStyle/>
        <a:p>
          <a:r>
            <a:rPr lang="it-IT" sz="1000" b="1" dirty="0"/>
            <a:t>Favorire il reimpiego dei materiali: GPP quale utile strumento da sviluppare ulteriormente</a:t>
          </a:r>
        </a:p>
      </dgm:t>
    </dgm:pt>
    <dgm:pt modelId="{4973A571-7123-4A05-A2D9-19A167A1AD85}" type="parTrans" cxnId="{DB7D0E15-D468-4BE3-887F-6E2B97C7554C}">
      <dgm:prSet/>
      <dgm:spPr/>
      <dgm:t>
        <a:bodyPr/>
        <a:lstStyle/>
        <a:p>
          <a:endParaRPr lang="it-IT"/>
        </a:p>
      </dgm:t>
    </dgm:pt>
    <dgm:pt modelId="{3AD58CBE-8FA6-4DE1-9A40-0E2ABB5E1FA4}" type="sibTrans" cxnId="{DB7D0E15-D468-4BE3-887F-6E2B97C7554C}">
      <dgm:prSet/>
      <dgm:spPr/>
      <dgm:t>
        <a:bodyPr/>
        <a:lstStyle/>
        <a:p>
          <a:endParaRPr lang="it-IT"/>
        </a:p>
      </dgm:t>
    </dgm:pt>
    <dgm:pt modelId="{47C32AB9-5EB6-431A-A3E7-1E7D4E40B65C}">
      <dgm:prSet phldrT="[Tes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Eco progettazione </a:t>
          </a:r>
          <a:r>
            <a:rPr lang="it-IT" sz="1000" b="1" dirty="0">
              <a:solidFill>
                <a:schemeClr val="bg1"/>
              </a:solidFill>
            </a:rPr>
            <a:t>e investimenti in innovazione di processo e di prodotto</a:t>
          </a:r>
        </a:p>
      </dgm:t>
    </dgm:pt>
    <dgm:pt modelId="{91387F74-F258-4CEF-B78D-5FF2F174AF22}" type="parTrans" cxnId="{933B2404-FBB9-4B55-84E0-5D4A80733622}">
      <dgm:prSet/>
      <dgm:spPr/>
      <dgm:t>
        <a:bodyPr/>
        <a:lstStyle/>
        <a:p>
          <a:endParaRPr lang="it-IT"/>
        </a:p>
      </dgm:t>
    </dgm:pt>
    <dgm:pt modelId="{0AF2798C-17D4-42F2-9FDE-0C9855052291}" type="sibTrans" cxnId="{933B2404-FBB9-4B55-84E0-5D4A80733622}">
      <dgm:prSet/>
      <dgm:spPr/>
      <dgm:t>
        <a:bodyPr/>
        <a:lstStyle/>
        <a:p>
          <a:endParaRPr lang="it-IT"/>
        </a:p>
      </dgm:t>
    </dgm:pt>
    <dgm:pt modelId="{A9878931-8444-40BD-960A-C7B843A353A6}">
      <dgm:prSet phldrT="[Tes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t-IT" sz="1400" b="1" dirty="0">
              <a:solidFill>
                <a:srgbClr val="FF0000"/>
              </a:solidFill>
            </a:rPr>
            <a:t>Semplificazione aggiornamento della normativa ambientale</a:t>
          </a:r>
        </a:p>
      </dgm:t>
    </dgm:pt>
    <dgm:pt modelId="{8ED2B0A8-3110-4008-9B48-39EF20951E2A}" type="parTrans" cxnId="{E8167C08-EAAD-417E-A019-03416D2133CD}">
      <dgm:prSet/>
      <dgm:spPr/>
      <dgm:t>
        <a:bodyPr/>
        <a:lstStyle/>
        <a:p>
          <a:endParaRPr lang="it-IT"/>
        </a:p>
      </dgm:t>
    </dgm:pt>
    <dgm:pt modelId="{C5E3EB04-5222-4471-9279-6D7D961092A8}" type="sibTrans" cxnId="{E8167C08-EAAD-417E-A019-03416D2133CD}">
      <dgm:prSet/>
      <dgm:spPr/>
      <dgm:t>
        <a:bodyPr/>
        <a:lstStyle/>
        <a:p>
          <a:endParaRPr lang="it-IT"/>
        </a:p>
      </dgm:t>
    </dgm:pt>
    <dgm:pt modelId="{52531781-FE19-4F22-BA03-D41DF693A9A4}">
      <dgm:prSet/>
      <dgm:spPr/>
      <dgm:t>
        <a:bodyPr/>
        <a:lstStyle/>
        <a:p>
          <a:endParaRPr lang="it-IT" dirty="0"/>
        </a:p>
      </dgm:t>
    </dgm:pt>
    <dgm:pt modelId="{B40F8BFF-FDB0-42C7-AF68-A35455948022}" type="parTrans" cxnId="{467B63B5-3B93-4E53-BC56-13C5BFE82DAA}">
      <dgm:prSet/>
      <dgm:spPr/>
      <dgm:t>
        <a:bodyPr/>
        <a:lstStyle/>
        <a:p>
          <a:endParaRPr lang="it-IT"/>
        </a:p>
      </dgm:t>
    </dgm:pt>
    <dgm:pt modelId="{519E1281-411E-4DEC-934C-222D7A3DED95}" type="sibTrans" cxnId="{467B63B5-3B93-4E53-BC56-13C5BFE82DAA}">
      <dgm:prSet/>
      <dgm:spPr/>
      <dgm:t>
        <a:bodyPr/>
        <a:lstStyle/>
        <a:p>
          <a:endParaRPr lang="it-IT"/>
        </a:p>
      </dgm:t>
    </dgm:pt>
    <dgm:pt modelId="{AB19A12E-1040-4D8F-8BC6-67DEEF992C0D}">
      <dgm:prSet phldrT="[Testo]" phldr="1"/>
      <dgm:spPr/>
      <dgm:t>
        <a:bodyPr/>
        <a:lstStyle/>
        <a:p>
          <a:endParaRPr lang="it-IT" dirty="0"/>
        </a:p>
      </dgm:t>
    </dgm:pt>
    <dgm:pt modelId="{1D19A981-5369-4BF1-BDEA-3C6204AD2CAA}" type="parTrans" cxnId="{D92ABA66-EEC2-4208-8113-C76F0011EE93}">
      <dgm:prSet/>
      <dgm:spPr/>
      <dgm:t>
        <a:bodyPr/>
        <a:lstStyle/>
        <a:p>
          <a:endParaRPr lang="it-IT"/>
        </a:p>
      </dgm:t>
    </dgm:pt>
    <dgm:pt modelId="{531B97BA-B3A6-4AD8-B55C-357975CC45BB}" type="sibTrans" cxnId="{D92ABA66-EEC2-4208-8113-C76F0011EE93}">
      <dgm:prSet/>
      <dgm:spPr/>
      <dgm:t>
        <a:bodyPr/>
        <a:lstStyle/>
        <a:p>
          <a:endParaRPr lang="it-IT"/>
        </a:p>
      </dgm:t>
    </dgm:pt>
    <dgm:pt modelId="{A8842D38-23A6-4F01-8820-0668C48B1FAD}">
      <dgm:prSet/>
      <dgm:spPr/>
      <dgm:t>
        <a:bodyPr/>
        <a:lstStyle/>
        <a:p>
          <a:endParaRPr lang="it-IT" dirty="0"/>
        </a:p>
      </dgm:t>
    </dgm:pt>
    <dgm:pt modelId="{2F99A64C-3A17-4442-B924-0B78784D116C}" type="parTrans" cxnId="{D8B8909A-E83B-49E4-9551-31BF042A289A}">
      <dgm:prSet/>
      <dgm:spPr/>
      <dgm:t>
        <a:bodyPr/>
        <a:lstStyle/>
        <a:p>
          <a:endParaRPr lang="it-IT"/>
        </a:p>
      </dgm:t>
    </dgm:pt>
    <dgm:pt modelId="{C345EC32-627A-4D58-A01A-7C91A5F41F88}" type="sibTrans" cxnId="{D8B8909A-E83B-49E4-9551-31BF042A289A}">
      <dgm:prSet/>
      <dgm:spPr/>
      <dgm:t>
        <a:bodyPr/>
        <a:lstStyle/>
        <a:p>
          <a:endParaRPr lang="it-IT"/>
        </a:p>
      </dgm:t>
    </dgm:pt>
    <dgm:pt modelId="{1FAF57E4-B867-4977-84C0-DFA6FB766AE9}">
      <dgm:prSet phldrT="[Testo]"/>
      <dgm:spPr/>
      <dgm:t>
        <a:bodyPr/>
        <a:lstStyle/>
        <a:p>
          <a:endParaRPr lang="it-IT" dirty="0"/>
        </a:p>
      </dgm:t>
    </dgm:pt>
    <dgm:pt modelId="{6E461995-E9AD-437A-A6D4-7E61B2107625}" type="parTrans" cxnId="{AA9C94EE-E7CD-4DBD-86FC-AFAADD5ED337}">
      <dgm:prSet/>
      <dgm:spPr/>
      <dgm:t>
        <a:bodyPr/>
        <a:lstStyle/>
        <a:p>
          <a:endParaRPr lang="it-IT"/>
        </a:p>
      </dgm:t>
    </dgm:pt>
    <dgm:pt modelId="{2D3D86B3-3C64-49BC-B0F2-AC92D6AABA19}" type="sibTrans" cxnId="{AA9C94EE-E7CD-4DBD-86FC-AFAADD5ED337}">
      <dgm:prSet/>
      <dgm:spPr/>
      <dgm:t>
        <a:bodyPr/>
        <a:lstStyle/>
        <a:p>
          <a:endParaRPr lang="it-IT"/>
        </a:p>
      </dgm:t>
    </dgm:pt>
    <dgm:pt modelId="{F403BC51-1903-41AB-8F6B-69558A55C75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t-IT" sz="1400" b="1" dirty="0">
              <a:solidFill>
                <a:srgbClr val="FF0000"/>
              </a:solidFill>
            </a:rPr>
            <a:t>Semplificazione iter autorizzativi </a:t>
          </a:r>
        </a:p>
      </dgm:t>
    </dgm:pt>
    <dgm:pt modelId="{727FFB93-1355-4B5C-949E-982A983C1502}" type="parTrans" cxnId="{3CBDFF7A-CAEE-4EAA-97A8-B6C4AA200EDC}">
      <dgm:prSet/>
      <dgm:spPr/>
      <dgm:t>
        <a:bodyPr/>
        <a:lstStyle/>
        <a:p>
          <a:endParaRPr lang="it-IT"/>
        </a:p>
      </dgm:t>
    </dgm:pt>
    <dgm:pt modelId="{2E3968F4-D9E8-4293-B9F5-70D1CC74F680}" type="sibTrans" cxnId="{3CBDFF7A-CAEE-4EAA-97A8-B6C4AA200EDC}">
      <dgm:prSet/>
      <dgm:spPr/>
      <dgm:t>
        <a:bodyPr/>
        <a:lstStyle/>
        <a:p>
          <a:endParaRPr lang="it-IT"/>
        </a:p>
      </dgm:t>
    </dgm:pt>
    <dgm:pt modelId="{EC9C5832-6F94-4053-90B7-05E96E4C5346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FOCUS: Sottoprodotti ed End of Waste</a:t>
          </a:r>
        </a:p>
      </dgm:t>
    </dgm:pt>
    <dgm:pt modelId="{9B44E04B-00BE-49F2-B56C-77533CB12964}" type="parTrans" cxnId="{77B5528A-11B1-428C-B269-90C23496DBB1}">
      <dgm:prSet/>
      <dgm:spPr/>
      <dgm:t>
        <a:bodyPr/>
        <a:lstStyle/>
        <a:p>
          <a:endParaRPr lang="it-IT"/>
        </a:p>
      </dgm:t>
    </dgm:pt>
    <dgm:pt modelId="{6DA52E3B-6A18-4D89-A5A4-7C4FDD889AAB}" type="sibTrans" cxnId="{77B5528A-11B1-428C-B269-90C23496DBB1}">
      <dgm:prSet/>
      <dgm:spPr/>
      <dgm:t>
        <a:bodyPr/>
        <a:lstStyle/>
        <a:p>
          <a:endParaRPr lang="it-IT"/>
        </a:p>
      </dgm:t>
    </dgm:pt>
    <dgm:pt modelId="{E6383635-2605-4C74-9B20-A17C51726862}" type="pres">
      <dgm:prSet presAssocID="{5DAF9122-7137-4262-A6AD-944EC1212E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7D0E042-E6F3-4C12-913A-A4168C06DBD6}" type="pres">
      <dgm:prSet presAssocID="{1D74D0EA-46C7-47BA-90F1-68CD78C57D3A}" presName="centerShape" presStyleLbl="node0" presStyleIdx="0" presStyleCnt="1" custScaleX="156573" custScaleY="130747" custLinFactNeighborX="19" custLinFactNeighborY="-776"/>
      <dgm:spPr/>
      <dgm:t>
        <a:bodyPr/>
        <a:lstStyle/>
        <a:p>
          <a:endParaRPr lang="it-IT"/>
        </a:p>
      </dgm:t>
    </dgm:pt>
    <dgm:pt modelId="{34ED47E5-0AFE-4DFC-811F-3593E674E1FD}" type="pres">
      <dgm:prSet presAssocID="{5DA83BBA-F997-465C-B60F-85B3FA1278C9}" presName="parTrans" presStyleLbl="sibTrans2D1" presStyleIdx="0" presStyleCnt="6"/>
      <dgm:spPr/>
      <dgm:t>
        <a:bodyPr/>
        <a:lstStyle/>
        <a:p>
          <a:endParaRPr lang="it-IT"/>
        </a:p>
      </dgm:t>
    </dgm:pt>
    <dgm:pt modelId="{F185FABE-27B3-42CC-91CC-56BDFC6B73D7}" type="pres">
      <dgm:prSet presAssocID="{5DA83BBA-F997-465C-B60F-85B3FA1278C9}" presName="connectorText" presStyleLbl="sibTrans2D1" presStyleIdx="0" presStyleCnt="6"/>
      <dgm:spPr/>
      <dgm:t>
        <a:bodyPr/>
        <a:lstStyle/>
        <a:p>
          <a:endParaRPr lang="it-IT"/>
        </a:p>
      </dgm:t>
    </dgm:pt>
    <dgm:pt modelId="{F05E8091-7092-42F0-9B5F-D2C781AA3884}" type="pres">
      <dgm:prSet presAssocID="{CD91E191-8104-4CD3-8606-735E6381F02C}" presName="node" presStyleLbl="node1" presStyleIdx="0" presStyleCnt="6" custRadScaleRad="100158" custRadScaleInc="-18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48EDB3-42AB-454B-B083-4AEE6249CD38}" type="pres">
      <dgm:prSet presAssocID="{4973A571-7123-4A05-A2D9-19A167A1AD85}" presName="parTrans" presStyleLbl="sibTrans2D1" presStyleIdx="1" presStyleCnt="6"/>
      <dgm:spPr/>
      <dgm:t>
        <a:bodyPr/>
        <a:lstStyle/>
        <a:p>
          <a:endParaRPr lang="it-IT"/>
        </a:p>
      </dgm:t>
    </dgm:pt>
    <dgm:pt modelId="{6B2EAF11-2BA2-41BC-921F-A251F1A2BF68}" type="pres">
      <dgm:prSet presAssocID="{4973A571-7123-4A05-A2D9-19A167A1AD85}" presName="connectorText" presStyleLbl="sibTrans2D1" presStyleIdx="1" presStyleCnt="6"/>
      <dgm:spPr/>
      <dgm:t>
        <a:bodyPr/>
        <a:lstStyle/>
        <a:p>
          <a:endParaRPr lang="it-IT"/>
        </a:p>
      </dgm:t>
    </dgm:pt>
    <dgm:pt modelId="{525C670B-98B8-416D-86EC-A55B560610BF}" type="pres">
      <dgm:prSet presAssocID="{A96E844A-B1B7-49F6-817A-D6D529F2C4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E09608-F3D1-4B8D-AFC6-D4E75D0FF211}" type="pres">
      <dgm:prSet presAssocID="{91387F74-F258-4CEF-B78D-5FF2F174AF22}" presName="parTrans" presStyleLbl="sibTrans2D1" presStyleIdx="2" presStyleCnt="6"/>
      <dgm:spPr/>
      <dgm:t>
        <a:bodyPr/>
        <a:lstStyle/>
        <a:p>
          <a:endParaRPr lang="it-IT"/>
        </a:p>
      </dgm:t>
    </dgm:pt>
    <dgm:pt modelId="{A2B2371F-C53B-47D3-A3FF-BC95CBB161FB}" type="pres">
      <dgm:prSet presAssocID="{91387F74-F258-4CEF-B78D-5FF2F174AF22}" presName="connectorText" presStyleLbl="sibTrans2D1" presStyleIdx="2" presStyleCnt="6"/>
      <dgm:spPr/>
      <dgm:t>
        <a:bodyPr/>
        <a:lstStyle/>
        <a:p>
          <a:endParaRPr lang="it-IT"/>
        </a:p>
      </dgm:t>
    </dgm:pt>
    <dgm:pt modelId="{FAFFAC16-6FDD-4873-900F-D2F65C973876}" type="pres">
      <dgm:prSet presAssocID="{47C32AB9-5EB6-431A-A3E7-1E7D4E40B65C}" presName="node" presStyleLbl="node1" presStyleIdx="2" presStyleCnt="6" custScaleX="1645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A28E30-8091-4369-A44D-A702D1D05341}" type="pres">
      <dgm:prSet presAssocID="{8ED2B0A8-3110-4008-9B48-39EF20951E2A}" presName="parTrans" presStyleLbl="sibTrans2D1" presStyleIdx="3" presStyleCnt="6"/>
      <dgm:spPr/>
      <dgm:t>
        <a:bodyPr/>
        <a:lstStyle/>
        <a:p>
          <a:endParaRPr lang="it-IT"/>
        </a:p>
      </dgm:t>
    </dgm:pt>
    <dgm:pt modelId="{25D3703B-4EBA-469B-81F0-AA1E206E9524}" type="pres">
      <dgm:prSet presAssocID="{8ED2B0A8-3110-4008-9B48-39EF20951E2A}" presName="connectorText" presStyleLbl="sibTrans2D1" presStyleIdx="3" presStyleCnt="6"/>
      <dgm:spPr/>
      <dgm:t>
        <a:bodyPr/>
        <a:lstStyle/>
        <a:p>
          <a:endParaRPr lang="it-IT"/>
        </a:p>
      </dgm:t>
    </dgm:pt>
    <dgm:pt modelId="{8097AC62-8C1C-45A9-995B-CC5D561C1556}" type="pres">
      <dgm:prSet presAssocID="{A9878931-8444-40BD-960A-C7B843A353A6}" presName="node" presStyleLbl="node1" presStyleIdx="3" presStyleCnt="6" custScaleX="158703" custScaleY="1102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E096CC-8D94-424A-B7B5-806CDC69077D}" type="pres">
      <dgm:prSet presAssocID="{9B44E04B-00BE-49F2-B56C-77533CB12964}" presName="parTrans" presStyleLbl="sibTrans2D1" presStyleIdx="4" presStyleCnt="6"/>
      <dgm:spPr/>
      <dgm:t>
        <a:bodyPr/>
        <a:lstStyle/>
        <a:p>
          <a:endParaRPr lang="it-IT"/>
        </a:p>
      </dgm:t>
    </dgm:pt>
    <dgm:pt modelId="{BA762919-C8F8-482B-904E-01F2927F68C1}" type="pres">
      <dgm:prSet presAssocID="{9B44E04B-00BE-49F2-B56C-77533CB12964}" presName="connectorText" presStyleLbl="sibTrans2D1" presStyleIdx="4" presStyleCnt="6"/>
      <dgm:spPr/>
      <dgm:t>
        <a:bodyPr/>
        <a:lstStyle/>
        <a:p>
          <a:endParaRPr lang="it-IT"/>
        </a:p>
      </dgm:t>
    </dgm:pt>
    <dgm:pt modelId="{3585C638-EF58-4A70-84CF-2F241E2677D7}" type="pres">
      <dgm:prSet presAssocID="{EC9C5832-6F94-4053-90B7-05E96E4C5346}" presName="node" presStyleLbl="node1" presStyleIdx="4" presStyleCnt="6" custScaleX="130693" custScaleY="990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EFBE77-9FBA-424D-B3D8-738AC92076F2}" type="pres">
      <dgm:prSet presAssocID="{727FFB93-1355-4B5C-949E-982A983C1502}" presName="parTrans" presStyleLbl="sibTrans2D1" presStyleIdx="5" presStyleCnt="6"/>
      <dgm:spPr/>
      <dgm:t>
        <a:bodyPr/>
        <a:lstStyle/>
        <a:p>
          <a:endParaRPr lang="it-IT"/>
        </a:p>
      </dgm:t>
    </dgm:pt>
    <dgm:pt modelId="{97212ADD-00ED-473C-A053-E4ECA4BED01F}" type="pres">
      <dgm:prSet presAssocID="{727FFB93-1355-4B5C-949E-982A983C1502}" presName="connectorText" presStyleLbl="sibTrans2D1" presStyleIdx="5" presStyleCnt="6"/>
      <dgm:spPr/>
      <dgm:t>
        <a:bodyPr/>
        <a:lstStyle/>
        <a:p>
          <a:endParaRPr lang="it-IT"/>
        </a:p>
      </dgm:t>
    </dgm:pt>
    <dgm:pt modelId="{AB92860A-1AD1-46CB-A5AC-76932BF001D6}" type="pres">
      <dgm:prSet presAssocID="{F403BC51-1903-41AB-8F6B-69558A55C759}" presName="node" presStyleLbl="node1" presStyleIdx="5" presStyleCnt="6" custScaleX="150360" custScaleY="1275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2ABA66-EEC2-4208-8113-C76F0011EE93}" srcId="{5DAF9122-7137-4262-A6AD-944EC1212E2E}" destId="{AB19A12E-1040-4D8F-8BC6-67DEEF992C0D}" srcOrd="2" destOrd="0" parTransId="{1D19A981-5369-4BF1-BDEA-3C6204AD2CAA}" sibTransId="{531B97BA-B3A6-4AD8-B55C-357975CC45BB}"/>
    <dgm:cxn modelId="{D29C030D-1685-4195-934E-424FA6420B67}" srcId="{1D74D0EA-46C7-47BA-90F1-68CD78C57D3A}" destId="{CD91E191-8104-4CD3-8606-735E6381F02C}" srcOrd="0" destOrd="0" parTransId="{5DA83BBA-F997-465C-B60F-85B3FA1278C9}" sibTransId="{81F50A49-6603-4650-B023-1EB07A147C8A}"/>
    <dgm:cxn modelId="{3CBDFF7A-CAEE-4EAA-97A8-B6C4AA200EDC}" srcId="{1D74D0EA-46C7-47BA-90F1-68CD78C57D3A}" destId="{F403BC51-1903-41AB-8F6B-69558A55C759}" srcOrd="5" destOrd="0" parTransId="{727FFB93-1355-4B5C-949E-982A983C1502}" sibTransId="{2E3968F4-D9E8-4293-B9F5-70D1CC74F680}"/>
    <dgm:cxn modelId="{3E6B1B2E-D0FC-47A6-B698-772738917530}" type="presOf" srcId="{9B44E04B-00BE-49F2-B56C-77533CB12964}" destId="{3FE096CC-8D94-424A-B7B5-806CDC69077D}" srcOrd="0" destOrd="0" presId="urn:microsoft.com/office/officeart/2005/8/layout/radial5"/>
    <dgm:cxn modelId="{4889B500-CE41-4E05-AA4A-22B950FBEFD9}" type="presOf" srcId="{4973A571-7123-4A05-A2D9-19A167A1AD85}" destId="{D648EDB3-42AB-454B-B083-4AEE6249CD38}" srcOrd="0" destOrd="0" presId="urn:microsoft.com/office/officeart/2005/8/layout/radial5"/>
    <dgm:cxn modelId="{3B36B2D3-3FA2-4401-8F6F-D27B68A3E09C}" type="presOf" srcId="{A96E844A-B1B7-49F6-817A-D6D529F2C4E0}" destId="{525C670B-98B8-416D-86EC-A55B560610BF}" srcOrd="0" destOrd="0" presId="urn:microsoft.com/office/officeart/2005/8/layout/radial5"/>
    <dgm:cxn modelId="{BE7A3965-842D-4955-9B26-E0C7EB7BFD75}" type="presOf" srcId="{727FFB93-1355-4B5C-949E-982A983C1502}" destId="{62EFBE77-9FBA-424D-B3D8-738AC92076F2}" srcOrd="0" destOrd="0" presId="urn:microsoft.com/office/officeart/2005/8/layout/radial5"/>
    <dgm:cxn modelId="{F15931D6-7CBC-4A0B-A056-31A577D7DD10}" type="presOf" srcId="{1D74D0EA-46C7-47BA-90F1-68CD78C57D3A}" destId="{57D0E042-E6F3-4C12-913A-A4168C06DBD6}" srcOrd="0" destOrd="0" presId="urn:microsoft.com/office/officeart/2005/8/layout/radial5"/>
    <dgm:cxn modelId="{AC0318E0-3D9C-447B-8DD3-1897C71E3C18}" type="presOf" srcId="{5DA83BBA-F997-465C-B60F-85B3FA1278C9}" destId="{34ED47E5-0AFE-4DFC-811F-3593E674E1FD}" srcOrd="0" destOrd="0" presId="urn:microsoft.com/office/officeart/2005/8/layout/radial5"/>
    <dgm:cxn modelId="{01AD6FDA-F260-4589-A292-30F4A8AEA1A5}" type="presOf" srcId="{CD91E191-8104-4CD3-8606-735E6381F02C}" destId="{F05E8091-7092-42F0-9B5F-D2C781AA3884}" srcOrd="0" destOrd="0" presId="urn:microsoft.com/office/officeart/2005/8/layout/radial5"/>
    <dgm:cxn modelId="{933B2404-FBB9-4B55-84E0-5D4A80733622}" srcId="{1D74D0EA-46C7-47BA-90F1-68CD78C57D3A}" destId="{47C32AB9-5EB6-431A-A3E7-1E7D4E40B65C}" srcOrd="2" destOrd="0" parTransId="{91387F74-F258-4CEF-B78D-5FF2F174AF22}" sibTransId="{0AF2798C-17D4-42F2-9FDE-0C9855052291}"/>
    <dgm:cxn modelId="{AA9C94EE-E7CD-4DBD-86FC-AFAADD5ED337}" srcId="{5DAF9122-7137-4262-A6AD-944EC1212E2E}" destId="{1FAF57E4-B867-4977-84C0-DFA6FB766AE9}" srcOrd="4" destOrd="0" parTransId="{6E461995-E9AD-437A-A6D4-7E61B2107625}" sibTransId="{2D3D86B3-3C64-49BC-B0F2-AC92D6AABA19}"/>
    <dgm:cxn modelId="{BF293073-F482-4739-B6ED-059526734BF8}" type="presOf" srcId="{8ED2B0A8-3110-4008-9B48-39EF20951E2A}" destId="{D4A28E30-8091-4369-A44D-A702D1D05341}" srcOrd="0" destOrd="0" presId="urn:microsoft.com/office/officeart/2005/8/layout/radial5"/>
    <dgm:cxn modelId="{77B5528A-11B1-428C-B269-90C23496DBB1}" srcId="{1D74D0EA-46C7-47BA-90F1-68CD78C57D3A}" destId="{EC9C5832-6F94-4053-90B7-05E96E4C5346}" srcOrd="4" destOrd="0" parTransId="{9B44E04B-00BE-49F2-B56C-77533CB12964}" sibTransId="{6DA52E3B-6A18-4D89-A5A4-7C4FDD889AAB}"/>
    <dgm:cxn modelId="{3455242A-4483-4CC2-8D37-9B6F20DA71BC}" type="presOf" srcId="{91387F74-F258-4CEF-B78D-5FF2F174AF22}" destId="{A2B2371F-C53B-47D3-A3FF-BC95CBB161FB}" srcOrd="1" destOrd="0" presId="urn:microsoft.com/office/officeart/2005/8/layout/radial5"/>
    <dgm:cxn modelId="{0766752E-7C82-4120-B852-664EA5F154F1}" type="presOf" srcId="{727FFB93-1355-4B5C-949E-982A983C1502}" destId="{97212ADD-00ED-473C-A053-E4ECA4BED01F}" srcOrd="1" destOrd="0" presId="urn:microsoft.com/office/officeart/2005/8/layout/radial5"/>
    <dgm:cxn modelId="{241B82A5-05F0-452C-A215-8F0B99DF42E3}" type="presOf" srcId="{A9878931-8444-40BD-960A-C7B843A353A6}" destId="{8097AC62-8C1C-45A9-995B-CC5D561C1556}" srcOrd="0" destOrd="0" presId="urn:microsoft.com/office/officeart/2005/8/layout/radial5"/>
    <dgm:cxn modelId="{D8B8909A-E83B-49E4-9551-31BF042A289A}" srcId="{5DAF9122-7137-4262-A6AD-944EC1212E2E}" destId="{A8842D38-23A6-4F01-8820-0668C48B1FAD}" srcOrd="3" destOrd="0" parTransId="{2F99A64C-3A17-4442-B924-0B78784D116C}" sibTransId="{C345EC32-627A-4D58-A01A-7C91A5F41F88}"/>
    <dgm:cxn modelId="{E8167C08-EAAD-417E-A019-03416D2133CD}" srcId="{1D74D0EA-46C7-47BA-90F1-68CD78C57D3A}" destId="{A9878931-8444-40BD-960A-C7B843A353A6}" srcOrd="3" destOrd="0" parTransId="{8ED2B0A8-3110-4008-9B48-39EF20951E2A}" sibTransId="{C5E3EB04-5222-4471-9279-6D7D961092A8}"/>
    <dgm:cxn modelId="{F84EDC27-8B1F-45CA-AFB4-3AA4B4FE6A42}" type="presOf" srcId="{9B44E04B-00BE-49F2-B56C-77533CB12964}" destId="{BA762919-C8F8-482B-904E-01F2927F68C1}" srcOrd="1" destOrd="0" presId="urn:microsoft.com/office/officeart/2005/8/layout/radial5"/>
    <dgm:cxn modelId="{165F57D6-C6B5-4B66-AD11-87358C6751CA}" type="presOf" srcId="{4973A571-7123-4A05-A2D9-19A167A1AD85}" destId="{6B2EAF11-2BA2-41BC-921F-A251F1A2BF68}" srcOrd="1" destOrd="0" presId="urn:microsoft.com/office/officeart/2005/8/layout/radial5"/>
    <dgm:cxn modelId="{C042C9EF-0265-450E-893D-204E59F43447}" srcId="{5DAF9122-7137-4262-A6AD-944EC1212E2E}" destId="{1D74D0EA-46C7-47BA-90F1-68CD78C57D3A}" srcOrd="0" destOrd="0" parTransId="{A3C619ED-666F-4103-BC27-0F477C3C34B0}" sibTransId="{E2B0D4C6-BFD4-4422-84EA-5267BDF8B37B}"/>
    <dgm:cxn modelId="{1210B2B6-D959-49BC-884A-A4DCBF5FF646}" type="presOf" srcId="{47C32AB9-5EB6-431A-A3E7-1E7D4E40B65C}" destId="{FAFFAC16-6FDD-4873-900F-D2F65C973876}" srcOrd="0" destOrd="0" presId="urn:microsoft.com/office/officeart/2005/8/layout/radial5"/>
    <dgm:cxn modelId="{94D48634-7571-469E-983D-6C0C3FA90A61}" type="presOf" srcId="{5DAF9122-7137-4262-A6AD-944EC1212E2E}" destId="{E6383635-2605-4C74-9B20-A17C51726862}" srcOrd="0" destOrd="0" presId="urn:microsoft.com/office/officeart/2005/8/layout/radial5"/>
    <dgm:cxn modelId="{E92CE65F-49E4-4FB8-B7F7-743F3F117908}" type="presOf" srcId="{F403BC51-1903-41AB-8F6B-69558A55C759}" destId="{AB92860A-1AD1-46CB-A5AC-76932BF001D6}" srcOrd="0" destOrd="0" presId="urn:microsoft.com/office/officeart/2005/8/layout/radial5"/>
    <dgm:cxn modelId="{467B63B5-3B93-4E53-BC56-13C5BFE82DAA}" srcId="{5DAF9122-7137-4262-A6AD-944EC1212E2E}" destId="{52531781-FE19-4F22-BA03-D41DF693A9A4}" srcOrd="1" destOrd="0" parTransId="{B40F8BFF-FDB0-42C7-AF68-A35455948022}" sibTransId="{519E1281-411E-4DEC-934C-222D7A3DED95}"/>
    <dgm:cxn modelId="{F17E9A1F-C83F-4D6C-9420-138F0A14E903}" type="presOf" srcId="{8ED2B0A8-3110-4008-9B48-39EF20951E2A}" destId="{25D3703B-4EBA-469B-81F0-AA1E206E9524}" srcOrd="1" destOrd="0" presId="urn:microsoft.com/office/officeart/2005/8/layout/radial5"/>
    <dgm:cxn modelId="{1920D627-F646-43BE-BC4C-C0A2FF1B9C3F}" type="presOf" srcId="{EC9C5832-6F94-4053-90B7-05E96E4C5346}" destId="{3585C638-EF58-4A70-84CF-2F241E2677D7}" srcOrd="0" destOrd="0" presId="urn:microsoft.com/office/officeart/2005/8/layout/radial5"/>
    <dgm:cxn modelId="{C0FB04DA-DDB4-493E-B8E1-E609EAE0C626}" type="presOf" srcId="{91387F74-F258-4CEF-B78D-5FF2F174AF22}" destId="{1CE09608-F3D1-4B8D-AFC6-D4E75D0FF211}" srcOrd="0" destOrd="0" presId="urn:microsoft.com/office/officeart/2005/8/layout/radial5"/>
    <dgm:cxn modelId="{DB7D0E15-D468-4BE3-887F-6E2B97C7554C}" srcId="{1D74D0EA-46C7-47BA-90F1-68CD78C57D3A}" destId="{A96E844A-B1B7-49F6-817A-D6D529F2C4E0}" srcOrd="1" destOrd="0" parTransId="{4973A571-7123-4A05-A2D9-19A167A1AD85}" sibTransId="{3AD58CBE-8FA6-4DE1-9A40-0E2ABB5E1FA4}"/>
    <dgm:cxn modelId="{46516BFC-60B4-489B-B3B2-69B486DC7ABC}" type="presOf" srcId="{5DA83BBA-F997-465C-B60F-85B3FA1278C9}" destId="{F185FABE-27B3-42CC-91CC-56BDFC6B73D7}" srcOrd="1" destOrd="0" presId="urn:microsoft.com/office/officeart/2005/8/layout/radial5"/>
    <dgm:cxn modelId="{88BD2F83-4EF1-4BA4-A09D-4038B30D5541}" type="presParOf" srcId="{E6383635-2605-4C74-9B20-A17C51726862}" destId="{57D0E042-E6F3-4C12-913A-A4168C06DBD6}" srcOrd="0" destOrd="0" presId="urn:microsoft.com/office/officeart/2005/8/layout/radial5"/>
    <dgm:cxn modelId="{C3C2B082-8403-46FC-8DEC-F203A5383738}" type="presParOf" srcId="{E6383635-2605-4C74-9B20-A17C51726862}" destId="{34ED47E5-0AFE-4DFC-811F-3593E674E1FD}" srcOrd="1" destOrd="0" presId="urn:microsoft.com/office/officeart/2005/8/layout/radial5"/>
    <dgm:cxn modelId="{83B077E1-CC08-4B1B-9290-70D090884D09}" type="presParOf" srcId="{34ED47E5-0AFE-4DFC-811F-3593E674E1FD}" destId="{F185FABE-27B3-42CC-91CC-56BDFC6B73D7}" srcOrd="0" destOrd="0" presId="urn:microsoft.com/office/officeart/2005/8/layout/radial5"/>
    <dgm:cxn modelId="{1B4ECC1A-C224-4569-949F-9EF7179154B3}" type="presParOf" srcId="{E6383635-2605-4C74-9B20-A17C51726862}" destId="{F05E8091-7092-42F0-9B5F-D2C781AA3884}" srcOrd="2" destOrd="0" presId="urn:microsoft.com/office/officeart/2005/8/layout/radial5"/>
    <dgm:cxn modelId="{E29EC36F-88C6-49C7-91A9-B830D25EA8B9}" type="presParOf" srcId="{E6383635-2605-4C74-9B20-A17C51726862}" destId="{D648EDB3-42AB-454B-B083-4AEE6249CD38}" srcOrd="3" destOrd="0" presId="urn:microsoft.com/office/officeart/2005/8/layout/radial5"/>
    <dgm:cxn modelId="{37B91571-8FB0-4598-846F-9961519861DF}" type="presParOf" srcId="{D648EDB3-42AB-454B-B083-4AEE6249CD38}" destId="{6B2EAF11-2BA2-41BC-921F-A251F1A2BF68}" srcOrd="0" destOrd="0" presId="urn:microsoft.com/office/officeart/2005/8/layout/radial5"/>
    <dgm:cxn modelId="{6C8C9D51-8FA7-4646-B980-E8E611DE8196}" type="presParOf" srcId="{E6383635-2605-4C74-9B20-A17C51726862}" destId="{525C670B-98B8-416D-86EC-A55B560610BF}" srcOrd="4" destOrd="0" presId="urn:microsoft.com/office/officeart/2005/8/layout/radial5"/>
    <dgm:cxn modelId="{168FB337-310A-4C12-A269-87C74479B02C}" type="presParOf" srcId="{E6383635-2605-4C74-9B20-A17C51726862}" destId="{1CE09608-F3D1-4B8D-AFC6-D4E75D0FF211}" srcOrd="5" destOrd="0" presId="urn:microsoft.com/office/officeart/2005/8/layout/radial5"/>
    <dgm:cxn modelId="{5A2EA8C0-2E3F-4607-83A3-9C7EC1FF03B3}" type="presParOf" srcId="{1CE09608-F3D1-4B8D-AFC6-D4E75D0FF211}" destId="{A2B2371F-C53B-47D3-A3FF-BC95CBB161FB}" srcOrd="0" destOrd="0" presId="urn:microsoft.com/office/officeart/2005/8/layout/radial5"/>
    <dgm:cxn modelId="{4AE3A1AB-F94A-46E1-BE21-0578AADF97C0}" type="presParOf" srcId="{E6383635-2605-4C74-9B20-A17C51726862}" destId="{FAFFAC16-6FDD-4873-900F-D2F65C973876}" srcOrd="6" destOrd="0" presId="urn:microsoft.com/office/officeart/2005/8/layout/radial5"/>
    <dgm:cxn modelId="{FA6FA487-8C27-47DA-8CFF-836A20998C79}" type="presParOf" srcId="{E6383635-2605-4C74-9B20-A17C51726862}" destId="{D4A28E30-8091-4369-A44D-A702D1D05341}" srcOrd="7" destOrd="0" presId="urn:microsoft.com/office/officeart/2005/8/layout/radial5"/>
    <dgm:cxn modelId="{F0A3DFFD-5EA7-43D1-9DBB-187894CC55FD}" type="presParOf" srcId="{D4A28E30-8091-4369-A44D-A702D1D05341}" destId="{25D3703B-4EBA-469B-81F0-AA1E206E9524}" srcOrd="0" destOrd="0" presId="urn:microsoft.com/office/officeart/2005/8/layout/radial5"/>
    <dgm:cxn modelId="{6BC818FE-F97D-4C57-9D6A-E615D37FEE6E}" type="presParOf" srcId="{E6383635-2605-4C74-9B20-A17C51726862}" destId="{8097AC62-8C1C-45A9-995B-CC5D561C1556}" srcOrd="8" destOrd="0" presId="urn:microsoft.com/office/officeart/2005/8/layout/radial5"/>
    <dgm:cxn modelId="{80B8E386-FA1B-4AC8-98C4-BDA1CA70BE76}" type="presParOf" srcId="{E6383635-2605-4C74-9B20-A17C51726862}" destId="{3FE096CC-8D94-424A-B7B5-806CDC69077D}" srcOrd="9" destOrd="0" presId="urn:microsoft.com/office/officeart/2005/8/layout/radial5"/>
    <dgm:cxn modelId="{18BC07F9-710E-4C84-892D-B0B32A71151F}" type="presParOf" srcId="{3FE096CC-8D94-424A-B7B5-806CDC69077D}" destId="{BA762919-C8F8-482B-904E-01F2927F68C1}" srcOrd="0" destOrd="0" presId="urn:microsoft.com/office/officeart/2005/8/layout/radial5"/>
    <dgm:cxn modelId="{AC66627E-5AF4-4A1A-AA74-6064F40FF8B6}" type="presParOf" srcId="{E6383635-2605-4C74-9B20-A17C51726862}" destId="{3585C638-EF58-4A70-84CF-2F241E2677D7}" srcOrd="10" destOrd="0" presId="urn:microsoft.com/office/officeart/2005/8/layout/radial5"/>
    <dgm:cxn modelId="{3524ACF3-4922-4140-B44D-95F33669C2B5}" type="presParOf" srcId="{E6383635-2605-4C74-9B20-A17C51726862}" destId="{62EFBE77-9FBA-424D-B3D8-738AC92076F2}" srcOrd="11" destOrd="0" presId="urn:microsoft.com/office/officeart/2005/8/layout/radial5"/>
    <dgm:cxn modelId="{44BDB227-8318-4F23-8FCC-940109769020}" type="presParOf" srcId="{62EFBE77-9FBA-424D-B3D8-738AC92076F2}" destId="{97212ADD-00ED-473C-A053-E4ECA4BED01F}" srcOrd="0" destOrd="0" presId="urn:microsoft.com/office/officeart/2005/8/layout/radial5"/>
    <dgm:cxn modelId="{66E951C9-9450-4702-9F48-DEBCEFE323C3}" type="presParOf" srcId="{E6383635-2605-4C74-9B20-A17C51726862}" destId="{AB92860A-1AD1-46CB-A5AC-76932BF001D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91DE3-B3C9-4F53-946B-2B8B9AEAEBC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74FD6A-4110-45AD-B6A5-803BF3E5C798}">
      <dgm:prSet phldrT="[Testo]" custT="1"/>
      <dgm:spPr/>
      <dgm:t>
        <a:bodyPr/>
        <a:lstStyle/>
        <a:p>
          <a:r>
            <a:rPr lang="it-IT" sz="2000" b="1" dirty="0">
              <a:latin typeface="Calibri" panose="020F0502020204030204" pitchFamily="34" charset="0"/>
            </a:rPr>
            <a:t>Semplificazione delle procedure</a:t>
          </a:r>
        </a:p>
      </dgm:t>
    </dgm:pt>
    <dgm:pt modelId="{DB3A5F25-20FE-498D-813C-3720DAE4AC48}" type="parTrans" cxnId="{FCCFC6F8-1D75-41A5-B935-2D72AC88BEE6}">
      <dgm:prSet/>
      <dgm:spPr/>
      <dgm:t>
        <a:bodyPr/>
        <a:lstStyle/>
        <a:p>
          <a:endParaRPr lang="it-IT"/>
        </a:p>
      </dgm:t>
    </dgm:pt>
    <dgm:pt modelId="{499D9531-38DA-4AC1-AF8D-36A15C3E8AAF}" type="sibTrans" cxnId="{FCCFC6F8-1D75-41A5-B935-2D72AC88BEE6}">
      <dgm:prSet/>
      <dgm:spPr/>
      <dgm:t>
        <a:bodyPr/>
        <a:lstStyle/>
        <a:p>
          <a:endParaRPr lang="it-IT"/>
        </a:p>
      </dgm:t>
    </dgm:pt>
    <dgm:pt modelId="{8CF1E084-6ACC-4926-B2AD-2E68E32A9CC6}">
      <dgm:prSet phldrT="[Testo]" custT="1"/>
      <dgm:spPr/>
      <dgm:t>
        <a:bodyPr/>
        <a:lstStyle/>
        <a:p>
          <a:r>
            <a:rPr lang="it-IT" sz="2000" b="1" dirty="0">
              <a:latin typeface="Calibri" panose="020F0502020204030204" pitchFamily="34" charset="0"/>
            </a:rPr>
            <a:t>Ottimizzazione delle risorse</a:t>
          </a:r>
        </a:p>
      </dgm:t>
    </dgm:pt>
    <dgm:pt modelId="{423AD3D1-C22C-4E39-B70D-29C9CFDB8644}" type="parTrans" cxnId="{06EACAEB-F588-460F-8DFC-43EAE4A5C203}">
      <dgm:prSet/>
      <dgm:spPr/>
      <dgm:t>
        <a:bodyPr/>
        <a:lstStyle/>
        <a:p>
          <a:endParaRPr lang="it-IT"/>
        </a:p>
      </dgm:t>
    </dgm:pt>
    <dgm:pt modelId="{AA464774-28D4-4E5A-830E-068BE0986FF1}" type="sibTrans" cxnId="{06EACAEB-F588-460F-8DFC-43EAE4A5C203}">
      <dgm:prSet/>
      <dgm:spPr/>
      <dgm:t>
        <a:bodyPr/>
        <a:lstStyle/>
        <a:p>
          <a:endParaRPr lang="it-IT"/>
        </a:p>
      </dgm:t>
    </dgm:pt>
    <dgm:pt modelId="{73D322C0-6BF4-49CC-A659-63F768F39184}">
      <dgm:prSet phldrT="[Testo]" custT="1"/>
      <dgm:spPr/>
      <dgm:t>
        <a:bodyPr/>
        <a:lstStyle/>
        <a:p>
          <a:r>
            <a:rPr lang="it-IT" sz="2000" b="1" dirty="0">
              <a:latin typeface="Calibri" panose="020F0502020204030204" pitchFamily="34" charset="0"/>
            </a:rPr>
            <a:t>Compatibilità con le attività produttive</a:t>
          </a:r>
          <a:endParaRPr lang="it-IT" sz="2000" dirty="0"/>
        </a:p>
      </dgm:t>
    </dgm:pt>
    <dgm:pt modelId="{492A3F3D-5242-4A3A-894F-A4ED2236182D}" type="parTrans" cxnId="{39BAF7EA-C2ED-4E9C-9C75-0D49C9257960}">
      <dgm:prSet/>
      <dgm:spPr/>
      <dgm:t>
        <a:bodyPr/>
        <a:lstStyle/>
        <a:p>
          <a:endParaRPr lang="it-IT"/>
        </a:p>
      </dgm:t>
    </dgm:pt>
    <dgm:pt modelId="{245C2F72-A140-473F-A2BE-E116E684F562}" type="sibTrans" cxnId="{39BAF7EA-C2ED-4E9C-9C75-0D49C9257960}">
      <dgm:prSet/>
      <dgm:spPr/>
      <dgm:t>
        <a:bodyPr/>
        <a:lstStyle/>
        <a:p>
          <a:endParaRPr lang="it-IT"/>
        </a:p>
      </dgm:t>
    </dgm:pt>
    <dgm:pt modelId="{CD1E8811-1BD4-4227-BE5C-1C70F4783D2C}" type="pres">
      <dgm:prSet presAssocID="{D4691DE3-B3C9-4F53-946B-2B8B9AEAEBC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BA4F6B7-16CF-4751-9EC7-4A45DEC14BDD}" type="pres">
      <dgm:prSet presAssocID="{5874FD6A-4110-45AD-B6A5-803BF3E5C798}" presName="Accent1" presStyleCnt="0"/>
      <dgm:spPr/>
    </dgm:pt>
    <dgm:pt modelId="{8D4CA23C-7665-42BB-B3C8-37EF285D235D}" type="pres">
      <dgm:prSet presAssocID="{5874FD6A-4110-45AD-B6A5-803BF3E5C798}" presName="Accent" presStyleLbl="node1" presStyleIdx="0" presStyleCnt="3"/>
      <dgm:spPr>
        <a:solidFill>
          <a:srgbClr val="FF8040"/>
        </a:solidFill>
      </dgm:spPr>
    </dgm:pt>
    <dgm:pt modelId="{A8EDC680-F5F2-4C36-A8B5-CA84E75B026C}" type="pres">
      <dgm:prSet presAssocID="{5874FD6A-4110-45AD-B6A5-803BF3E5C798}" presName="Parent1" presStyleLbl="revTx" presStyleIdx="0" presStyleCnt="3" custAng="0" custScaleX="195603" custScaleY="232523" custLinFactNeighborX="6784" custLinFactNeighborY="-210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63DC3E-6E77-46D5-BFFA-AE1FA546BF96}" type="pres">
      <dgm:prSet presAssocID="{8CF1E084-6ACC-4926-B2AD-2E68E32A9CC6}" presName="Accent2" presStyleCnt="0"/>
      <dgm:spPr/>
    </dgm:pt>
    <dgm:pt modelId="{CA6D5369-06C3-4B79-B6E5-FFCD4121B8DF}" type="pres">
      <dgm:prSet presAssocID="{8CF1E084-6ACC-4926-B2AD-2E68E32A9CC6}" presName="Accent" presStyleLbl="node1" presStyleIdx="1" presStyleCnt="3"/>
      <dgm:spPr>
        <a:solidFill>
          <a:srgbClr val="FF0000"/>
        </a:solidFill>
      </dgm:spPr>
    </dgm:pt>
    <dgm:pt modelId="{C8C9FC81-26EA-42DB-8233-A798A430BABF}" type="pres">
      <dgm:prSet presAssocID="{8CF1E084-6ACC-4926-B2AD-2E68E32A9CC6}" presName="Parent2" presStyleLbl="revTx" presStyleIdx="1" presStyleCnt="3" custScaleX="205532" custScaleY="266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A2DF49-27EA-43FB-A48F-7A302E36C9AD}" type="pres">
      <dgm:prSet presAssocID="{73D322C0-6BF4-49CC-A659-63F768F39184}" presName="Accent3" presStyleCnt="0"/>
      <dgm:spPr/>
    </dgm:pt>
    <dgm:pt modelId="{88332A8C-0FAD-482E-B7DB-CE7D5630E641}" type="pres">
      <dgm:prSet presAssocID="{73D322C0-6BF4-49CC-A659-63F768F39184}" presName="Accent" presStyleLbl="node1" presStyleIdx="2" presStyleCnt="3"/>
      <dgm:spPr>
        <a:solidFill>
          <a:srgbClr val="0066CC"/>
        </a:solidFill>
      </dgm:spPr>
    </dgm:pt>
    <dgm:pt modelId="{EA11AA2C-5923-4FA5-8060-BD0181A7055C}" type="pres">
      <dgm:prSet presAssocID="{73D322C0-6BF4-49CC-A659-63F768F39184}" presName="Parent3" presStyleLbl="revTx" presStyleIdx="2" presStyleCnt="3" custScaleX="247393" custScaleY="2329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6EACAEB-F588-460F-8DFC-43EAE4A5C203}" srcId="{D4691DE3-B3C9-4F53-946B-2B8B9AEAEBCC}" destId="{8CF1E084-6ACC-4926-B2AD-2E68E32A9CC6}" srcOrd="1" destOrd="0" parTransId="{423AD3D1-C22C-4E39-B70D-29C9CFDB8644}" sibTransId="{AA464774-28D4-4E5A-830E-068BE0986FF1}"/>
    <dgm:cxn modelId="{39BAF7EA-C2ED-4E9C-9C75-0D49C9257960}" srcId="{D4691DE3-B3C9-4F53-946B-2B8B9AEAEBCC}" destId="{73D322C0-6BF4-49CC-A659-63F768F39184}" srcOrd="2" destOrd="0" parTransId="{492A3F3D-5242-4A3A-894F-A4ED2236182D}" sibTransId="{245C2F72-A140-473F-A2BE-E116E684F562}"/>
    <dgm:cxn modelId="{FCCFC6F8-1D75-41A5-B935-2D72AC88BEE6}" srcId="{D4691DE3-B3C9-4F53-946B-2B8B9AEAEBCC}" destId="{5874FD6A-4110-45AD-B6A5-803BF3E5C798}" srcOrd="0" destOrd="0" parTransId="{DB3A5F25-20FE-498D-813C-3720DAE4AC48}" sibTransId="{499D9531-38DA-4AC1-AF8D-36A15C3E8AAF}"/>
    <dgm:cxn modelId="{202C3FA1-1633-4DE3-82FA-853A135EC84A}" type="presOf" srcId="{73D322C0-6BF4-49CC-A659-63F768F39184}" destId="{EA11AA2C-5923-4FA5-8060-BD0181A7055C}" srcOrd="0" destOrd="0" presId="urn:microsoft.com/office/officeart/2009/layout/CircleArrowProcess"/>
    <dgm:cxn modelId="{93A0F9D5-9AE6-41DF-B7CC-3771F387CBD7}" type="presOf" srcId="{8CF1E084-6ACC-4926-B2AD-2E68E32A9CC6}" destId="{C8C9FC81-26EA-42DB-8233-A798A430BABF}" srcOrd="0" destOrd="0" presId="urn:microsoft.com/office/officeart/2009/layout/CircleArrowProcess"/>
    <dgm:cxn modelId="{F495F9E8-6EB0-4FAB-BB78-DA16381F4CAF}" type="presOf" srcId="{D4691DE3-B3C9-4F53-946B-2B8B9AEAEBCC}" destId="{CD1E8811-1BD4-4227-BE5C-1C70F4783D2C}" srcOrd="0" destOrd="0" presId="urn:microsoft.com/office/officeart/2009/layout/CircleArrowProcess"/>
    <dgm:cxn modelId="{B45EDD15-F75A-4A0A-B790-A06B4E98F364}" type="presOf" srcId="{5874FD6A-4110-45AD-B6A5-803BF3E5C798}" destId="{A8EDC680-F5F2-4C36-A8B5-CA84E75B026C}" srcOrd="0" destOrd="0" presId="urn:microsoft.com/office/officeart/2009/layout/CircleArrowProcess"/>
    <dgm:cxn modelId="{5F42C259-5814-4E9A-8BA3-C1FCCA12FE66}" type="presParOf" srcId="{CD1E8811-1BD4-4227-BE5C-1C70F4783D2C}" destId="{1BA4F6B7-16CF-4751-9EC7-4A45DEC14BDD}" srcOrd="0" destOrd="0" presId="urn:microsoft.com/office/officeart/2009/layout/CircleArrowProcess"/>
    <dgm:cxn modelId="{4A307786-E11C-4C84-94FC-79D743CCDFE9}" type="presParOf" srcId="{1BA4F6B7-16CF-4751-9EC7-4A45DEC14BDD}" destId="{8D4CA23C-7665-42BB-B3C8-37EF285D235D}" srcOrd="0" destOrd="0" presId="urn:microsoft.com/office/officeart/2009/layout/CircleArrowProcess"/>
    <dgm:cxn modelId="{642743A5-DCE7-40C7-AAE2-7DA499499FC2}" type="presParOf" srcId="{CD1E8811-1BD4-4227-BE5C-1C70F4783D2C}" destId="{A8EDC680-F5F2-4C36-A8B5-CA84E75B026C}" srcOrd="1" destOrd="0" presId="urn:microsoft.com/office/officeart/2009/layout/CircleArrowProcess"/>
    <dgm:cxn modelId="{3740C73A-14FB-4F0A-95F4-E91E54A15BA9}" type="presParOf" srcId="{CD1E8811-1BD4-4227-BE5C-1C70F4783D2C}" destId="{A763DC3E-6E77-46D5-BFFA-AE1FA546BF96}" srcOrd="2" destOrd="0" presId="urn:microsoft.com/office/officeart/2009/layout/CircleArrowProcess"/>
    <dgm:cxn modelId="{7E948BC3-FE1C-4ADE-8757-0A33A6B56A8C}" type="presParOf" srcId="{A763DC3E-6E77-46D5-BFFA-AE1FA546BF96}" destId="{CA6D5369-06C3-4B79-B6E5-FFCD4121B8DF}" srcOrd="0" destOrd="0" presId="urn:microsoft.com/office/officeart/2009/layout/CircleArrowProcess"/>
    <dgm:cxn modelId="{01EEACF2-4DC9-4688-AA2C-0034A0C0EF78}" type="presParOf" srcId="{CD1E8811-1BD4-4227-BE5C-1C70F4783D2C}" destId="{C8C9FC81-26EA-42DB-8233-A798A430BABF}" srcOrd="3" destOrd="0" presId="urn:microsoft.com/office/officeart/2009/layout/CircleArrowProcess"/>
    <dgm:cxn modelId="{9F41116C-22D5-4121-9BB1-E172B5DEA602}" type="presParOf" srcId="{CD1E8811-1BD4-4227-BE5C-1C70F4783D2C}" destId="{C6A2DF49-27EA-43FB-A48F-7A302E36C9AD}" srcOrd="4" destOrd="0" presId="urn:microsoft.com/office/officeart/2009/layout/CircleArrowProcess"/>
    <dgm:cxn modelId="{85C38C48-50E9-4ABE-8CCA-9D1FC4C5A7D2}" type="presParOf" srcId="{C6A2DF49-27EA-43FB-A48F-7A302E36C9AD}" destId="{88332A8C-0FAD-482E-B7DB-CE7D5630E641}" srcOrd="0" destOrd="0" presId="urn:microsoft.com/office/officeart/2009/layout/CircleArrowProcess"/>
    <dgm:cxn modelId="{8D817F41-40D9-44F2-856A-3415BE2CBCBC}" type="presParOf" srcId="{CD1E8811-1BD4-4227-BE5C-1C70F4783D2C}" destId="{EA11AA2C-5923-4FA5-8060-BD0181A7055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50BAEE-236E-470B-BD45-C4FEEC022D9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1F3FCD-7C26-476B-BEDD-28502D736DC8}">
      <dgm:prSet phldrT="[Tes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it-IT" sz="1800" dirty="0" smtClean="0">
              <a:solidFill>
                <a:schemeClr val="bg1"/>
              </a:solidFill>
              <a:latin typeface="Calibri" panose="020F0502020204030204" pitchFamily="34" charset="0"/>
            </a:rPr>
            <a:t>RISTRUTTURAZIONE RETE </a:t>
          </a:r>
          <a:r>
            <a:rPr lang="it-IT" sz="1800" dirty="0" smtClean="0">
              <a:solidFill>
                <a:schemeClr val="bg1"/>
              </a:solidFill>
              <a:latin typeface="Calibri" panose="020F0502020204030204" pitchFamily="34" charset="0"/>
            </a:rPr>
            <a:t>CARBURANTI</a:t>
          </a:r>
          <a:endParaRPr lang="it-IT" sz="18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54D574EA-1649-4E36-8303-41944E175EEA}" type="parTrans" cxnId="{BC873333-5E4C-4CA5-9D79-52A1738346AF}">
      <dgm:prSet/>
      <dgm:spPr/>
      <dgm:t>
        <a:bodyPr/>
        <a:lstStyle/>
        <a:p>
          <a:endParaRPr lang="it-IT"/>
        </a:p>
      </dgm:t>
    </dgm:pt>
    <dgm:pt modelId="{B1F9928C-9D56-4A65-BBC9-27799D227043}" type="sibTrans" cxnId="{BC873333-5E4C-4CA5-9D79-52A1738346AF}">
      <dgm:prSet/>
      <dgm:spPr/>
      <dgm:t>
        <a:bodyPr/>
        <a:lstStyle/>
        <a:p>
          <a:endParaRPr lang="it-IT"/>
        </a:p>
      </dgm:t>
    </dgm:pt>
    <dgm:pt modelId="{F0FB3DA3-8A3A-4610-81AA-6D40D0FD1D4A}">
      <dgm:prSet phldrT="[Tes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it-IT" sz="1400" dirty="0" smtClean="0">
              <a:solidFill>
                <a:prstClr val="black"/>
              </a:solidFill>
              <a:latin typeface="Calibri" panose="020F0502020204030204" pitchFamily="34" charset="0"/>
            </a:rPr>
            <a:t>RIMOZIONE   </a:t>
          </a:r>
        </a:p>
        <a:p>
          <a:pPr>
            <a:spcAft>
              <a:spcPts val="0"/>
            </a:spcAft>
          </a:pPr>
          <a:r>
            <a:rPr lang="it-IT" sz="1400" dirty="0" smtClean="0">
              <a:solidFill>
                <a:prstClr val="black"/>
              </a:solidFill>
              <a:latin typeface="Calibri" panose="020F0502020204030204" pitchFamily="34" charset="0"/>
            </a:rPr>
            <a:t>IMPIANTI INCOMPATIBILI  </a:t>
          </a:r>
        </a:p>
      </dgm:t>
    </dgm:pt>
    <dgm:pt modelId="{48C3F70F-DE6F-42B3-8644-FEE74A097879}" type="parTrans" cxnId="{5F4C1560-FE29-470F-B394-260EEDCC0467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73D3D71E-F799-4FE0-AC43-847695BE1785}" type="sibTrans" cxnId="{5F4C1560-FE29-470F-B394-260EEDCC0467}">
      <dgm:prSet/>
      <dgm:spPr/>
      <dgm:t>
        <a:bodyPr/>
        <a:lstStyle/>
        <a:p>
          <a:endParaRPr lang="it-IT"/>
        </a:p>
      </dgm:t>
    </dgm:pt>
    <dgm:pt modelId="{79D1D3F1-C641-4813-8578-7B73758F7489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400" b="0" dirty="0" smtClean="0">
              <a:solidFill>
                <a:schemeClr val="tx1"/>
              </a:solidFill>
              <a:latin typeface="Calibri" panose="020F0502020204030204" pitchFamily="34" charset="0"/>
            </a:rPr>
            <a:t>SEMPLIFICAZIONI PER LA BONIFICA della  rete carburanti</a:t>
          </a:r>
          <a:endParaRPr lang="it-IT" sz="14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BE3B2C4-784D-4D37-8D9C-34126481C6A9}" type="parTrans" cxnId="{35B00D36-413A-4A2B-AE73-E19014A4AECC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4622D60D-CD73-4E18-AAC4-A0F2ED8B387B}" type="sibTrans" cxnId="{35B00D36-413A-4A2B-AE73-E19014A4AECC}">
      <dgm:prSet/>
      <dgm:spPr/>
      <dgm:t>
        <a:bodyPr/>
        <a:lstStyle/>
        <a:p>
          <a:endParaRPr lang="it-IT"/>
        </a:p>
      </dgm:t>
    </dgm:pt>
    <dgm:pt modelId="{F8F916F4-EDCF-4B1A-9745-524EA0E71AA7}">
      <dgm:prSet phldrT="[Testo]" custT="1"/>
      <dgm:spPr>
        <a:solidFill>
          <a:srgbClr val="0070C0"/>
        </a:solidFill>
      </dgm:spPr>
      <dgm:t>
        <a:bodyPr/>
        <a:lstStyle/>
        <a:p>
          <a:pPr algn="ctr"/>
          <a:r>
            <a:rPr lang="it-IT" sz="1400" dirty="0" smtClean="0">
              <a:solidFill>
                <a:schemeClr val="tx1"/>
              </a:solidFill>
              <a:latin typeface="Calibri" panose="020F0502020204030204" pitchFamily="34" charset="0"/>
            </a:rPr>
            <a:t>FONDO  RETE CARBURANTI</a:t>
          </a:r>
        </a:p>
        <a:p>
          <a:pPr algn="ctr"/>
          <a:r>
            <a:rPr lang="it-IT" sz="1400" dirty="0" smtClean="0">
              <a:solidFill>
                <a:schemeClr val="tx1"/>
              </a:solidFill>
              <a:latin typeface="Calibri" panose="020F0502020204030204" pitchFamily="34" charset="0"/>
            </a:rPr>
            <a:t>contributo  per chiusura e smantellamento</a:t>
          </a:r>
          <a:endParaRPr lang="it-IT" sz="1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A625F29-E30E-4EC2-BB05-686663F94892}" type="parTrans" cxnId="{DD8258E5-C86D-4482-B182-9000DED2C4EA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DD5ECAA1-C877-4A27-8ED4-2194281CA82D}" type="sibTrans" cxnId="{DD8258E5-C86D-4482-B182-9000DED2C4EA}">
      <dgm:prSet/>
      <dgm:spPr/>
      <dgm:t>
        <a:bodyPr/>
        <a:lstStyle/>
        <a:p>
          <a:endParaRPr lang="it-IT"/>
        </a:p>
      </dgm:t>
    </dgm:pt>
    <dgm:pt modelId="{E0CB6543-1987-4EF4-A84B-2D98AF33F04A}" type="pres">
      <dgm:prSet presAssocID="{A350BAEE-236E-470B-BD45-C4FEEC022D9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25875D16-A358-4E26-B07D-D6BE6AF48EA8}" type="pres">
      <dgm:prSet presAssocID="{751F3FCD-7C26-476B-BEDD-28502D736DC8}" presName="singleCycle" presStyleCnt="0"/>
      <dgm:spPr/>
    </dgm:pt>
    <dgm:pt modelId="{F4E787F1-06A5-47B5-A4BA-4002C0078AB2}" type="pres">
      <dgm:prSet presAssocID="{751F3FCD-7C26-476B-BEDD-28502D736DC8}" presName="singleCenter" presStyleLbl="node1" presStyleIdx="0" presStyleCnt="4" custScaleX="237193" custScaleY="95042" custLinFactNeighborX="2246" custLinFactNeighborY="-11196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2EE8BE8C-E84F-4AE8-AAA7-C3976F634BC7}" type="pres">
      <dgm:prSet presAssocID="{48C3F70F-DE6F-42B3-8644-FEE74A097879}" presName="Name56" presStyleLbl="parChTrans1D2" presStyleIdx="0" presStyleCnt="3"/>
      <dgm:spPr/>
      <dgm:t>
        <a:bodyPr/>
        <a:lstStyle/>
        <a:p>
          <a:endParaRPr lang="it-IT"/>
        </a:p>
      </dgm:t>
    </dgm:pt>
    <dgm:pt modelId="{D7D5BFD3-9C7D-48D2-8D0A-6C97B06173DE}" type="pres">
      <dgm:prSet presAssocID="{F0FB3DA3-8A3A-4610-81AA-6D40D0FD1D4A}" presName="text0" presStyleLbl="node1" presStyleIdx="1" presStyleCnt="4" custScaleX="212436" custScaleY="122643" custRadScaleRad="119410" custRadScaleInc="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160D26-E84D-4A7C-9E93-ED5377AEE655}" type="pres">
      <dgm:prSet presAssocID="{0BE3B2C4-784D-4D37-8D9C-34126481C6A9}" presName="Name56" presStyleLbl="parChTrans1D2" presStyleIdx="1" presStyleCnt="3"/>
      <dgm:spPr/>
      <dgm:t>
        <a:bodyPr/>
        <a:lstStyle/>
        <a:p>
          <a:endParaRPr lang="it-IT"/>
        </a:p>
      </dgm:t>
    </dgm:pt>
    <dgm:pt modelId="{6BFCF4AC-F9C1-4C4E-A6BE-C30BB494B68B}" type="pres">
      <dgm:prSet presAssocID="{79D1D3F1-C641-4813-8578-7B73758F7489}" presName="text0" presStyleLbl="node1" presStyleIdx="2" presStyleCnt="4" custScaleX="390705" custScaleY="1167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6ADBB3-0355-4006-85D8-A1928BF12565}" type="pres">
      <dgm:prSet presAssocID="{1A625F29-E30E-4EC2-BB05-686663F94892}" presName="Name56" presStyleLbl="parChTrans1D2" presStyleIdx="2" presStyleCnt="3"/>
      <dgm:spPr/>
      <dgm:t>
        <a:bodyPr/>
        <a:lstStyle/>
        <a:p>
          <a:endParaRPr lang="it-IT"/>
        </a:p>
      </dgm:t>
    </dgm:pt>
    <dgm:pt modelId="{2BAC2DFE-B765-40BE-AA5B-FAC4DA840712}" type="pres">
      <dgm:prSet presAssocID="{F8F916F4-EDCF-4B1A-9745-524EA0E71AA7}" presName="text0" presStyleLbl="node1" presStyleIdx="3" presStyleCnt="4" custScaleX="359159" custScaleY="120356" custRadScaleRad="96971" custRadScaleInc="-13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FFAFE31-34C2-440F-8C30-25DC3B3A45CE}" type="presOf" srcId="{F0FB3DA3-8A3A-4610-81AA-6D40D0FD1D4A}" destId="{D7D5BFD3-9C7D-48D2-8D0A-6C97B06173DE}" srcOrd="0" destOrd="0" presId="urn:microsoft.com/office/officeart/2008/layout/RadialCluster"/>
    <dgm:cxn modelId="{35B00D36-413A-4A2B-AE73-E19014A4AECC}" srcId="{751F3FCD-7C26-476B-BEDD-28502D736DC8}" destId="{79D1D3F1-C641-4813-8578-7B73758F7489}" srcOrd="1" destOrd="0" parTransId="{0BE3B2C4-784D-4D37-8D9C-34126481C6A9}" sibTransId="{4622D60D-CD73-4E18-AAC4-A0F2ED8B387B}"/>
    <dgm:cxn modelId="{A3071B86-8812-4C15-9712-3FAE0B7DB45E}" type="presOf" srcId="{A350BAEE-236E-470B-BD45-C4FEEC022D95}" destId="{E0CB6543-1987-4EF4-A84B-2D98AF33F04A}" srcOrd="0" destOrd="0" presId="urn:microsoft.com/office/officeart/2008/layout/RadialCluster"/>
    <dgm:cxn modelId="{DD8258E5-C86D-4482-B182-9000DED2C4EA}" srcId="{751F3FCD-7C26-476B-BEDD-28502D736DC8}" destId="{F8F916F4-EDCF-4B1A-9745-524EA0E71AA7}" srcOrd="2" destOrd="0" parTransId="{1A625F29-E30E-4EC2-BB05-686663F94892}" sibTransId="{DD5ECAA1-C877-4A27-8ED4-2194281CA82D}"/>
    <dgm:cxn modelId="{8663DF10-9C15-4DEB-BB77-93B2F32ACBF8}" type="presOf" srcId="{79D1D3F1-C641-4813-8578-7B73758F7489}" destId="{6BFCF4AC-F9C1-4C4E-A6BE-C30BB494B68B}" srcOrd="0" destOrd="0" presId="urn:microsoft.com/office/officeart/2008/layout/RadialCluster"/>
    <dgm:cxn modelId="{BC873333-5E4C-4CA5-9D79-52A1738346AF}" srcId="{A350BAEE-236E-470B-BD45-C4FEEC022D95}" destId="{751F3FCD-7C26-476B-BEDD-28502D736DC8}" srcOrd="0" destOrd="0" parTransId="{54D574EA-1649-4E36-8303-41944E175EEA}" sibTransId="{B1F9928C-9D56-4A65-BBC9-27799D227043}"/>
    <dgm:cxn modelId="{1375AEB5-7877-4385-AC3D-0057DFA489D9}" type="presOf" srcId="{0BE3B2C4-784D-4D37-8D9C-34126481C6A9}" destId="{F5160D26-E84D-4A7C-9E93-ED5377AEE655}" srcOrd="0" destOrd="0" presId="urn:microsoft.com/office/officeart/2008/layout/RadialCluster"/>
    <dgm:cxn modelId="{4F892B96-AE0A-4AFD-B7F5-40947EF32F3F}" type="presOf" srcId="{48C3F70F-DE6F-42B3-8644-FEE74A097879}" destId="{2EE8BE8C-E84F-4AE8-AAA7-C3976F634BC7}" srcOrd="0" destOrd="0" presId="urn:microsoft.com/office/officeart/2008/layout/RadialCluster"/>
    <dgm:cxn modelId="{F7769412-17C4-4E24-9FCF-23E3E248B2EE}" type="presOf" srcId="{1A625F29-E30E-4EC2-BB05-686663F94892}" destId="{F66ADBB3-0355-4006-85D8-A1928BF12565}" srcOrd="0" destOrd="0" presId="urn:microsoft.com/office/officeart/2008/layout/RadialCluster"/>
    <dgm:cxn modelId="{3FAE5502-8DF1-43EF-BCE0-C49E739A0478}" type="presOf" srcId="{F8F916F4-EDCF-4B1A-9745-524EA0E71AA7}" destId="{2BAC2DFE-B765-40BE-AA5B-FAC4DA840712}" srcOrd="0" destOrd="0" presId="urn:microsoft.com/office/officeart/2008/layout/RadialCluster"/>
    <dgm:cxn modelId="{5F4C1560-FE29-470F-B394-260EEDCC0467}" srcId="{751F3FCD-7C26-476B-BEDD-28502D736DC8}" destId="{F0FB3DA3-8A3A-4610-81AA-6D40D0FD1D4A}" srcOrd="0" destOrd="0" parTransId="{48C3F70F-DE6F-42B3-8644-FEE74A097879}" sibTransId="{73D3D71E-F799-4FE0-AC43-847695BE1785}"/>
    <dgm:cxn modelId="{C07200A6-7F35-47B0-ABF4-C5FD8C7E4F72}" type="presOf" srcId="{751F3FCD-7C26-476B-BEDD-28502D736DC8}" destId="{F4E787F1-06A5-47B5-A4BA-4002C0078AB2}" srcOrd="0" destOrd="0" presId="urn:microsoft.com/office/officeart/2008/layout/RadialCluster"/>
    <dgm:cxn modelId="{E919DF84-39AF-47B3-9EC3-119E31880F76}" type="presParOf" srcId="{E0CB6543-1987-4EF4-A84B-2D98AF33F04A}" destId="{25875D16-A358-4E26-B07D-D6BE6AF48EA8}" srcOrd="0" destOrd="0" presId="urn:microsoft.com/office/officeart/2008/layout/RadialCluster"/>
    <dgm:cxn modelId="{4CDB93A8-CDFC-47C9-828E-7058A4718B5A}" type="presParOf" srcId="{25875D16-A358-4E26-B07D-D6BE6AF48EA8}" destId="{F4E787F1-06A5-47B5-A4BA-4002C0078AB2}" srcOrd="0" destOrd="0" presId="urn:microsoft.com/office/officeart/2008/layout/RadialCluster"/>
    <dgm:cxn modelId="{D92A22C5-FACD-43D9-8B41-ACFDB3423AD0}" type="presParOf" srcId="{25875D16-A358-4E26-B07D-D6BE6AF48EA8}" destId="{2EE8BE8C-E84F-4AE8-AAA7-C3976F634BC7}" srcOrd="1" destOrd="0" presId="urn:microsoft.com/office/officeart/2008/layout/RadialCluster"/>
    <dgm:cxn modelId="{84807654-3ED8-4495-84ED-ABBC9127DA35}" type="presParOf" srcId="{25875D16-A358-4E26-B07D-D6BE6AF48EA8}" destId="{D7D5BFD3-9C7D-48D2-8D0A-6C97B06173DE}" srcOrd="2" destOrd="0" presId="urn:microsoft.com/office/officeart/2008/layout/RadialCluster"/>
    <dgm:cxn modelId="{2BEF0A7F-6A62-460D-B659-8F8CE829DF60}" type="presParOf" srcId="{25875D16-A358-4E26-B07D-D6BE6AF48EA8}" destId="{F5160D26-E84D-4A7C-9E93-ED5377AEE655}" srcOrd="3" destOrd="0" presId="urn:microsoft.com/office/officeart/2008/layout/RadialCluster"/>
    <dgm:cxn modelId="{A46A7F95-BE8F-4153-982C-9D16CF7CBA78}" type="presParOf" srcId="{25875D16-A358-4E26-B07D-D6BE6AF48EA8}" destId="{6BFCF4AC-F9C1-4C4E-A6BE-C30BB494B68B}" srcOrd="4" destOrd="0" presId="urn:microsoft.com/office/officeart/2008/layout/RadialCluster"/>
    <dgm:cxn modelId="{1C65B210-9D7D-40AE-9165-BB1F3411309C}" type="presParOf" srcId="{25875D16-A358-4E26-B07D-D6BE6AF48EA8}" destId="{F66ADBB3-0355-4006-85D8-A1928BF12565}" srcOrd="5" destOrd="0" presId="urn:microsoft.com/office/officeart/2008/layout/RadialCluster"/>
    <dgm:cxn modelId="{B1523E99-6BAA-4DB0-8BF1-F89466379AD6}" type="presParOf" srcId="{25875D16-A358-4E26-B07D-D6BE6AF48EA8}" destId="{2BAC2DFE-B765-40BE-AA5B-FAC4DA840712}" srcOrd="6" destOrd="0" presId="urn:microsoft.com/office/officeart/2008/layout/RadialCluster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0E042-E6F3-4C12-913A-A4168C06DBD6}">
      <dsp:nvSpPr>
        <dsp:cNvPr id="0" name=""/>
        <dsp:cNvSpPr/>
      </dsp:nvSpPr>
      <dsp:spPr>
        <a:xfrm>
          <a:off x="2602153" y="1412243"/>
          <a:ext cx="1842126" cy="1538276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chemeClr val="tx1"/>
              </a:solidFill>
            </a:rPr>
            <a:t>Riordino e razionalizzazione della normativa ambientale</a:t>
          </a:r>
        </a:p>
      </dsp:txBody>
      <dsp:txXfrm>
        <a:off x="2871926" y="1637518"/>
        <a:ext cx="1302580" cy="1087726"/>
      </dsp:txXfrm>
    </dsp:sp>
    <dsp:sp modelId="{34ED47E5-0AFE-4DFC-811F-3593E674E1FD}">
      <dsp:nvSpPr>
        <dsp:cNvPr id="0" name=""/>
        <dsp:cNvSpPr/>
      </dsp:nvSpPr>
      <dsp:spPr>
        <a:xfrm rot="16164119">
          <a:off x="3443923" y="1084284"/>
          <a:ext cx="139860" cy="400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10800000">
        <a:off x="3465121" y="1185266"/>
        <a:ext cx="97902" cy="240011"/>
      </dsp:txXfrm>
    </dsp:sp>
    <dsp:sp modelId="{F05E8091-7092-42F0-9B5F-D2C781AA3884}">
      <dsp:nvSpPr>
        <dsp:cNvPr id="0" name=""/>
        <dsp:cNvSpPr/>
      </dsp:nvSpPr>
      <dsp:spPr>
        <a:xfrm>
          <a:off x="2918030" y="-28097"/>
          <a:ext cx="1176529" cy="1176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000" b="1" kern="1200" dirty="0"/>
            <a:t>Riutilizzo e preparazione per il riutilizzo</a:t>
          </a:r>
          <a:endParaRPr lang="it-IT" sz="1000" b="1" kern="1200" dirty="0"/>
        </a:p>
      </dsp:txBody>
      <dsp:txXfrm>
        <a:off x="3090329" y="144202"/>
        <a:ext cx="831931" cy="831931"/>
      </dsp:txXfrm>
    </dsp:sp>
    <dsp:sp modelId="{D648EDB3-42AB-454B-B083-4AEE6249CD38}">
      <dsp:nvSpPr>
        <dsp:cNvPr id="0" name=""/>
        <dsp:cNvSpPr/>
      </dsp:nvSpPr>
      <dsp:spPr>
        <a:xfrm rot="19845921">
          <a:off x="4314996" y="1513235"/>
          <a:ext cx="89326" cy="400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>
        <a:off x="4316703" y="1599783"/>
        <a:ext cx="62528" cy="240011"/>
      </dsp:txXfrm>
    </dsp:sp>
    <dsp:sp modelId="{525C670B-98B8-416D-86EC-A55B560610BF}">
      <dsp:nvSpPr>
        <dsp:cNvPr id="0" name=""/>
        <dsp:cNvSpPr/>
      </dsp:nvSpPr>
      <dsp:spPr>
        <a:xfrm>
          <a:off x="4360472" y="795288"/>
          <a:ext cx="1176529" cy="1176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/>
            <a:t>Favorire il reimpiego dei materiali: GPP quale utile strumento da sviluppare ulteriormente</a:t>
          </a:r>
        </a:p>
      </dsp:txBody>
      <dsp:txXfrm>
        <a:off x="4532771" y="967587"/>
        <a:ext cx="831931" cy="831931"/>
      </dsp:txXfrm>
    </dsp:sp>
    <dsp:sp modelId="{1CE09608-F3D1-4B8D-AFC6-D4E75D0FF211}">
      <dsp:nvSpPr>
        <dsp:cNvPr id="0" name=""/>
        <dsp:cNvSpPr/>
      </dsp:nvSpPr>
      <dsp:spPr>
        <a:xfrm rot="12646510">
          <a:off x="4260582" y="2423397"/>
          <a:ext cx="9742" cy="400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10800000">
        <a:off x="4263299" y="2504149"/>
        <a:ext cx="6819" cy="240011"/>
      </dsp:txXfrm>
    </dsp:sp>
    <dsp:sp modelId="{FAFFAC16-6FDD-4873-900F-D2F65C973876}">
      <dsp:nvSpPr>
        <dsp:cNvPr id="0" name=""/>
        <dsp:cNvSpPr/>
      </dsp:nvSpPr>
      <dsp:spPr>
        <a:xfrm>
          <a:off x="3980612" y="2442060"/>
          <a:ext cx="1936249" cy="1176529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chemeClr val="bg1"/>
              </a:solidFill>
            </a:rPr>
            <a:t>Eco progettazione </a:t>
          </a:r>
          <a:r>
            <a:rPr lang="it-IT" sz="1000" b="1" kern="1200" dirty="0">
              <a:solidFill>
                <a:schemeClr val="bg1"/>
              </a:solidFill>
            </a:rPr>
            <a:t>e investimenti in innovazione di processo e di prodotto</a:t>
          </a:r>
        </a:p>
      </dsp:txBody>
      <dsp:txXfrm>
        <a:off x="4264169" y="2614359"/>
        <a:ext cx="1369135" cy="831931"/>
      </dsp:txXfrm>
    </dsp:sp>
    <dsp:sp modelId="{D4A28E30-8091-4369-A44D-A702D1D05341}">
      <dsp:nvSpPr>
        <dsp:cNvPr id="0" name=""/>
        <dsp:cNvSpPr/>
      </dsp:nvSpPr>
      <dsp:spPr>
        <a:xfrm rot="5401286">
          <a:off x="3455430" y="2873959"/>
          <a:ext cx="134904" cy="400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10800000">
        <a:off x="3475673" y="2933728"/>
        <a:ext cx="94433" cy="240011"/>
      </dsp:txXfrm>
    </dsp:sp>
    <dsp:sp modelId="{8097AC62-8C1C-45A9-995B-CC5D561C1556}">
      <dsp:nvSpPr>
        <dsp:cNvPr id="0" name=""/>
        <dsp:cNvSpPr/>
      </dsp:nvSpPr>
      <dsp:spPr>
        <a:xfrm>
          <a:off x="2588997" y="3205055"/>
          <a:ext cx="1867187" cy="1297311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rgbClr val="FF0000"/>
              </a:solidFill>
            </a:rPr>
            <a:t>Semplificazione aggiornamento della normativa ambientale</a:t>
          </a:r>
        </a:p>
      </dsp:txBody>
      <dsp:txXfrm>
        <a:off x="2862440" y="3395042"/>
        <a:ext cx="1320301" cy="917337"/>
      </dsp:txXfrm>
    </dsp:sp>
    <dsp:sp modelId="{3FE096CC-8D94-424A-B7B5-806CDC69077D}">
      <dsp:nvSpPr>
        <dsp:cNvPr id="0" name=""/>
        <dsp:cNvSpPr/>
      </dsp:nvSpPr>
      <dsp:spPr>
        <a:xfrm rot="8954816">
          <a:off x="2716015" y="2448463"/>
          <a:ext cx="44373" cy="400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10800000">
        <a:off x="2728391" y="2525064"/>
        <a:ext cx="31061" cy="240011"/>
      </dsp:txXfrm>
    </dsp:sp>
    <dsp:sp modelId="{3585C638-EF58-4A70-84CF-2F241E2677D7}">
      <dsp:nvSpPr>
        <dsp:cNvPr id="0" name=""/>
        <dsp:cNvSpPr/>
      </dsp:nvSpPr>
      <dsp:spPr>
        <a:xfrm>
          <a:off x="1327623" y="2447690"/>
          <a:ext cx="1537641" cy="1165269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chemeClr val="bg1"/>
              </a:solidFill>
            </a:rPr>
            <a:t>FOCUS: Sottoprodotti ed End of Waste</a:t>
          </a:r>
        </a:p>
      </dsp:txBody>
      <dsp:txXfrm>
        <a:off x="1552805" y="2618340"/>
        <a:ext cx="1087277" cy="823969"/>
      </dsp:txXfrm>
    </dsp:sp>
    <dsp:sp modelId="{62EFBE77-9FBA-424D-B3D8-738AC92076F2}">
      <dsp:nvSpPr>
        <dsp:cNvPr id="0" name=""/>
        <dsp:cNvSpPr/>
      </dsp:nvSpPr>
      <dsp:spPr>
        <a:xfrm rot="1752793">
          <a:off x="2771886" y="1574334"/>
          <a:ext cx="46835" cy="400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>
        <a:off x="2772780" y="1650909"/>
        <a:ext cx="32785" cy="240011"/>
      </dsp:txXfrm>
    </dsp:sp>
    <dsp:sp modelId="{AB92860A-1AD1-46CB-A5AC-76932BF001D6}">
      <dsp:nvSpPr>
        <dsp:cNvPr id="0" name=""/>
        <dsp:cNvSpPr/>
      </dsp:nvSpPr>
      <dsp:spPr>
        <a:xfrm>
          <a:off x="1211929" y="632951"/>
          <a:ext cx="1769029" cy="1501204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rgbClr val="FF0000"/>
              </a:solidFill>
            </a:rPr>
            <a:t>Semplificazione iter autorizzativi </a:t>
          </a:r>
        </a:p>
      </dsp:txBody>
      <dsp:txXfrm>
        <a:off x="1470997" y="852797"/>
        <a:ext cx="1250893" cy="1061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CA23C-7665-42BB-B3C8-37EF285D235D}">
      <dsp:nvSpPr>
        <dsp:cNvPr id="0" name=""/>
        <dsp:cNvSpPr/>
      </dsp:nvSpPr>
      <dsp:spPr>
        <a:xfrm>
          <a:off x="1536768" y="0"/>
          <a:ext cx="1586710" cy="158695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80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DC680-F5F2-4C36-A8B5-CA84E75B026C}">
      <dsp:nvSpPr>
        <dsp:cNvPr id="0" name=""/>
        <dsp:cNvSpPr/>
      </dsp:nvSpPr>
      <dsp:spPr>
        <a:xfrm>
          <a:off x="1525830" y="188027"/>
          <a:ext cx="1724640" cy="102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latin typeface="Calibri" panose="020F0502020204030204" pitchFamily="34" charset="0"/>
            </a:rPr>
            <a:t>Semplificazione delle procedure</a:t>
          </a:r>
        </a:p>
      </dsp:txBody>
      <dsp:txXfrm>
        <a:off x="1525830" y="188027"/>
        <a:ext cx="1724640" cy="1024837"/>
      </dsp:txXfrm>
    </dsp:sp>
    <dsp:sp modelId="{CA6D5369-06C3-4B79-B6E5-FFCD4121B8DF}">
      <dsp:nvSpPr>
        <dsp:cNvPr id="0" name=""/>
        <dsp:cNvSpPr/>
      </dsp:nvSpPr>
      <dsp:spPr>
        <a:xfrm>
          <a:off x="1096065" y="911821"/>
          <a:ext cx="1586710" cy="15869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9FC81-26EA-42DB-8233-A798A430BABF}">
      <dsp:nvSpPr>
        <dsp:cNvPr id="0" name=""/>
        <dsp:cNvSpPr/>
      </dsp:nvSpPr>
      <dsp:spPr>
        <a:xfrm>
          <a:off x="983328" y="1122581"/>
          <a:ext cx="1812185" cy="117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latin typeface="Calibri" panose="020F0502020204030204" pitchFamily="34" charset="0"/>
            </a:rPr>
            <a:t>Ottimizzazione delle risorse</a:t>
          </a:r>
        </a:p>
      </dsp:txBody>
      <dsp:txXfrm>
        <a:off x="983328" y="1122581"/>
        <a:ext cx="1812185" cy="1175652"/>
      </dsp:txXfrm>
    </dsp:sp>
    <dsp:sp modelId="{88332A8C-0FAD-482E-B7DB-CE7D5630E641}">
      <dsp:nvSpPr>
        <dsp:cNvPr id="0" name=""/>
        <dsp:cNvSpPr/>
      </dsp:nvSpPr>
      <dsp:spPr>
        <a:xfrm>
          <a:off x="1649700" y="1932759"/>
          <a:ext cx="1363230" cy="13637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1AA2C-5923-4FA5-8060-BD0181A7055C}">
      <dsp:nvSpPr>
        <dsp:cNvPr id="0" name=""/>
        <dsp:cNvSpPr/>
      </dsp:nvSpPr>
      <dsp:spPr>
        <a:xfrm>
          <a:off x="1239784" y="2115546"/>
          <a:ext cx="2181275" cy="102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latin typeface="Calibri" panose="020F0502020204030204" pitchFamily="34" charset="0"/>
            </a:rPr>
            <a:t>Compatibilità con le attività produttive</a:t>
          </a:r>
          <a:endParaRPr lang="it-IT" sz="2000" kern="1200" dirty="0"/>
        </a:p>
      </dsp:txBody>
      <dsp:txXfrm>
        <a:off x="1239784" y="2115546"/>
        <a:ext cx="2181275" cy="102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787F1-06A5-47B5-A4BA-4002C0078AB2}">
      <dsp:nvSpPr>
        <dsp:cNvPr id="0" name=""/>
        <dsp:cNvSpPr/>
      </dsp:nvSpPr>
      <dsp:spPr>
        <a:xfrm>
          <a:off x="2229320" y="1242377"/>
          <a:ext cx="2385407" cy="9558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bg1"/>
              </a:solidFill>
              <a:latin typeface="Calibri" panose="020F0502020204030204" pitchFamily="34" charset="0"/>
            </a:rPr>
            <a:t>RISTRUTTURAZIONE RETE </a:t>
          </a:r>
          <a:r>
            <a:rPr lang="it-IT" sz="1800" kern="1200" dirty="0" smtClean="0">
              <a:solidFill>
                <a:schemeClr val="bg1"/>
              </a:solidFill>
              <a:latin typeface="Calibri" panose="020F0502020204030204" pitchFamily="34" charset="0"/>
            </a:rPr>
            <a:t>CARBURANTI</a:t>
          </a:r>
          <a:endParaRPr lang="it-IT" sz="18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2275979" y="1289036"/>
        <a:ext cx="2292089" cy="862502"/>
      </dsp:txXfrm>
    </dsp:sp>
    <dsp:sp modelId="{2EE8BE8C-E84F-4AE8-AAA7-C3976F634BC7}">
      <dsp:nvSpPr>
        <dsp:cNvPr id="0" name=""/>
        <dsp:cNvSpPr/>
      </dsp:nvSpPr>
      <dsp:spPr>
        <a:xfrm rot="16023194">
          <a:off x="3178440" y="1034377"/>
          <a:ext cx="4165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6551" y="0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5BFD3-9C7D-48D2-8D0A-6C97B06173DE}">
      <dsp:nvSpPr>
        <dsp:cNvPr id="0" name=""/>
        <dsp:cNvSpPr/>
      </dsp:nvSpPr>
      <dsp:spPr>
        <a:xfrm>
          <a:off x="2639035" y="0"/>
          <a:ext cx="1431408" cy="82637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kern="1200" dirty="0" smtClean="0">
              <a:solidFill>
                <a:prstClr val="black"/>
              </a:solidFill>
              <a:latin typeface="Calibri" panose="020F0502020204030204" pitchFamily="34" charset="0"/>
            </a:rPr>
            <a:t>RIMOZIONE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kern="1200" dirty="0" smtClean="0">
              <a:solidFill>
                <a:prstClr val="black"/>
              </a:solidFill>
              <a:latin typeface="Calibri" panose="020F0502020204030204" pitchFamily="34" charset="0"/>
            </a:rPr>
            <a:t>IMPIANTI INCOMPATIBILI  </a:t>
          </a:r>
        </a:p>
      </dsp:txBody>
      <dsp:txXfrm>
        <a:off x="2679375" y="40340"/>
        <a:ext cx="1350728" cy="745697"/>
      </dsp:txXfrm>
    </dsp:sp>
    <dsp:sp modelId="{F5160D26-E84D-4A7C-9E93-ED5377AEE655}">
      <dsp:nvSpPr>
        <dsp:cNvPr id="0" name=""/>
        <dsp:cNvSpPr/>
      </dsp:nvSpPr>
      <dsp:spPr>
        <a:xfrm rot="2484043">
          <a:off x="3917345" y="2321909"/>
          <a:ext cx="3741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132" y="0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CF4AC-F9C1-4C4E-A6BE-C30BB494B68B}">
      <dsp:nvSpPr>
        <dsp:cNvPr id="0" name=""/>
        <dsp:cNvSpPr/>
      </dsp:nvSpPr>
      <dsp:spPr>
        <a:xfrm>
          <a:off x="3374487" y="2445620"/>
          <a:ext cx="2632597" cy="786521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SEMPLIFICAZIONI PER LA BONIFICA della  rete carburanti</a:t>
          </a:r>
          <a:endParaRPr lang="it-IT" sz="14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12882" y="2484015"/>
        <a:ext cx="2555807" cy="709731"/>
      </dsp:txXfrm>
    </dsp:sp>
    <dsp:sp modelId="{F66ADBB3-0355-4006-85D8-A1928BF12565}">
      <dsp:nvSpPr>
        <dsp:cNvPr id="0" name=""/>
        <dsp:cNvSpPr/>
      </dsp:nvSpPr>
      <dsp:spPr>
        <a:xfrm rot="8435632">
          <a:off x="2518284" y="2313528"/>
          <a:ext cx="3633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350" y="0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C2DFE-B765-40BE-AA5B-FAC4DA840712}">
      <dsp:nvSpPr>
        <dsp:cNvPr id="0" name=""/>
        <dsp:cNvSpPr/>
      </dsp:nvSpPr>
      <dsp:spPr>
        <a:xfrm>
          <a:off x="856029" y="2428857"/>
          <a:ext cx="2420038" cy="8109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FONDO  RETE CARBURANTI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contributo  per chiusura e smantellamento</a:t>
          </a:r>
          <a:endParaRPr lang="it-IT" sz="1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95617" y="2468445"/>
        <a:ext cx="2340862" cy="731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0.55814</cdr:x>
      <cdr:y>0.74856</cdr:y>
    </cdr:from>
    <cdr:to>
      <cdr:x>0.76416</cdr:x>
      <cdr:y>0.92745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118246" y="2167283"/>
          <a:ext cx="781882" cy="51792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0.03686</cdr:x>
      <cdr:y>0.42858</cdr:y>
    </cdr:from>
    <cdr:to>
      <cdr:x>0.24287</cdr:x>
      <cdr:y>0.60746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139875" y="1240848"/>
          <a:ext cx="781882" cy="51792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8397" cy="29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5000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217" y="4"/>
            <a:ext cx="2948397" cy="29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50882"/>
            <a:ext cx="2948397" cy="29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5000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217" y="9650882"/>
            <a:ext cx="2948397" cy="29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300"/>
            </a:lvl1pPr>
          </a:lstStyle>
          <a:p>
            <a:pPr>
              <a:defRPr/>
            </a:pPr>
            <a:fld id="{C69BD8DA-4877-475D-A7CD-C2E987F24F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2908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8397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217" y="2"/>
            <a:ext cx="2948397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00" y="4723171"/>
            <a:ext cx="4991215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338"/>
            <a:ext cx="2948397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217" y="9446338"/>
            <a:ext cx="2948397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F23DB28-0C0F-4FF3-A4D9-7E8198231F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4469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998788" y="561975"/>
            <a:ext cx="3717925" cy="2789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72498" y="3537550"/>
            <a:ext cx="7779936" cy="3351354"/>
          </a:xfrm>
          <a:prstGeom prst="rect">
            <a:avLst/>
          </a:prstGeom>
        </p:spPr>
        <p:txBody>
          <a:bodyPr wrap="square" lIns="95275" tIns="95275" rIns="95275" bIns="9527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9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998788" y="561975"/>
            <a:ext cx="3717925" cy="2789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72498" y="3537550"/>
            <a:ext cx="7779936" cy="3351354"/>
          </a:xfrm>
          <a:prstGeom prst="rect">
            <a:avLst/>
          </a:prstGeom>
        </p:spPr>
        <p:txBody>
          <a:bodyPr wrap="square" lIns="95275" tIns="95275" rIns="95275" bIns="9527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78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998788" y="561975"/>
            <a:ext cx="3717925" cy="2789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72498" y="3537550"/>
            <a:ext cx="7779936" cy="3351354"/>
          </a:xfrm>
          <a:prstGeom prst="rect">
            <a:avLst/>
          </a:prstGeom>
        </p:spPr>
        <p:txBody>
          <a:bodyPr wrap="square" lIns="95275" tIns="95275" rIns="95275" bIns="9527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05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1282700"/>
            <a:ext cx="4610100" cy="3457575"/>
          </a:xfrm>
          <a:ln/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15" indent="-30663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1315" indent="-24434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24797" indent="-24434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8282" indent="-24434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228" indent="-244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8173" indent="-244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119" indent="-244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066" indent="-244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43DE5D-0936-4BCA-B8A4-484B9AC2C6F7}" type="slidenum">
              <a:rPr lang="it-IT" altLang="it-IT" sz="15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8</a:t>
            </a:fld>
            <a:endParaRPr lang="it-IT" altLang="it-IT" sz="15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7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7E8DA6-8AA2-463B-A775-A57A3FFAA838}" type="slidenum">
              <a:rPr lang="it-IT" smtClean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pPr/>
              <a:t>10</a:t>
            </a:fld>
            <a:endParaRPr lang="it-IT">
              <a:solidFill>
                <a:prstClr val="black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3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57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7412" indent="-28746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9865" indent="-22997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9811" indent="-22997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9757" indent="-22997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9703" indent="-229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89648" indent="-229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49595" indent="-229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09541" indent="-229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CD6750-C21A-44D1-94BD-DD676E06CD6C}" type="slidenum">
              <a:rPr lang="it-IT" altLang="it-IT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2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7E8DA6-8AA2-463B-A775-A57A3FFAA838}" type="slidenum">
              <a:rPr lang="it-IT" smtClean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pPr/>
              <a:t>12</a:t>
            </a:fld>
            <a:endParaRPr lang="it-IT">
              <a:solidFill>
                <a:prstClr val="black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9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7E8DA6-8AA2-463B-A775-A57A3FFAA838}" type="slidenum">
              <a:rPr lang="it-IT" smtClean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pPr/>
              <a:t>13</a:t>
            </a:fld>
            <a:endParaRPr lang="it-IT">
              <a:solidFill>
                <a:prstClr val="black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7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806450"/>
            <a:ext cx="5376863" cy="40338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5363" y="5107187"/>
            <a:ext cx="5402902" cy="4838385"/>
          </a:xfrm>
          <a:prstGeom prst="rect">
            <a:avLst/>
          </a:prstGeom>
        </p:spPr>
        <p:txBody>
          <a:bodyPr wrap="square" lIns="91256" tIns="91256" rIns="91256" bIns="91256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95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D71069-4F81-40EA-AB8D-F8FB0E80E7C7}" type="datetime1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BE92AF-42D3-438B-B981-F1915827AB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99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898323-434C-4B46-B708-0ED64D3DAC4A}" type="datetime1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FFA6E8-AE8C-4DF2-98E6-3EC8898122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42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4E7C9F-4EAA-4CE7-B128-27FB7A2BC6FB}" type="datetime1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D3D958-B539-4AC1-8380-73D6286999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00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00000000-1234-1234-1234-123412341234}" type="slidenum">
              <a:rPr lang="en-GB" sz="1000" smtClean="0">
                <a:solidFill>
                  <a:srgbClr val="595959"/>
                </a:solidFill>
              </a:rPr>
              <a:pPr algn="r"/>
              <a:t>‹N›</a:t>
            </a:fld>
            <a:endParaRPr lang="en-GB" sz="1000">
              <a:solidFill>
                <a:srgbClr val="595959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>
          <a:xfrm>
            <a:off x="6156327" y="6408739"/>
            <a:ext cx="2087563" cy="449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2F0C948-CB72-450F-B327-3C3EA6F025CF}" type="datetime1">
              <a:rPr lang="it-IT" sz="1350" b="0" smtClean="0">
                <a:solidFill>
                  <a:srgbClr val="000000"/>
                </a:solidFill>
                <a:latin typeface="Arial"/>
              </a:rPr>
              <a:t>30/05/2019</a:t>
            </a:fld>
            <a:endParaRPr lang="it-IT" sz="135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468315" y="6410327"/>
            <a:ext cx="5559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2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fld id="{00000000-1234-1234-1234-123412341234}" type="slidenum">
              <a:rPr lang="en-GB" sz="1000" smtClean="0">
                <a:solidFill>
                  <a:srgbClr val="595959"/>
                </a:solidFill>
              </a:rPr>
              <a:pPr algn="r"/>
              <a:t>‹N›</a:t>
            </a:fld>
            <a:endParaRPr lang="en-GB" sz="1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1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5626DB-B4E8-4B83-B39C-5C77AD927584}" type="datetime1">
              <a:rPr lang="it-IT" sz="1350" b="0" smtClean="0">
                <a:solidFill>
                  <a:srgbClr val="000000"/>
                </a:solidFill>
                <a:latin typeface="Arial"/>
              </a:rPr>
              <a:t>30/05/2019</a:t>
            </a:fld>
            <a:endParaRPr lang="it-IT" sz="135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35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B93F-371B-4B48-BAB7-694745F65770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6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9A2768D-C211-4D23-B7EF-60FCAB83B36A}" type="datetime1">
              <a:rPr lang="it-IT" sz="1350" b="0" smtClean="0">
                <a:solidFill>
                  <a:srgbClr val="000000"/>
                </a:solidFill>
                <a:latin typeface="Arial"/>
              </a:rPr>
              <a:t>30/05/2019</a:t>
            </a:fld>
            <a:endParaRPr lang="it-IT" sz="135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35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0F7A-EB7D-4021-B33F-8158188AF492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89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58CB-9EB8-4741-8096-0E9AE1D1D37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5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8AE5-8C8E-46ED-B4B6-4EBBCEB6B19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76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F659-DA37-4258-815B-846234D3937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7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D9D-1E3D-4FEE-BF71-A30E2A6877D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4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4C84B4-22C1-4C6E-9F8B-A505B552A396}" type="datetime1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CD88BF-D6E6-4B24-AF98-9566581A21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356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DC3B-F020-46AA-98F6-5AB04CFECC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6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96-14BA-44F1-B9FF-65096410033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7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AA1-5C28-4127-8250-0722D6371B5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48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18F-B563-4099-96A7-EBB58640911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16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568A-1ADE-4725-A1B5-B505C32F912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96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33B1-CF84-4354-A6D8-1371F4A5D4B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84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4F22-CC84-45A8-943E-AB6811667D2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30/05/2019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28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70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2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A6DD3B-93F7-42CE-A6BB-21AAFFC57AE0}" type="datetime1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F7BEEC-ABBE-4637-ACB0-59A8D83300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713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89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147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6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b="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4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75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08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1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61B25-F726-4CDD-A6F2-BFFBCFCDCF47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48425"/>
            <a:ext cx="2133600" cy="476250"/>
          </a:xfr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EA13533-CCCD-4E5D-B2DA-EAE2F7F844EE}" type="slidenum">
              <a:rPr lang="it-IT" alt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0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1A3D-23D2-4515-B8E5-ADA09186390D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0FC7E-3831-4C82-A9F6-C9E5E507A4D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14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E46FA-588B-48C0-AD1F-CCBA85AAFDD0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13C8-1360-496D-B391-F31585BF579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2F378C-DD1A-4B4B-A392-46ACB8A7DE5D}" type="datetime1">
              <a:rPr lang="it-IT" smtClean="0"/>
              <a:t>30/05/2019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6C607F-26D6-4F81-B42C-EB72FEE5BE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410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64A49-E5AB-4958-BB94-481957EADFE1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3C229-4CFC-478C-B5EF-17201D13C73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04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1FB1-2DB8-42D2-8575-C48E6C62B8BE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E1A9-464C-4B01-89E4-8C8A4AA187D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30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F615-08A8-4118-8BA4-12DD356A57C9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56EA-F6DB-42FC-B12D-3688097CB4D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15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BD02-CB77-4C14-8369-7050D0C0FBDF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BE64-61FD-407E-8B61-507950224C6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9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B216-23A0-4526-BD76-B17D6B0C14A4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A7D6-7925-4FF2-A076-B1970CA3879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1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01A9-CCD7-47C7-BCB1-039C6CCBC7E2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80CBF-6F75-4CBD-836C-DDCEBE17090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18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389F-DE31-412D-BE29-D19AA76AC8C2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AD7DF-E40C-4080-8098-89F0272652F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10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19E91-0670-4A3F-86F7-C9EA1C50FA87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780DD-8604-45E3-96C8-E2C99AB98F2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064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E0FB2-70D7-4003-AA57-F0C491163479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FFD35-1B19-4433-98BA-7FB262ECF13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35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F3D0-63FE-4E65-A7DF-97C6845872B4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82A5-056A-4BF0-8CDE-93B7D369CBA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4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7479C7-60E5-46D2-A799-1FFBC557ED77}" type="datetime1">
              <a:rPr lang="it-IT" smtClean="0"/>
              <a:t>30/05/2019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F413A2-78D8-4A60-8EC1-A6A427B2A4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52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644C3-1C07-4211-9551-42E261E07C0F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23E51-7975-40CC-BC56-F9E07983C67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37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2068-7DB4-4E07-9F95-F50A0ADE4C9D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D144-C3F3-48DF-93DA-338B371730B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02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07FF-67AD-4164-BEC6-05226AA789F9}" type="datetime1">
              <a:rPr lang="it-IT" smtClean="0">
                <a:solidFill>
                  <a:srgbClr val="000000"/>
                </a:solidFill>
              </a:rPr>
              <a:t>30/05/2019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4A03C-7E51-4657-9F44-B18880839DE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9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2D05E5-3914-416A-8C7C-5FB693B2F0FA}" type="datetime1">
              <a:rPr lang="it-IT" smtClean="0"/>
              <a:t>30/05/2019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068C79-B17C-40F7-9DB1-39B6A3F168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02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0800B2-CE05-4AD2-9268-64A4C05EE51A}" type="datetime1">
              <a:rPr lang="it-IT" smtClean="0"/>
              <a:t>30/05/2019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AAFF32-974E-4B70-9F93-A413F718E3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6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9A0EA7-F321-4D7B-94F2-A671CAE7E32D}" type="datetime1">
              <a:rPr lang="it-IT" smtClean="0"/>
              <a:t>30/05/2019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6873C5-CC7C-47FF-8743-C8ED984742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61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C01DBE-086A-46C6-9769-D3CBE7493D17}" type="datetime1">
              <a:rPr lang="it-IT" smtClean="0"/>
              <a:t>30/05/2019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801B63-9D7D-4F48-818D-2BC5E73BFF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07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79F8975-9C3C-426C-9C80-151FB049B345}" type="datetime1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C6E2ADF-E079-4241-9B72-5A704F27B9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z="1000" b="0" smtClean="0">
                <a:solidFill>
                  <a:srgbClr val="595959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GB" sz="1000" b="0">
              <a:solidFill>
                <a:srgbClr val="59595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8725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DE2AD93-DCFD-49F3-A9DF-52C09EB39458}" type="datetime1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t>30/05/2019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9903EE-3905-4916-A48F-5E1D0F922302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6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z="1000" b="0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GB" sz="1000" b="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986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7E510F9-4DBC-4110-B4F4-51876A4172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A1BC9B4-67E4-4D5D-929A-6516B3AD0FAC}" type="datetime1">
              <a:rPr lang="it-IT" b="0" smtClean="0">
                <a:solidFill>
                  <a:srgbClr val="000000"/>
                </a:solidFill>
              </a:rPr>
              <a:t>30/05/2019</a:t>
            </a:fld>
            <a:endParaRPr lang="it-IT" b="0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9C4F073-E4EE-4BAA-952C-85BD05E805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 b="0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03A8492-4BEE-4943-A3B6-3C6CBD18A8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90B7298-A6C2-48A6-99C8-D4493F98AF23}" type="slidenum">
              <a:rPr lang="it-IT" altLang="it-IT" b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b="0">
              <a:solidFill>
                <a:srgbClr val="00000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963B2DB7-7F5D-47E3-B98D-972D3AA1B41A}"/>
              </a:ext>
            </a:extLst>
          </p:cNvPr>
          <p:cNvSpPr/>
          <p:nvPr userDrawn="1"/>
        </p:nvSpPr>
        <p:spPr>
          <a:xfrm>
            <a:off x="5940152" y="6403730"/>
            <a:ext cx="305885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067" b="0" i="1" dirty="0">
                <a:solidFill>
                  <a:srgbClr val="FFFFFF"/>
                </a:solidFill>
                <a:latin typeface="Gill Sans" panose="020B0604020202020204"/>
                <a:ea typeface="Verdana"/>
              </a:rPr>
              <a:t>Università La Sapienza - Roma, 6 marzo  2019</a:t>
            </a:r>
            <a:endParaRPr lang="it-IT" sz="1067" b="0" i="1" dirty="0">
              <a:solidFill>
                <a:srgbClr val="FFFFFF"/>
              </a:solidFill>
              <a:latin typeface="Gill Sans" panose="020B0604020202020204"/>
            </a:endParaRPr>
          </a:p>
        </p:txBody>
      </p:sp>
      <p:pic>
        <p:nvPicPr>
          <p:cNvPr id="10" name="Immagine 1">
            <a:extLst>
              <a:ext uri="{FF2B5EF4-FFF2-40B4-BE49-F238E27FC236}">
                <a16:creationId xmlns="" xmlns:a16="http://schemas.microsoft.com/office/drawing/2014/main" id="{478D1E87-58A3-41D6-8F0C-6B173D322E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94" y="63900"/>
            <a:ext cx="454294" cy="4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64">
            <a:extLst>
              <a:ext uri="{FF2B5EF4-FFF2-40B4-BE49-F238E27FC236}">
                <a16:creationId xmlns="" xmlns:a16="http://schemas.microsoft.com/office/drawing/2014/main" id="{E8120ADC-9241-45A7-B3F4-604E1BA5C040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26475" y="6295231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B7AC0DFA-F4DE-454E-8778-9F37ADD75801}"/>
              </a:ext>
            </a:extLst>
          </p:cNvPr>
          <p:cNvSpPr/>
          <p:nvPr userDrawn="1"/>
        </p:nvSpPr>
        <p:spPr>
          <a:xfrm>
            <a:off x="3779912" y="6452413"/>
            <a:ext cx="302037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067" b="0" i="1" dirty="0">
                <a:solidFill>
                  <a:srgbClr val="FFFFFF"/>
                </a:solidFill>
                <a:latin typeface="Gill Sans" panose="020B0604020202020204"/>
                <a:ea typeface="Verdana"/>
              </a:rPr>
              <a:t>Università La Sapienza - Roma, 6 marzo 2019 </a:t>
            </a:r>
            <a:endParaRPr lang="it-IT" sz="1067" b="0" i="1" dirty="0">
              <a:solidFill>
                <a:srgbClr val="FFFFFF"/>
              </a:solidFill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61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wmf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Relationship Id="rId9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hyperlink" Target="https://www.google.it/url?sa=i&amp;source=images&amp;cd=&amp;cad=rja&amp;uact=8&amp;ved=2ahUKEwiG6ceWgYjbAhVLIlAKHXk_ASEQjRx6BAgBEAU&amp;url=http://sociale.corriere.it/il-riuso-made-in-italy-base-possibile-della-circular-economy/&amp;psig=AOvVaw3TxN-oddEriKdDDKkfTdOx&amp;ust=1526483730879507" TargetMode="Externa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39" y="-340514"/>
            <a:ext cx="6806320" cy="68380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3448" y="867915"/>
            <a:ext cx="895576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Seminario su</a:t>
            </a:r>
          </a:p>
          <a:p>
            <a:pPr algn="ctr">
              <a:spcAft>
                <a:spcPts val="0"/>
              </a:spcAft>
            </a:pP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«Economia circolare: </a:t>
            </a: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competitività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 sostenibilità </a:t>
            </a:r>
            <a:endParaRPr lang="it-IT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del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sistema produttivo – dai principi alla realtà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41091" y="5846449"/>
            <a:ext cx="2661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Rimini,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31 maggio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2019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83768" y="5374532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DONATELLA GIACOPETTI </a:t>
            </a:r>
            <a:r>
              <a:rPr lang="it-IT" sz="18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UNIONE PETROLIFERA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75249" y="2928974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Economia circolare e sostenibilità nel risanamento dei siti contaminati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" y="19555"/>
            <a:ext cx="2124075" cy="848360"/>
          </a:xfrm>
          <a:prstGeom prst="rect">
            <a:avLst/>
          </a:prstGeom>
        </p:spPr>
      </p:pic>
      <p:pic>
        <p:nvPicPr>
          <p:cNvPr id="9" name="Immagine 8" descr="Z:\Comune\logo UP\logo_UP_de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9095"/>
            <a:ext cx="2655570" cy="58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6308114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0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">
            <a:extLst>
              <a:ext uri="{FF2B5EF4-FFF2-40B4-BE49-F238E27FC236}">
                <a16:creationId xmlns="" xmlns:a16="http://schemas.microsoft.com/office/drawing/2014/main" id="{BE4AEC17-432D-47BD-9934-C77DD0735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666" y="5049741"/>
            <a:ext cx="1395724" cy="25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</a:pPr>
            <a:r>
              <a:rPr lang="en-GB" altLang="it-IT" sz="788" b="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pic>
        <p:nvPicPr>
          <p:cNvPr id="11" name="Picture 4" descr="C:\Users\GMolinaro\Desktop\line_paper003-e1344289733548.jpg">
            <a:extLst>
              <a:ext uri="{FF2B5EF4-FFF2-40B4-BE49-F238E27FC236}">
                <a16:creationId xmlns="" xmlns:a16="http://schemas.microsoft.com/office/drawing/2014/main" id="{ABA7BAB3-E0E5-43D7-8EC0-27F4D829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 b="1099"/>
          <a:stretch>
            <a:fillRect/>
          </a:stretch>
        </p:blipFill>
        <p:spPr bwMode="auto">
          <a:xfrm>
            <a:off x="366448" y="1594557"/>
            <a:ext cx="5421338" cy="384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E9421425-2BA9-4F65-8421-075BDEADD8AD}"/>
              </a:ext>
            </a:extLst>
          </p:cNvPr>
          <p:cNvSpPr txBox="1">
            <a:spLocks/>
          </p:cNvSpPr>
          <p:nvPr/>
        </p:nvSpPr>
        <p:spPr bwMode="auto">
          <a:xfrm>
            <a:off x="3237923" y="1515458"/>
            <a:ext cx="2409988" cy="34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altLang="it-IT" sz="140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Executive </a:t>
            </a:r>
            <a:r>
              <a:rPr lang="it-IT" altLang="it-IT" sz="1400" dirty="0" err="1">
                <a:solidFill>
                  <a:srgbClr val="000090"/>
                </a:solidFill>
                <a:latin typeface="Monotype Corsiva" pitchFamily="66" charset="0"/>
                <a:sym typeface="Arial"/>
              </a:rPr>
              <a:t>summary</a:t>
            </a:r>
            <a:endParaRPr lang="it-IT" altLang="it-IT" sz="1400" dirty="0">
              <a:solidFill>
                <a:srgbClr val="000090"/>
              </a:solidFill>
              <a:latin typeface="Monotype Corsiva" pitchFamily="66" charset="0"/>
              <a:sym typeface="Arial"/>
            </a:endParaRPr>
          </a:p>
          <a:p>
            <a:pPr marL="0" indent="0">
              <a:buNone/>
              <a:defRPr/>
            </a:pPr>
            <a:r>
              <a:rPr lang="it-IT" altLang="it-IT" sz="140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Premessa</a:t>
            </a:r>
            <a:r>
              <a:rPr lang="it-IT" altLang="it-IT" sz="1400" b="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	</a:t>
            </a:r>
          </a:p>
          <a:p>
            <a:pPr marL="0" indent="0">
              <a:buNone/>
              <a:defRPr/>
            </a:pPr>
            <a:r>
              <a:rPr lang="it-IT" altLang="it-IT" sz="140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Capitolo 1 </a:t>
            </a:r>
            <a:endParaRPr lang="it-IT" altLang="it-IT" sz="1400" b="0" dirty="0">
              <a:solidFill>
                <a:srgbClr val="000090"/>
              </a:solidFill>
              <a:latin typeface="Monotype Corsiva" pitchFamily="66" charset="0"/>
              <a:sym typeface="Arial"/>
            </a:endParaRPr>
          </a:p>
          <a:p>
            <a:pPr marL="0" indent="0">
              <a:buNone/>
              <a:defRPr/>
            </a:pPr>
            <a:r>
              <a:rPr lang="it-IT" altLang="it-IT" sz="1400" b="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I siti inquinati: stato dell’arte della normativa</a:t>
            </a:r>
          </a:p>
          <a:p>
            <a:pPr marL="0" indent="0">
              <a:buNone/>
              <a:defRPr/>
            </a:pPr>
            <a:r>
              <a:rPr lang="it-IT" altLang="it-IT" sz="140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Capitolo 2 </a:t>
            </a:r>
          </a:p>
          <a:p>
            <a:pPr marL="0" indent="0">
              <a:buNone/>
              <a:defRPr/>
            </a:pPr>
            <a:r>
              <a:rPr lang="it-IT" altLang="it-IT" sz="1400" b="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Analisi tecnologica per gli interventi di risanamento dei terreni contaminati </a:t>
            </a:r>
          </a:p>
          <a:p>
            <a:pPr marL="0" indent="0">
              <a:buNone/>
              <a:defRPr/>
            </a:pPr>
            <a:r>
              <a:rPr lang="it-IT" altLang="it-IT" sz="140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Capitolo 3 </a:t>
            </a:r>
            <a:endParaRPr lang="it-IT" altLang="it-IT" sz="1400" b="0" dirty="0">
              <a:solidFill>
                <a:srgbClr val="000090"/>
              </a:solidFill>
              <a:latin typeface="Monotype Corsiva" pitchFamily="66" charset="0"/>
              <a:sym typeface="Arial"/>
            </a:endParaRPr>
          </a:p>
          <a:p>
            <a:pPr marL="0" indent="0">
              <a:buNone/>
              <a:defRPr/>
            </a:pPr>
            <a:r>
              <a:rPr lang="it-IT" altLang="it-IT" sz="1400" b="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Effetti economici legati alla valorizzazione dei terreni contaminati</a:t>
            </a:r>
          </a:p>
          <a:p>
            <a:pPr marL="0" indent="0">
              <a:buNone/>
              <a:defRPr/>
            </a:pPr>
            <a:r>
              <a:rPr lang="it-IT" altLang="it-IT" sz="140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Capitolo 4 </a:t>
            </a:r>
          </a:p>
          <a:p>
            <a:pPr marL="0" indent="0">
              <a:buNone/>
              <a:defRPr/>
            </a:pPr>
            <a:r>
              <a:rPr lang="it-IT" altLang="it-IT" sz="1400" b="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Conclusioni e proposte</a:t>
            </a:r>
          </a:p>
          <a:p>
            <a:pPr>
              <a:buFont typeface="Arial" charset="0"/>
              <a:buNone/>
              <a:defRPr/>
            </a:pPr>
            <a:r>
              <a:rPr lang="it-IT" altLang="it-IT" sz="140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Appendici</a:t>
            </a:r>
            <a:r>
              <a:rPr lang="it-IT" altLang="it-IT" sz="1400" b="0" dirty="0">
                <a:solidFill>
                  <a:srgbClr val="000090"/>
                </a:solidFill>
                <a:latin typeface="Monotype Corsiva" pitchFamily="66" charset="0"/>
                <a:sym typeface="Arial"/>
              </a:rPr>
              <a:t>	</a:t>
            </a:r>
          </a:p>
        </p:txBody>
      </p:sp>
      <p:pic>
        <p:nvPicPr>
          <p:cNvPr id="13" name="Immagine 1">
            <a:extLst>
              <a:ext uri="{FF2B5EF4-FFF2-40B4-BE49-F238E27FC236}">
                <a16:creationId xmlns="" xmlns:a16="http://schemas.microsoft.com/office/drawing/2014/main" id="{8D9B875B-B0FC-4362-856F-7D305E406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6" y="1585615"/>
            <a:ext cx="2654916" cy="38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1">
            <a:extLst>
              <a:ext uri="{FF2B5EF4-FFF2-40B4-BE49-F238E27FC236}">
                <a16:creationId xmlns="" xmlns:a16="http://schemas.microsoft.com/office/drawing/2014/main" id="{4BC3142B-5ABE-4472-BD1A-BE4364DE3EFC}"/>
              </a:ext>
            </a:extLst>
          </p:cNvPr>
          <p:cNvSpPr txBox="1">
            <a:spLocks/>
          </p:cNvSpPr>
          <p:nvPr/>
        </p:nvSpPr>
        <p:spPr>
          <a:xfrm>
            <a:off x="7766157" y="5788412"/>
            <a:ext cx="1200150" cy="205383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CB668B7-3B6C-47BA-BA5C-1522950FECAE}" type="slidenum">
              <a:rPr lang="it-IT" sz="900" b="0">
                <a:solidFill>
                  <a:prstClr val="white"/>
                </a:solidFill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it-IT" sz="900" b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904A0309-F8B6-4049-98A7-7EB286039B90}"/>
              </a:ext>
            </a:extLst>
          </p:cNvPr>
          <p:cNvSpPr/>
          <p:nvPr/>
        </p:nvSpPr>
        <p:spPr>
          <a:xfrm>
            <a:off x="-378366" y="714108"/>
            <a:ext cx="8757692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Aft>
                <a:spcPts val="0"/>
              </a:spcAft>
              <a:buSzPct val="25000"/>
            </a:pPr>
            <a:r>
              <a:rPr lang="it-IT" sz="1600" i="1" dirty="0">
                <a:solidFill>
                  <a:srgbClr val="1F497D"/>
                </a:solidFill>
                <a:sym typeface="Gill Sans"/>
              </a:rPr>
              <a:t>Studio Confindustria su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SzPct val="25000"/>
            </a:pPr>
            <a:r>
              <a:rPr lang="it-IT" sz="1600" i="1" dirty="0">
                <a:solidFill>
                  <a:srgbClr val="1F497D"/>
                </a:solidFill>
                <a:sym typeface="Gill Sans"/>
              </a:rPr>
              <a:t>La riqualificazione ambientale vista con un approccio “multi-disciplinare” 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SzPct val="25000"/>
            </a:pPr>
            <a:r>
              <a:rPr lang="it-IT" sz="1600" i="1" dirty="0">
                <a:solidFill>
                  <a:srgbClr val="1F497D"/>
                </a:solidFill>
                <a:sym typeface="Gill Sans"/>
              </a:rPr>
              <a:t>(normativo-procedurale, aspetti tecnologici ed economico/finanziari</a:t>
            </a:r>
            <a:r>
              <a:rPr lang="it-IT" sz="1000" i="1" dirty="0">
                <a:solidFill>
                  <a:srgbClr val="002060"/>
                </a:solidFill>
                <a:ea typeface="Verdana" panose="020B0604030504040204" pitchFamily="34" charset="0"/>
                <a:cs typeface="Gill Sans"/>
                <a:sym typeface="Gill Sans"/>
              </a:rPr>
              <a:t>)</a:t>
            </a:r>
          </a:p>
        </p:txBody>
      </p:sp>
      <p:sp>
        <p:nvSpPr>
          <p:cNvPr id="2" name="Ovale 1"/>
          <p:cNvSpPr/>
          <p:nvPr/>
        </p:nvSpPr>
        <p:spPr>
          <a:xfrm>
            <a:off x="1002133" y="5049741"/>
            <a:ext cx="974534" cy="256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013" b="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173" y="122362"/>
            <a:ext cx="7766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srgbClr val="1F497D"/>
                </a:solidFill>
                <a:latin typeface="Calibri"/>
                <a:cs typeface="Arial"/>
                <a:sym typeface="Arial"/>
              </a:rPr>
              <a:t>La strada per un procedimento sostenibile</a:t>
            </a:r>
            <a:endParaRPr lang="it-IT" sz="200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4" name="Shape 67">
            <a:extLst>
              <a:ext uri="{FF2B5EF4-FFF2-40B4-BE49-F238E27FC236}">
                <a16:creationId xmlns="" xmlns:a16="http://schemas.microsoft.com/office/drawing/2014/main" id="{C497B718-A511-4BC8-A26E-6527FA8E6F2C}"/>
              </a:ext>
            </a:extLst>
          </p:cNvPr>
          <p:cNvSpPr/>
          <p:nvPr/>
        </p:nvSpPr>
        <p:spPr>
          <a:xfrm>
            <a:off x="13072" y="548542"/>
            <a:ext cx="5411402" cy="51189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51427" tIns="51427" rIns="51427" bIns="51427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788" b="0">
              <a:solidFill>
                <a:srgbClr val="0B5394"/>
              </a:solidFill>
              <a:latin typeface="Calibri"/>
              <a:cs typeface="Arial"/>
              <a:sym typeface="Arial"/>
            </a:endParaRPr>
          </a:p>
        </p:txBody>
      </p:sp>
      <p:graphicFrame>
        <p:nvGraphicFramePr>
          <p:cNvPr id="17" name="Grafico 16">
            <a:extLst>
              <a:ext uri="{FF2B5EF4-FFF2-40B4-BE49-F238E27FC236}">
                <a16:creationId xmlns="" xmlns:a16="http://schemas.microsoft.com/office/drawing/2014/main" id="{047B6986-041B-40F1-8D20-E0972A401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691300"/>
              </p:ext>
            </p:extLst>
          </p:nvPr>
        </p:nvGraphicFramePr>
        <p:xfrm>
          <a:off x="5647911" y="1692135"/>
          <a:ext cx="3795203" cy="289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6037643" y="4793466"/>
            <a:ext cx="2811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altLang="it-IT" sz="1200" b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Interventi di bonifica prevalentemente mediante scavo e </a:t>
            </a:r>
            <a:r>
              <a:rPr lang="it-IT" altLang="it-IT" sz="1200" b="0" dirty="0" smtClea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smaltimento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altLang="it-IT" sz="1200" b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altLang="it-IT" sz="1200" b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Più del 50% è ubicato ex-situ, con i relativi conseguenti impatti legati alla movimentazione e al trasporto del materiale (off site).</a:t>
            </a:r>
          </a:p>
        </p:txBody>
      </p:sp>
      <p:sp>
        <p:nvSpPr>
          <p:cNvPr id="8" name="Freccia in giù 7"/>
          <p:cNvSpPr/>
          <p:nvPr/>
        </p:nvSpPr>
        <p:spPr>
          <a:xfrm rot="3542463">
            <a:off x="4023879" y="2769841"/>
            <a:ext cx="432048" cy="162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350" b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8" name="Immagine 1">
            <a:extLst>
              <a:ext uri="{FF2B5EF4-FFF2-40B4-BE49-F238E27FC236}">
                <a16:creationId xmlns:a16="http://schemas.microsoft.com/office/drawing/2014/main" xmlns="" id="{30E8B42E-C4E7-43F0-8E89-8296C0EA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26" y="216007"/>
            <a:ext cx="337426" cy="3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6308114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21" name="Freccia in giù 20"/>
          <p:cNvSpPr/>
          <p:nvPr/>
        </p:nvSpPr>
        <p:spPr>
          <a:xfrm>
            <a:off x="7221991" y="4300194"/>
            <a:ext cx="432048" cy="416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350" b="0">
              <a:solidFill>
                <a:prstClr val="white"/>
              </a:solidFill>
              <a:sym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026862" y="4808303"/>
            <a:ext cx="2822306" cy="517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60091" y="6398204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A29903EE-3905-4916-A48F-5E1D0F922302}" type="slidenum">
              <a:rPr lang="it-IT"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it-IT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7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65">
            <a:extLst>
              <a:ext uri="{FF2B5EF4-FFF2-40B4-BE49-F238E27FC236}">
                <a16:creationId xmlns:a16="http://schemas.microsoft.com/office/drawing/2014/main" xmlns="" id="{FC6BCE24-FE3C-4A12-855C-25685A683312}"/>
              </a:ext>
            </a:extLst>
          </p:cNvPr>
          <p:cNvSpPr txBox="1">
            <a:spLocks/>
          </p:cNvSpPr>
          <p:nvPr/>
        </p:nvSpPr>
        <p:spPr bwMode="auto">
          <a:xfrm>
            <a:off x="0" y="5333"/>
            <a:ext cx="8808775" cy="5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it-IT" sz="2000" dirty="0">
                <a:solidFill>
                  <a:srgbClr val="1F497D"/>
                </a:solidFill>
                <a:sym typeface="Arial"/>
              </a:rPr>
              <a:t>La sostenibilità delle bonifiche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>
          <a:xfrm>
            <a:off x="112186" y="722852"/>
            <a:ext cx="7018735" cy="32385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0C8164"/>
              </a:buClr>
              <a:buSzPct val="80000"/>
              <a:buNone/>
            </a:pPr>
            <a:r>
              <a:rPr lang="it-IT" altLang="it-IT" sz="1600" b="1" u="sng" dirty="0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Approccio tradizionale</a:t>
            </a:r>
            <a:r>
              <a:rPr lang="it-IT" altLang="it-IT" sz="1600" dirty="0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: </a:t>
            </a:r>
            <a:r>
              <a:rPr lang="it-IT" sz="1600" dirty="0">
                <a:solidFill>
                  <a:srgbClr val="002060"/>
                </a:solidFill>
                <a:latin typeface="+mj-lt"/>
                <a:ea typeface="ＭＳ Ｐゴシック" charset="-128"/>
              </a:rPr>
              <a:t>Efficacia di rimozione, tempi ridotti, costi contenuti </a:t>
            </a:r>
          </a:p>
          <a:p>
            <a:pPr marL="0" indent="0" algn="just">
              <a:buClr>
                <a:srgbClr val="0C8164"/>
              </a:buClr>
              <a:buSzPct val="80000"/>
              <a:buNone/>
            </a:pPr>
            <a:endParaRPr lang="it-IT" altLang="it-IT" sz="1350" dirty="0">
              <a:solidFill>
                <a:srgbClr val="002060"/>
              </a:solidFill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9101" y="1012935"/>
            <a:ext cx="9102626" cy="6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defRPr/>
            </a:pPr>
            <a:r>
              <a:rPr lang="it-IT" sz="1600" u="sng" kern="0" dirty="0">
                <a:solidFill>
                  <a:srgbClr val="002060"/>
                </a:solidFill>
                <a:latin typeface="Calibri"/>
                <a:ea typeface="ＭＳ Ｐゴシック" charset="-128"/>
                <a:cs typeface="Arial"/>
                <a:sym typeface="Arial"/>
              </a:rPr>
              <a:t>Approccio “sostenibile</a:t>
            </a:r>
            <a:r>
              <a:rPr lang="it-IT" sz="1600" b="0" kern="0" dirty="0">
                <a:solidFill>
                  <a:srgbClr val="002060"/>
                </a:solidFill>
                <a:latin typeface="Calibri"/>
                <a:ea typeface="ＭＳ Ｐゴシック" charset="-128"/>
                <a:cs typeface="Arial"/>
                <a:sym typeface="Arial"/>
              </a:rPr>
              <a:t>”: Processo di analisi che considera in modo integrato le conseguenze ambientali, sociali ed economiche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9101" y="4779572"/>
            <a:ext cx="9018269" cy="3602389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defRPr/>
            </a:pPr>
            <a:r>
              <a:rPr lang="it-IT" sz="1600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Si </a:t>
            </a: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svolge secondo i seguenti </a:t>
            </a:r>
            <a:r>
              <a:rPr lang="it-IT" sz="160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CRITERI</a:t>
            </a: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:</a:t>
            </a:r>
          </a:p>
          <a:p>
            <a:pPr marL="214313" indent="-214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Criteri </a:t>
            </a:r>
            <a:r>
              <a:rPr lang="it-IT" sz="160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ambientali</a:t>
            </a: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: recupero di acqua e terreno, riduzione di emissioni atmosferiche, consumo di energia e produzione dei rifiuti</a:t>
            </a:r>
          </a:p>
          <a:p>
            <a:pPr marL="214313" indent="-214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Criteri </a:t>
            </a:r>
            <a:r>
              <a:rPr lang="it-IT" sz="160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economici</a:t>
            </a: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: riduzione dei costi</a:t>
            </a:r>
          </a:p>
          <a:p>
            <a:pPr marL="214313" indent="-214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Criteri </a:t>
            </a:r>
            <a:r>
              <a:rPr lang="it-IT" sz="160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sociali</a:t>
            </a: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: grado di accettabilità del processo da parte dei soggetti coinvolti</a:t>
            </a:r>
          </a:p>
        </p:txBody>
      </p:sp>
      <p:sp>
        <p:nvSpPr>
          <p:cNvPr id="28" name="Shape 67">
            <a:extLst>
              <a:ext uri="{FF2B5EF4-FFF2-40B4-BE49-F238E27FC236}">
                <a16:creationId xmlns:a16="http://schemas.microsoft.com/office/drawing/2014/main" xmlns="" id="{CC5F359C-A2B0-4B57-B425-F0E5B75C3E01}"/>
              </a:ext>
            </a:extLst>
          </p:cNvPr>
          <p:cNvSpPr/>
          <p:nvPr/>
        </p:nvSpPr>
        <p:spPr>
          <a:xfrm>
            <a:off x="0" y="441801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b="0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egnaposto numero diapositiva 1">
            <a:extLst>
              <a:ext uri="{FF2B5EF4-FFF2-40B4-BE49-F238E27FC236}">
                <a16:creationId xmlns:a16="http://schemas.microsoft.com/office/drawing/2014/main" xmlns="" id="{F423BB3E-E483-4409-9FCA-0DC4F43C0CE7}"/>
              </a:ext>
            </a:extLst>
          </p:cNvPr>
          <p:cNvSpPr txBox="1">
            <a:spLocks/>
          </p:cNvSpPr>
          <p:nvPr/>
        </p:nvSpPr>
        <p:spPr>
          <a:xfrm>
            <a:off x="7398933" y="5692566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CB668B7-3B6C-47BA-BA5C-1522950FECAE}" type="slidenum">
              <a:rPr lang="it-IT" sz="900" b="0">
                <a:solidFill>
                  <a:prstClr val="white"/>
                </a:solidFill>
                <a:cs typeface="Calibri" panose="020F0502020204030204" pitchFamily="34" charset="0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it-IT" sz="900" b="0" dirty="0">
              <a:solidFill>
                <a:prstClr val="white"/>
              </a:solidFill>
              <a:cs typeface="Calibri" panose="020F0502020204030204" pitchFamily="34" charset="0"/>
              <a:sym typeface="Arial"/>
            </a:endParaRPr>
          </a:p>
        </p:txBody>
      </p:sp>
      <p:pic>
        <p:nvPicPr>
          <p:cNvPr id="7475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04580"/>
            <a:ext cx="5555831" cy="379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6308113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512" y="1799355"/>
            <a:ext cx="39421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defRPr/>
            </a:pP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La valutazione della sostenibilità all’interno di un progetto di bonifica </a:t>
            </a:r>
            <a:r>
              <a:rPr lang="it-IT" sz="160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consente di ottenere</a:t>
            </a: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:</a:t>
            </a:r>
          </a:p>
          <a:p>
            <a:pPr marL="214313" lvl="0" indent="-214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 un attento uso delle risorse;</a:t>
            </a:r>
          </a:p>
          <a:p>
            <a:pPr marL="214313" lvl="0" indent="-214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 una migliore valutazione e gestione dei rischi;</a:t>
            </a:r>
          </a:p>
          <a:p>
            <a:pPr marL="214313" lvl="0" indent="-214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 un migliore rapporto con le parti interessate;</a:t>
            </a:r>
          </a:p>
          <a:p>
            <a:pPr marL="214313" lvl="0" indent="-214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 risparmi finanziari;</a:t>
            </a:r>
          </a:p>
          <a:p>
            <a:pPr marL="214313" lvl="0" indent="-214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816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600" b="0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sym typeface="Arial"/>
              </a:rPr>
              <a:t> uno stimolo per l’evoluzione tecnologica delle tecniche di bonifica.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26499" y="6424532"/>
            <a:ext cx="2133600" cy="365125"/>
          </a:xfrm>
        </p:spPr>
        <p:txBody>
          <a:bodyPr/>
          <a:lstStyle/>
          <a:p>
            <a:fld id="{A29903EE-3905-4916-A48F-5E1D0F922302}" type="slidenum">
              <a:rPr lang="it-IT"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it-IT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41" y="3615476"/>
            <a:ext cx="2969702" cy="2556082"/>
          </a:xfrm>
          <a:prstGeom prst="rect">
            <a:avLst/>
          </a:prstGeom>
        </p:spPr>
      </p:pic>
      <p:sp>
        <p:nvSpPr>
          <p:cNvPr id="6" name="Segnaposto numero diapositiva 1">
            <a:extLst>
              <a:ext uri="{FF2B5EF4-FFF2-40B4-BE49-F238E27FC236}">
                <a16:creationId xmlns="" xmlns:a16="http://schemas.microsoft.com/office/drawing/2014/main" id="{4BC3142B-5ABE-4472-BD1A-BE4364DE3EFC}"/>
              </a:ext>
            </a:extLst>
          </p:cNvPr>
          <p:cNvSpPr txBox="1">
            <a:spLocks/>
          </p:cNvSpPr>
          <p:nvPr/>
        </p:nvSpPr>
        <p:spPr>
          <a:xfrm>
            <a:off x="7785614" y="5768573"/>
            <a:ext cx="1200150" cy="205383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CB668B7-3B6C-47BA-BA5C-1522950FECAE}" type="slidenum">
              <a:rPr lang="it-IT" sz="900" b="0">
                <a:solidFill>
                  <a:prstClr val="white"/>
                </a:solidFill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it-IT" sz="900" b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Shape 65">
            <a:extLst>
              <a:ext uri="{FF2B5EF4-FFF2-40B4-BE49-F238E27FC236}">
                <a16:creationId xmlns="" xmlns:a16="http://schemas.microsoft.com/office/drawing/2014/main" id="{E23DD4B1-EF52-4757-ACB5-1DB904FFA6AA}"/>
              </a:ext>
            </a:extLst>
          </p:cNvPr>
          <p:cNvSpPr txBox="1">
            <a:spLocks/>
          </p:cNvSpPr>
          <p:nvPr/>
        </p:nvSpPr>
        <p:spPr bwMode="auto">
          <a:xfrm>
            <a:off x="77933" y="242485"/>
            <a:ext cx="9217024" cy="25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27" tIns="51427" rIns="51427" bIns="51427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it-IT" sz="2000" dirty="0">
                <a:solidFill>
                  <a:srgbClr val="1F497D"/>
                </a:solidFill>
                <a:sym typeface="Arial"/>
              </a:rPr>
              <a:t>Economia circolare e riqualificazione dei siti: similitudini e differenze</a:t>
            </a:r>
          </a:p>
        </p:txBody>
      </p:sp>
      <p:sp>
        <p:nvSpPr>
          <p:cNvPr id="11" name="Segnaposto contenuto 4">
            <a:extLst>
              <a:ext uri="{FF2B5EF4-FFF2-40B4-BE49-F238E27FC236}">
                <a16:creationId xmlns="" xmlns:a16="http://schemas.microsoft.com/office/drawing/2014/main" id="{B41C7C19-069C-4F25-94E1-0B4FB35E4A5F}"/>
              </a:ext>
            </a:extLst>
          </p:cNvPr>
          <p:cNvSpPr txBox="1">
            <a:spLocks/>
          </p:cNvSpPr>
          <p:nvPr/>
        </p:nvSpPr>
        <p:spPr bwMode="auto">
          <a:xfrm>
            <a:off x="105624" y="1274191"/>
            <a:ext cx="3015739" cy="30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125" b="0" dirty="0">
              <a:solidFill>
                <a:srgbClr val="1F497D"/>
              </a:solidFill>
              <a:sym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1F497D"/>
                </a:solidFill>
                <a:sym typeface="Arial"/>
              </a:rPr>
              <a:t>Sottoprodotti/end of </a:t>
            </a:r>
            <a:r>
              <a:rPr lang="it-IT" sz="1800" b="0" dirty="0" err="1">
                <a:solidFill>
                  <a:srgbClr val="1F497D"/>
                </a:solidFill>
                <a:sym typeface="Arial"/>
              </a:rPr>
              <a:t>waste</a:t>
            </a:r>
            <a:endParaRPr lang="it-IT" sz="1800" b="0" dirty="0">
              <a:solidFill>
                <a:srgbClr val="1F497D"/>
              </a:solidFill>
              <a:sym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1F497D"/>
                </a:solidFill>
                <a:sym typeface="Arial"/>
              </a:rPr>
              <a:t>Riduzione dei rifiuti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800" b="0" dirty="0">
              <a:solidFill>
                <a:srgbClr val="1F497D"/>
              </a:solidFill>
              <a:sym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b="0" dirty="0" err="1">
                <a:solidFill>
                  <a:srgbClr val="1F497D"/>
                </a:solidFill>
                <a:sym typeface="Arial"/>
              </a:rPr>
              <a:t>Ecoprogettazione</a:t>
            </a:r>
            <a:endParaRPr lang="it-IT" sz="1800" b="0" dirty="0">
              <a:solidFill>
                <a:srgbClr val="1F497D"/>
              </a:solidFill>
              <a:sym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1F497D">
                    <a:lumMod val="40000"/>
                    <a:lumOff val="60000"/>
                  </a:srgbClr>
                </a:solidFill>
                <a:sym typeface="Arial"/>
              </a:rPr>
              <a:t>Approccio </a:t>
            </a:r>
            <a:r>
              <a:rPr lang="it-IT" sz="1800" b="0" dirty="0" err="1">
                <a:solidFill>
                  <a:srgbClr val="1F497D">
                    <a:lumMod val="40000"/>
                    <a:lumOff val="60000"/>
                  </a:srgbClr>
                </a:solidFill>
                <a:sym typeface="Arial"/>
              </a:rPr>
              <a:t>ecosistemico</a:t>
            </a:r>
            <a:endParaRPr lang="it-IT" sz="1800" b="0" dirty="0">
              <a:solidFill>
                <a:srgbClr val="1F497D">
                  <a:lumMod val="40000"/>
                  <a:lumOff val="60000"/>
                </a:srgbClr>
              </a:solidFill>
              <a:sym typeface="Arial"/>
            </a:endParaRPr>
          </a:p>
          <a:p>
            <a:endParaRPr lang="it-IT" sz="1600" b="0" dirty="0">
              <a:solidFill>
                <a:srgbClr val="1F497D"/>
              </a:solidFill>
              <a:sym typeface="Arial"/>
            </a:endParaRPr>
          </a:p>
          <a:p>
            <a:endParaRPr lang="it-IT" sz="1600" b="0" dirty="0">
              <a:solidFill>
                <a:srgbClr val="1F497D"/>
              </a:solidFill>
              <a:sym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3342" y="810740"/>
            <a:ext cx="2901255" cy="46345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Economia circolare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3990046" y="912541"/>
            <a:ext cx="3333593" cy="359867"/>
          </a:xfrm>
        </p:spPr>
        <p:txBody>
          <a:bodyPr>
            <a:noAutofit/>
          </a:bodyPr>
          <a:lstStyle/>
          <a:p>
            <a:r>
              <a:rPr lang="it-IT" dirty="0"/>
              <a:t>Riqualificazione dei siti</a:t>
            </a:r>
          </a:p>
        </p:txBody>
      </p:sp>
      <p:sp>
        <p:nvSpPr>
          <p:cNvPr id="14" name="Segnaposto contenuto 5">
            <a:extLst>
              <a:ext uri="{FF2B5EF4-FFF2-40B4-BE49-F238E27FC236}">
                <a16:creationId xmlns="" xmlns:a16="http://schemas.microsoft.com/office/drawing/2014/main" id="{099CDCD9-4328-43B1-A0D4-0150A67DC504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3650710" y="1332744"/>
            <a:ext cx="5025274" cy="26784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Valorizzazione delle risorse (consumo delle matrici ambientali)</a:t>
            </a:r>
          </a:p>
          <a:p>
            <a:r>
              <a:rPr lang="it-IT" sz="1600" dirty="0"/>
              <a:t>Misure che incentivino il riutilizzo dei </a:t>
            </a:r>
            <a:r>
              <a:rPr lang="it-IT" sz="1600" dirty="0" err="1"/>
              <a:t>browfilds</a:t>
            </a:r>
            <a:r>
              <a:rPr lang="it-IT" sz="1600" dirty="0"/>
              <a:t> (riduzione del consumo di suolo)</a:t>
            </a:r>
          </a:p>
          <a:p>
            <a:r>
              <a:rPr lang="it-IT" sz="1600" dirty="0"/>
              <a:t>Sostenibilità della progettazione di bonifica</a:t>
            </a:r>
          </a:p>
          <a:p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Interventi di bonifica ancorati alla riqualificazione del territorio</a:t>
            </a:r>
          </a:p>
        </p:txBody>
      </p:sp>
      <p:pic>
        <p:nvPicPr>
          <p:cNvPr id="13" name="Immagine 1">
            <a:extLst>
              <a:ext uri="{FF2B5EF4-FFF2-40B4-BE49-F238E27FC236}">
                <a16:creationId xmlns:a16="http://schemas.microsoft.com/office/drawing/2014/main" xmlns="" id="{30E8B42E-C4E7-43F0-8E89-8296C0EA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38" y="109286"/>
            <a:ext cx="337426" cy="3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67">
            <a:extLst>
              <a:ext uri="{FF2B5EF4-FFF2-40B4-BE49-F238E27FC236}">
                <a16:creationId xmlns="" xmlns:a16="http://schemas.microsoft.com/office/drawing/2014/main" id="{C497B718-A511-4BC8-A26E-6527FA8E6F2C}"/>
              </a:ext>
            </a:extLst>
          </p:cNvPr>
          <p:cNvSpPr/>
          <p:nvPr/>
        </p:nvSpPr>
        <p:spPr>
          <a:xfrm>
            <a:off x="79810" y="475511"/>
            <a:ext cx="6475061" cy="34289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51427" tIns="51427" rIns="51427" bIns="51427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788" b="0">
              <a:solidFill>
                <a:srgbClr val="0B5394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6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41941" y="6354315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54" y="6356515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52164" y="6447002"/>
            <a:ext cx="2133600" cy="365125"/>
          </a:xfrm>
        </p:spPr>
        <p:txBody>
          <a:bodyPr/>
          <a:lstStyle/>
          <a:p>
            <a:fld id="{A29903EE-3905-4916-A48F-5E1D0F922302}" type="slidenum">
              <a:rPr lang="it-IT" sz="1100" smtClean="0">
                <a:solidFill>
                  <a:schemeClr val="bg1"/>
                </a:solidFill>
                <a:latin typeface="+mn-lt"/>
              </a:rPr>
              <a:pPr/>
              <a:t>12</a:t>
            </a:fld>
            <a:endParaRPr lang="it-IT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179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>
            <a:extLst>
              <a:ext uri="{FF2B5EF4-FFF2-40B4-BE49-F238E27FC236}">
                <a16:creationId xmlns="" xmlns:a16="http://schemas.microsoft.com/office/drawing/2014/main" id="{4BC3142B-5ABE-4472-BD1A-BE4364DE3EFC}"/>
              </a:ext>
            </a:extLst>
          </p:cNvPr>
          <p:cNvSpPr txBox="1">
            <a:spLocks/>
          </p:cNvSpPr>
          <p:nvPr/>
        </p:nvSpPr>
        <p:spPr>
          <a:xfrm>
            <a:off x="7766157" y="5789576"/>
            <a:ext cx="1200150" cy="205383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CB668B7-3B6C-47BA-BA5C-1522950FECAE}" type="slidenum">
              <a:rPr lang="it-IT" sz="900" b="0">
                <a:solidFill>
                  <a:prstClr val="white"/>
                </a:solidFill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it-IT" sz="900" b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Shape 66">
            <a:extLst>
              <a:ext uri="{FF2B5EF4-FFF2-40B4-BE49-F238E27FC236}">
                <a16:creationId xmlns="" xmlns:a16="http://schemas.microsoft.com/office/drawing/2014/main" id="{BE4AEC17-432D-47BD-9934-C77DD0735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" y="5764573"/>
            <a:ext cx="1395724" cy="25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</a:pPr>
            <a:r>
              <a:rPr lang="en-GB" altLang="it-IT" sz="900" b="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9" name="Shape 65">
            <a:extLst>
              <a:ext uri="{FF2B5EF4-FFF2-40B4-BE49-F238E27FC236}">
                <a16:creationId xmlns="" xmlns:a16="http://schemas.microsoft.com/office/drawing/2014/main" id="{E23DD4B1-EF52-4757-ACB5-1DB904FFA6AA}"/>
              </a:ext>
            </a:extLst>
          </p:cNvPr>
          <p:cNvSpPr txBox="1">
            <a:spLocks/>
          </p:cNvSpPr>
          <p:nvPr/>
        </p:nvSpPr>
        <p:spPr bwMode="auto">
          <a:xfrm>
            <a:off x="107504" y="171676"/>
            <a:ext cx="4978727" cy="25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27" tIns="51427" rIns="51427" bIns="51427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it-IT" sz="2000" dirty="0">
                <a:solidFill>
                  <a:srgbClr val="1F497D"/>
                </a:solidFill>
                <a:sym typeface="Arial"/>
              </a:rPr>
              <a:t>Conclusioni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="" xmlns:a16="http://schemas.microsoft.com/office/drawing/2014/main" id="{C497B718-A511-4BC8-A26E-6527FA8E6F2C}"/>
              </a:ext>
            </a:extLst>
          </p:cNvPr>
          <p:cNvSpPr/>
          <p:nvPr/>
        </p:nvSpPr>
        <p:spPr>
          <a:xfrm>
            <a:off x="33649" y="417988"/>
            <a:ext cx="2418623" cy="25717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51427" tIns="51427" rIns="51427" bIns="51427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788" b="0">
              <a:solidFill>
                <a:srgbClr val="0B5394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1" name="Segnaposto contenuto 4">
            <a:extLst>
              <a:ext uri="{FF2B5EF4-FFF2-40B4-BE49-F238E27FC236}">
                <a16:creationId xmlns="" xmlns:a16="http://schemas.microsoft.com/office/drawing/2014/main" id="{B41C7C19-069C-4F25-94E1-0B4FB35E4A5F}"/>
              </a:ext>
            </a:extLst>
          </p:cNvPr>
          <p:cNvSpPr txBox="1">
            <a:spLocks/>
          </p:cNvSpPr>
          <p:nvPr/>
        </p:nvSpPr>
        <p:spPr bwMode="auto">
          <a:xfrm>
            <a:off x="107504" y="620688"/>
            <a:ext cx="8764892" cy="399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0" dirty="0">
              <a:solidFill>
                <a:srgbClr val="1F497D"/>
              </a:solidFill>
              <a:sym typeface="Arial"/>
            </a:endParaRPr>
          </a:p>
          <a:p>
            <a:pPr marL="0" indent="0" algn="just">
              <a:buNone/>
            </a:pPr>
            <a:r>
              <a:rPr lang="it-IT" sz="1600" dirty="0" smtClean="0">
                <a:cs typeface="ＭＳ Ｐゴシック" charset="0"/>
              </a:rPr>
              <a:t>Sull’economia circolare </a:t>
            </a:r>
            <a:r>
              <a:rPr lang="it-IT" sz="1600" b="0" dirty="0" smtClean="0">
                <a:cs typeface="ＭＳ Ｐゴシック" charset="0"/>
              </a:rPr>
              <a:t>non possiamo che ribadire quanto espresso da Confindustria:</a:t>
            </a:r>
          </a:p>
          <a:p>
            <a:pPr marL="265113" indent="-265113" algn="just"/>
            <a:r>
              <a:rPr lang="it-IT" sz="1600" b="0" dirty="0" smtClean="0">
                <a:cs typeface="ＭＳ Ｐゴシック" charset="0"/>
              </a:rPr>
              <a:t>A </a:t>
            </a:r>
            <a:r>
              <a:rPr lang="it-IT" sz="1600" b="0" dirty="0">
                <a:cs typeface="ＭＳ Ｐゴシック" charset="0"/>
              </a:rPr>
              <a:t>livello internazionale ed Europeo, il tema </a:t>
            </a:r>
            <a:r>
              <a:rPr lang="it-IT" sz="1600" dirty="0">
                <a:cs typeface="ＭＳ Ｐゴシック" charset="0"/>
              </a:rPr>
              <a:t>dell’uso efficiente delle risorse </a:t>
            </a:r>
            <a:r>
              <a:rPr lang="it-IT" sz="1600" b="0" dirty="0">
                <a:cs typeface="ＭＳ Ｐゴシック" charset="0"/>
              </a:rPr>
              <a:t>e più in particolare, dell’Economia circolare, sta assumendo sempre più importanza nelle policy presenti e di medio lungo periodo</a:t>
            </a:r>
            <a:r>
              <a:rPr lang="it-IT" sz="1600" b="0" dirty="0" smtClean="0">
                <a:cs typeface="ＭＳ Ｐゴシック" charset="0"/>
              </a:rPr>
              <a:t>.</a:t>
            </a:r>
            <a:endParaRPr lang="it-IT" sz="1600" b="0" dirty="0">
              <a:cs typeface="ＭＳ Ｐゴシック" charset="0"/>
            </a:endParaRPr>
          </a:p>
          <a:p>
            <a:pPr marL="265113" indent="-265113" algn="just"/>
            <a:r>
              <a:rPr lang="it-IT" sz="1600" b="0" dirty="0">
                <a:cs typeface="ＭＳ Ｐゴシック" charset="0"/>
              </a:rPr>
              <a:t>L’Italia non è all’anno zero </a:t>
            </a:r>
            <a:endParaRPr lang="it-IT" sz="1600" b="0" dirty="0" smtClean="0">
              <a:cs typeface="ＭＳ Ｐゴシック" charset="0"/>
            </a:endParaRPr>
          </a:p>
          <a:p>
            <a:pPr marL="265113" indent="-265113" algn="just"/>
            <a:r>
              <a:rPr lang="it-IT" sz="1600" b="0" dirty="0" smtClean="0">
                <a:cs typeface="ＭＳ Ｐゴシック" charset="0"/>
              </a:rPr>
              <a:t>L’industria </a:t>
            </a:r>
            <a:r>
              <a:rPr lang="it-IT" sz="1600" b="0" dirty="0">
                <a:cs typeface="ＭＳ Ｐゴシック" charset="0"/>
              </a:rPr>
              <a:t>è pronta a fare la sua parte ma deve poter contare su un </a:t>
            </a:r>
            <a:r>
              <a:rPr lang="it-IT" sz="1600" dirty="0">
                <a:cs typeface="ＭＳ Ｐゴシック" charset="0"/>
              </a:rPr>
              <a:t>contesto normativo, tecnologico ed economico che sia di supporto e non di ostacolo al raggiungimento di tali obiettivi</a:t>
            </a:r>
            <a:r>
              <a:rPr lang="it-IT" sz="1600" b="0" dirty="0">
                <a:cs typeface="ＭＳ Ｐゴシック" charset="0"/>
              </a:rPr>
              <a:t>.</a:t>
            </a:r>
          </a:p>
          <a:p>
            <a:endParaRPr lang="it-IT" sz="1600" b="0" dirty="0" smtClean="0">
              <a:solidFill>
                <a:prstClr val="black"/>
              </a:solidFill>
              <a:sym typeface="Arial"/>
            </a:endParaRPr>
          </a:p>
          <a:p>
            <a:pPr marL="0" indent="0">
              <a:buNone/>
            </a:pPr>
            <a:r>
              <a:rPr lang="it-IT" sz="1600" b="0" dirty="0" smtClean="0">
                <a:solidFill>
                  <a:prstClr val="black"/>
                </a:solidFill>
                <a:sym typeface="Arial"/>
              </a:rPr>
              <a:t>Sulla </a:t>
            </a:r>
            <a:r>
              <a:rPr lang="it-IT" sz="1600" dirty="0" smtClean="0">
                <a:solidFill>
                  <a:prstClr val="black"/>
                </a:solidFill>
                <a:sym typeface="Arial"/>
              </a:rPr>
              <a:t>sostenibilità della riqualificazione </a:t>
            </a:r>
            <a:r>
              <a:rPr lang="it-IT" sz="1600" dirty="0">
                <a:solidFill>
                  <a:prstClr val="black"/>
                </a:solidFill>
                <a:sym typeface="Arial"/>
              </a:rPr>
              <a:t>dei siti contaminati </a:t>
            </a:r>
            <a:r>
              <a:rPr lang="it-IT" sz="1600" b="0" dirty="0" smtClean="0">
                <a:solidFill>
                  <a:prstClr val="black"/>
                </a:solidFill>
                <a:sym typeface="Arial"/>
              </a:rPr>
              <a:t>possiamo affermare che:</a:t>
            </a:r>
          </a:p>
          <a:p>
            <a:r>
              <a:rPr lang="it-IT" sz="1600" b="0" dirty="0" smtClean="0">
                <a:solidFill>
                  <a:prstClr val="black"/>
                </a:solidFill>
                <a:sym typeface="Arial"/>
              </a:rPr>
              <a:t>In Italia </a:t>
            </a:r>
            <a:r>
              <a:rPr lang="it-IT" sz="1600" b="0" dirty="0">
                <a:solidFill>
                  <a:prstClr val="black"/>
                </a:solidFill>
                <a:sym typeface="Arial"/>
              </a:rPr>
              <a:t>è già avviata ad una </a:t>
            </a:r>
            <a:r>
              <a:rPr lang="it-IT" sz="1600" dirty="0">
                <a:solidFill>
                  <a:srgbClr val="1F497D"/>
                </a:solidFill>
                <a:sym typeface="Arial"/>
              </a:rPr>
              <a:t>transizione</a:t>
            </a:r>
            <a:r>
              <a:rPr lang="it-IT" sz="1600" b="0" dirty="0">
                <a:solidFill>
                  <a:prstClr val="black"/>
                </a:solidFill>
                <a:sym typeface="Arial"/>
              </a:rPr>
              <a:t> verso un modello di gestione “circolare</a:t>
            </a:r>
            <a:r>
              <a:rPr lang="it-IT" sz="1600" b="0" dirty="0" smtClean="0">
                <a:solidFill>
                  <a:prstClr val="black"/>
                </a:solidFill>
                <a:sym typeface="Arial"/>
              </a:rPr>
              <a:t>”</a:t>
            </a:r>
            <a:endParaRPr lang="it-IT" sz="1600" b="0" dirty="0">
              <a:solidFill>
                <a:prstClr val="black"/>
              </a:solidFill>
              <a:sym typeface="Arial"/>
            </a:endParaRPr>
          </a:p>
          <a:p>
            <a:r>
              <a:rPr lang="it-IT" sz="1600" b="0" dirty="0">
                <a:solidFill>
                  <a:prstClr val="black"/>
                </a:solidFill>
                <a:sym typeface="Arial"/>
              </a:rPr>
              <a:t>La sito-specificità consente di tarare in maniera realistica gli interventi di mitigazione e di avviarne una progettazione </a:t>
            </a:r>
            <a:r>
              <a:rPr lang="it-IT" sz="1600" dirty="0">
                <a:solidFill>
                  <a:srgbClr val="1F497D"/>
                </a:solidFill>
                <a:sym typeface="Arial"/>
              </a:rPr>
              <a:t>sostenibile</a:t>
            </a:r>
            <a:r>
              <a:rPr lang="it-IT" sz="1600" b="0" dirty="0">
                <a:solidFill>
                  <a:prstClr val="black"/>
                </a:solidFill>
                <a:sym typeface="Arial"/>
              </a:rPr>
              <a:t>, con l’utilizzo di tecnologie a basso consumo energetico e a bassa produzione di rifiuti. </a:t>
            </a:r>
          </a:p>
          <a:p>
            <a:r>
              <a:rPr lang="it-IT" sz="1600" b="0" dirty="0">
                <a:solidFill>
                  <a:prstClr val="black"/>
                </a:solidFill>
                <a:sym typeface="Arial"/>
              </a:rPr>
              <a:t>La semplificazione degli adempimenti ambientali che riguardano </a:t>
            </a:r>
            <a:r>
              <a:rPr lang="it-IT" sz="1600" dirty="0">
                <a:solidFill>
                  <a:srgbClr val="1F497D"/>
                </a:solidFill>
                <a:sym typeface="Arial"/>
              </a:rPr>
              <a:t>l’ottimizzazione delle risorse </a:t>
            </a:r>
            <a:r>
              <a:rPr lang="it-IT" sz="1600" b="0" dirty="0">
                <a:solidFill>
                  <a:prstClr val="black"/>
                </a:solidFill>
                <a:sym typeface="Arial"/>
              </a:rPr>
              <a:t>(acque di falda emunte, terre rocce da scavo) sono driver importanti dell’applicazione dell’economia circolare alle bonifiche. </a:t>
            </a:r>
          </a:p>
          <a:p>
            <a:r>
              <a:rPr lang="it-IT" sz="1600" b="0" dirty="0">
                <a:solidFill>
                  <a:prstClr val="black"/>
                </a:solidFill>
                <a:sym typeface="Arial"/>
              </a:rPr>
              <a:t>Per la chiusura del cerchio andrebbero inoltre individuati meccanismi volti a favorire il </a:t>
            </a:r>
            <a:r>
              <a:rPr lang="it-IT" sz="1600" dirty="0">
                <a:solidFill>
                  <a:srgbClr val="1F497D"/>
                </a:solidFill>
                <a:sym typeface="Arial"/>
              </a:rPr>
              <a:t>riutilizzo di </a:t>
            </a:r>
            <a:r>
              <a:rPr lang="it-IT" sz="1600" dirty="0" err="1">
                <a:solidFill>
                  <a:srgbClr val="1F497D"/>
                </a:solidFill>
                <a:sym typeface="Arial"/>
              </a:rPr>
              <a:t>brownfields</a:t>
            </a:r>
            <a:r>
              <a:rPr lang="it-IT" sz="1600" dirty="0">
                <a:solidFill>
                  <a:srgbClr val="1F497D"/>
                </a:solidFill>
                <a:sym typeface="Arial"/>
              </a:rPr>
              <a:t> contaminati</a:t>
            </a:r>
            <a:r>
              <a:rPr lang="it-IT" sz="1600" b="0" dirty="0">
                <a:solidFill>
                  <a:prstClr val="black"/>
                </a:solidFill>
                <a:sym typeface="Arial"/>
              </a:rPr>
              <a:t>, al fine dello sviluppo di nuove attività economiche senza un ulteriore consumo di aree vergini.</a:t>
            </a:r>
          </a:p>
          <a:p>
            <a:pPr marL="0" indent="0">
              <a:buNone/>
            </a:pPr>
            <a:endParaRPr lang="it-IT" sz="1600" b="0" dirty="0">
              <a:solidFill>
                <a:prstClr val="black"/>
              </a:solidFill>
              <a:sym typeface="Arial"/>
            </a:endParaRPr>
          </a:p>
          <a:p>
            <a:endParaRPr lang="it-IT" sz="1600" b="0" dirty="0">
              <a:solidFill>
                <a:srgbClr val="1F497D"/>
              </a:solidFill>
              <a:sym typeface="Arial"/>
            </a:endParaRPr>
          </a:p>
          <a:p>
            <a:endParaRPr lang="it-IT" b="0" dirty="0">
              <a:solidFill>
                <a:srgbClr val="1F497D"/>
              </a:solidFill>
              <a:sym typeface="Arial"/>
            </a:endParaRPr>
          </a:p>
        </p:txBody>
      </p:sp>
      <p:pic>
        <p:nvPicPr>
          <p:cNvPr id="13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19955" r="18790" b="12983"/>
          <a:stretch/>
        </p:blipFill>
        <p:spPr bwMode="auto">
          <a:xfrm>
            <a:off x="7164288" y="5568"/>
            <a:ext cx="1676586" cy="828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35881" y="6310314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03EE-3905-4916-A48F-5E1D0F922302}" type="slidenum">
              <a:rPr lang="it-IT" sz="1100" smtClean="0">
                <a:solidFill>
                  <a:schemeClr val="bg1"/>
                </a:solidFill>
                <a:latin typeface="+mn-lt"/>
              </a:rPr>
              <a:pPr/>
              <a:t>13</a:t>
            </a:fld>
            <a:endParaRPr lang="it-IT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09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t="20164" b="21150"/>
          <a:stretch/>
        </p:blipFill>
        <p:spPr>
          <a:xfrm>
            <a:off x="-1" y="3019112"/>
            <a:ext cx="9144000" cy="335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104" y="375153"/>
            <a:ext cx="2893475" cy="6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281675" y="3526250"/>
            <a:ext cx="3939300" cy="54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l">
              <a:lnSpc>
                <a:spcPct val="200000"/>
              </a:lnSpc>
            </a:pPr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Piazzale Luigi Sturzo 31 - 00144 - Roma</a:t>
            </a:r>
            <a:b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06.5423651</a:t>
            </a:r>
          </a:p>
          <a:p>
            <a:pPr>
              <a:lnSpc>
                <a:spcPct val="200000"/>
              </a:lnSpc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001" y="4879501"/>
            <a:ext cx="196894" cy="19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556" y="4879586"/>
            <a:ext cx="196895" cy="19687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81675" y="4499100"/>
            <a:ext cx="1716000" cy="38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b="0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cxnSp>
        <p:nvCxnSpPr>
          <p:cNvPr id="79" name="Shape 79"/>
          <p:cNvCxnSpPr/>
          <p:nvPr/>
        </p:nvCxnSpPr>
        <p:spPr>
          <a:xfrm>
            <a:off x="372923" y="4313636"/>
            <a:ext cx="1133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0001" y="1081419"/>
            <a:ext cx="566737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it-IT" altLang="it-IT" sz="2400" b="0" i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it-IT" altLang="it-IT" sz="3300" b="0" dirty="0">
                <a:solidFill>
                  <a:srgbClr val="0070C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Arial"/>
              </a:rPr>
              <a:t>Grazie dell’attenzione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it-IT" altLang="it-IT" sz="900" b="0" i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355976" y="1916832"/>
            <a:ext cx="4968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it-IT" altLang="it-IT" sz="1500" b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  <a:sym typeface="Arial"/>
              </a:rPr>
              <a:t>Donatella Giacopetti</a:t>
            </a:r>
          </a:p>
          <a:p>
            <a:pPr eaLnBrk="1" fontAlgn="auto" hangingPunct="1">
              <a:spcAft>
                <a:spcPts val="0"/>
              </a:spcAft>
            </a:pPr>
            <a:r>
              <a:rPr lang="it-IT" altLang="it-IT" sz="1500" b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  <a:sym typeface="Arial"/>
              </a:rPr>
              <a:t>UNIONE PETROLIFERA</a:t>
            </a:r>
          </a:p>
          <a:p>
            <a:pPr eaLnBrk="1" fontAlgn="auto" hangingPunct="1">
              <a:spcAft>
                <a:spcPts val="0"/>
              </a:spcAft>
            </a:pPr>
            <a:r>
              <a:rPr lang="it-IT" altLang="it-IT" sz="1500" b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  <a:sym typeface="Arial"/>
              </a:rPr>
              <a:t>Responsabile Ufficio Salute, Sicurezza e Ambiente</a:t>
            </a:r>
          </a:p>
          <a:p>
            <a:pPr eaLnBrk="1" fontAlgn="auto" hangingPunct="1">
              <a:spcAft>
                <a:spcPts val="0"/>
              </a:spcAft>
            </a:pPr>
            <a:r>
              <a:rPr lang="it-IT" altLang="it-IT" sz="1500" b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  <a:sym typeface="Arial"/>
              </a:rPr>
              <a:t>email </a:t>
            </a:r>
            <a:r>
              <a:rPr lang="it-IT" altLang="it-IT" sz="1500" b="0" u="sng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  <a:sym typeface="Arial"/>
              </a:rPr>
              <a:t>giacopetti@unionepetrolifera.it</a:t>
            </a:r>
            <a:endParaRPr lang="it-IT" altLang="it-IT" sz="1500" b="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9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714454" y="1195960"/>
            <a:ext cx="373121" cy="2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66"/>
          </a:p>
        </p:txBody>
      </p:sp>
      <p:sp>
        <p:nvSpPr>
          <p:cNvPr id="9" name="Rettangolo 8"/>
          <p:cNvSpPr/>
          <p:nvPr/>
        </p:nvSpPr>
        <p:spPr>
          <a:xfrm>
            <a:off x="595417" y="783132"/>
            <a:ext cx="8223519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L’Unione Petrolifera, aderente a </a:t>
            </a:r>
            <a:r>
              <a:rPr lang="it-IT" sz="15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Confindustria</a:t>
            </a: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, rappresenta 53 aziende, tra soci effettivi e aggregati, che operano nella </a:t>
            </a:r>
            <a:r>
              <a:rPr lang="it-IT" sz="15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lavorazione, nella logistica e nella distribuzione dei prodotti petroliferi e dei biocarburanti </a:t>
            </a: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(il cosiddetto downstream).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it-IT" sz="15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UP rappresenta il settore nelle sedi istituzionali e costituisce il fulcro delle iniziative di analisi e studio del comparto sui temi tecnici, economici e ambientali.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GB" sz="1500" i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Unione Petrolifera -</a:t>
            </a:r>
            <a:endParaRPr lang="it-IT" sz="15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La </a:t>
            </a:r>
            <a:r>
              <a:rPr lang="it-IT" sz="15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tutela dell’ambiente, l’attenzione per la sicurezza e la legalità, l’impegno nella ricerca e nell’innovazione sono i valori fondamentali</a:t>
            </a: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 e irrinunciabili di UP, al servizio di un comparto produttivo e distribuito in continua evoluzione.</a:t>
            </a:r>
            <a:r>
              <a:rPr lang="en-GB" sz="1500" i="1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ione</a:t>
            </a:r>
            <a:r>
              <a:rPr lang="en-GB" sz="1500" i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Petrolifera -</a:t>
            </a:r>
            <a:endParaRPr lang="it-IT" sz="15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</p:txBody>
      </p:sp>
      <p:pic>
        <p:nvPicPr>
          <p:cNvPr id="10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55185"/>
            <a:ext cx="177641" cy="19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" y="1790830"/>
            <a:ext cx="177641" cy="19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4" y="2500025"/>
            <a:ext cx="177641" cy="19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con angoli arrotondati 5">
            <a:extLst>
              <a:ext uri="{FF2B5EF4-FFF2-40B4-BE49-F238E27FC236}">
                <a16:creationId xmlns:a16="http://schemas.microsoft.com/office/drawing/2014/main" xmlns="" id="{5175FCCC-A246-4D5A-BDEC-F2C7147AD9E6}"/>
              </a:ext>
            </a:extLst>
          </p:cNvPr>
          <p:cNvSpPr/>
          <p:nvPr/>
        </p:nvSpPr>
        <p:spPr>
          <a:xfrm>
            <a:off x="1134282" y="3955204"/>
            <a:ext cx="2208741" cy="5853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26" dirty="0">
                <a:solidFill>
                  <a:srgbClr val="002060"/>
                </a:solidFill>
              </a:rPr>
              <a:t>Il downstream </a:t>
            </a:r>
            <a:r>
              <a:rPr lang="it-IT" sz="1026" dirty="0">
                <a:solidFill>
                  <a:srgbClr val="002060"/>
                </a:solidFill>
                <a:latin typeface="Bookman Old Style" panose="02050604050505020204" pitchFamily="18" charset="0"/>
              </a:rPr>
              <a:t>petrolifero</a:t>
            </a:r>
          </a:p>
        </p:txBody>
      </p:sp>
      <p:cxnSp>
        <p:nvCxnSpPr>
          <p:cNvPr id="19" name="Connettore diritto 21">
            <a:extLst>
              <a:ext uri="{FF2B5EF4-FFF2-40B4-BE49-F238E27FC236}">
                <a16:creationId xmlns:a16="http://schemas.microsoft.com/office/drawing/2014/main" xmlns="" id="{E956C78D-FFC1-471D-BBE4-47937FA6321F}"/>
              </a:ext>
            </a:extLst>
          </p:cNvPr>
          <p:cNvCxnSpPr>
            <a:cxnSpLocks/>
          </p:cNvCxnSpPr>
          <p:nvPr/>
        </p:nvCxnSpPr>
        <p:spPr>
          <a:xfrm>
            <a:off x="1101952" y="4538228"/>
            <a:ext cx="6494530" cy="3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E4DADE1D-273B-4FA2-BEE6-3E3D64757BC7}"/>
              </a:ext>
            </a:extLst>
          </p:cNvPr>
          <p:cNvSpPr txBox="1"/>
          <p:nvPr/>
        </p:nvSpPr>
        <p:spPr>
          <a:xfrm>
            <a:off x="4828183" y="3556863"/>
            <a:ext cx="933614" cy="25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26" dirty="0">
                <a:solidFill>
                  <a:srgbClr val="002060"/>
                </a:solidFill>
                <a:latin typeface="Gill Sans" panose="020B0604020202020204"/>
              </a:rPr>
              <a:t>Stoccaggio</a:t>
            </a:r>
          </a:p>
        </p:txBody>
      </p:sp>
      <p:sp>
        <p:nvSpPr>
          <p:cNvPr id="65" name="Rettangolo 64"/>
          <p:cNvSpPr/>
          <p:nvPr/>
        </p:nvSpPr>
        <p:spPr>
          <a:xfrm>
            <a:off x="3432983" y="3560715"/>
            <a:ext cx="1121684" cy="25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26" dirty="0">
                <a:solidFill>
                  <a:srgbClr val="002060"/>
                </a:solidFill>
                <a:latin typeface="Gill Sans" panose="020B0604020202020204"/>
              </a:rPr>
              <a:t>Raffinazione </a:t>
            </a:r>
          </a:p>
        </p:txBody>
      </p:sp>
      <p:sp>
        <p:nvSpPr>
          <p:cNvPr id="66" name="Rettangolo 65"/>
          <p:cNvSpPr/>
          <p:nvPr/>
        </p:nvSpPr>
        <p:spPr>
          <a:xfrm>
            <a:off x="5951048" y="3554264"/>
            <a:ext cx="946590" cy="25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26" dirty="0">
                <a:solidFill>
                  <a:srgbClr val="002060"/>
                </a:solidFill>
                <a:latin typeface="Gill Sans" panose="020B0604020202020204"/>
              </a:rPr>
              <a:t>Distribuzione</a:t>
            </a:r>
          </a:p>
        </p:txBody>
      </p:sp>
      <p:pic>
        <p:nvPicPr>
          <p:cNvPr id="103" name="Immagin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74" y="4599313"/>
            <a:ext cx="8311813" cy="1817175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xmlns="" id="{B0401A68-3E79-45E4-8299-E9126F4F8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305" y="3892412"/>
            <a:ext cx="622469" cy="647540"/>
          </a:xfrm>
          <a:prstGeom prst="rect">
            <a:avLst/>
          </a:prstGeom>
          <a:effectLst>
            <a:reflection blurRad="6350" stA="50000" endA="300" endPos="55000" dist="12700" dir="5400000" sy="-100000" algn="bl" rotWithShape="0"/>
          </a:effectLst>
        </p:spPr>
      </p:pic>
      <p:pic>
        <p:nvPicPr>
          <p:cNvPr id="39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19955" r="18790" b="12983"/>
          <a:stretch/>
        </p:blipFill>
        <p:spPr bwMode="auto">
          <a:xfrm>
            <a:off x="6070524" y="3892412"/>
            <a:ext cx="714239" cy="61882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1016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4820" y="3786945"/>
            <a:ext cx="644426" cy="75510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2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12389" y="6320373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egnaposto numero diapositiva 1">
            <a:extLst>
              <a:ext uri="{FF2B5EF4-FFF2-40B4-BE49-F238E27FC236}">
                <a16:creationId xmlns:a16="http://schemas.microsoft.com/office/drawing/2014/main" xmlns="" id="{4FD633C6-735D-4B7E-ADDE-008886DE466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B668B7-3B6C-47BA-BA5C-1522950FECAE}" type="slidenum">
              <a:rPr lang="it-IT" sz="105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it-IT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25" name="Shape 65">
            <a:extLst>
              <a:ext uri="{FF2B5EF4-FFF2-40B4-BE49-F238E27FC236}">
                <a16:creationId xmlns:a16="http://schemas.microsoft.com/office/drawing/2014/main" xmlns="" id="{27AC8E54-BE18-4B75-8803-6D658F970049}"/>
              </a:ext>
            </a:extLst>
          </p:cNvPr>
          <p:cNvSpPr txBox="1">
            <a:spLocks/>
          </p:cNvSpPr>
          <p:nvPr/>
        </p:nvSpPr>
        <p:spPr bwMode="auto">
          <a:xfrm>
            <a:off x="62651" y="75427"/>
            <a:ext cx="8851071" cy="4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it-IT" sz="2000" dirty="0">
                <a:solidFill>
                  <a:srgbClr val="1F497D"/>
                </a:solidFill>
                <a:latin typeface="Calibri" panose="020F0502020204030204" pitchFamily="34" charset="0"/>
              </a:rPr>
              <a:t>L’Unione Petrolifera oggi</a:t>
            </a:r>
          </a:p>
        </p:txBody>
      </p:sp>
      <p:sp>
        <p:nvSpPr>
          <p:cNvPr id="26" name="Shape 67">
            <a:extLst>
              <a:ext uri="{FF2B5EF4-FFF2-40B4-BE49-F238E27FC236}">
                <a16:creationId xmlns:a16="http://schemas.microsoft.com/office/drawing/2014/main" xmlns="" id="{25EF08BF-439A-444E-BB73-4284680322CF}"/>
              </a:ext>
            </a:extLst>
          </p:cNvPr>
          <p:cNvSpPr/>
          <p:nvPr/>
        </p:nvSpPr>
        <p:spPr>
          <a:xfrm>
            <a:off x="1" y="441511"/>
            <a:ext cx="4299774" cy="45719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B5394"/>
              </a:solidFill>
            </a:endParaRPr>
          </a:p>
        </p:txBody>
      </p:sp>
      <p:pic>
        <p:nvPicPr>
          <p:cNvPr id="21" name="Immagine 1">
            <a:extLst>
              <a:ext uri="{FF2B5EF4-FFF2-40B4-BE49-F238E27FC236}">
                <a16:creationId xmlns:a16="http://schemas.microsoft.com/office/drawing/2014/main" xmlns="" id="{30E8B42E-C4E7-43F0-8E89-8296C0EA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521" y="165096"/>
            <a:ext cx="337426" cy="3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714454" y="1195960"/>
            <a:ext cx="373121" cy="2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66"/>
          </a:p>
        </p:txBody>
      </p:sp>
      <p:sp>
        <p:nvSpPr>
          <p:cNvPr id="9" name="Rettangolo 8"/>
          <p:cNvSpPr/>
          <p:nvPr/>
        </p:nvSpPr>
        <p:spPr>
          <a:xfrm>
            <a:off x="37026" y="1800157"/>
            <a:ext cx="9064643" cy="45550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Principi di base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L’Economia Circolare è un’economia </a:t>
            </a:r>
            <a:r>
              <a:rPr lang="it-IT" sz="15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in </a:t>
            </a: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cui </a:t>
            </a:r>
            <a:endParaRPr lang="it-IT" sz="1500" b="0" dirty="0" smtClean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it-IT" sz="15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i </a:t>
            </a:r>
            <a:r>
              <a:rPr lang="it-IT" sz="15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materiali di origine biologica sono destinati ad essere reintegrati nella </a:t>
            </a:r>
            <a:r>
              <a:rPr lang="it-IT" sz="15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biosfera</a:t>
            </a:r>
            <a:endParaRPr lang="it-IT" sz="15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it-IT" sz="15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quelli </a:t>
            </a:r>
            <a:r>
              <a:rPr lang="it-IT" sz="15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tecnici devono essere progettati per essere rivalorizzati senza entrare nella </a:t>
            </a:r>
            <a:r>
              <a:rPr lang="it-IT" sz="15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biosfera</a:t>
            </a:r>
            <a:r>
              <a:rPr lang="it-IT" sz="15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.</a:t>
            </a:r>
            <a:endParaRPr lang="it-IT" sz="15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it-IT" sz="8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ECO PROGETTAZIONE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Progettare i prodotti pensando fin da subito al loro impiego a fine </a:t>
            </a:r>
            <a:r>
              <a:rPr lang="it-IT" sz="15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vita</a:t>
            </a:r>
            <a:endParaRPr lang="it-IT" sz="15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it-IT" sz="8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MODULARITÀ E VERSATILITÀ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Dare priorità alla modularità, versatilità e adattabilità del prodotto affinché il suo uso si possa adattare al cambiamento delle condizioni </a:t>
            </a:r>
            <a:r>
              <a:rPr lang="it-IT" sz="15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esterne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it-IT" sz="8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ENERGIE RINNOVABILI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Affidarsi ad energie prodotte da fonti rinnovabili e sostenibili</a:t>
            </a:r>
            <a:r>
              <a:rPr lang="it-IT" sz="15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it-IT" sz="8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APPROCCIO ECOSISTEMICO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Pensare in maniera olistica, avendo attenzione all’intero </a:t>
            </a:r>
            <a:r>
              <a:rPr lang="it-IT" sz="15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sistema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it-IT" sz="8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RECUPERO DEI MATERIALI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5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Favorire la sostituzione delle materie prime vergini con materie prime seconde provenienti da filiere di recupero che ne conservino le qualità</a:t>
            </a:r>
            <a:r>
              <a:rPr lang="it-IT" sz="15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.</a:t>
            </a:r>
            <a:endParaRPr lang="it-IT" sz="15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0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Fonte</a:t>
            </a:r>
            <a:r>
              <a:rPr lang="it-IT" sz="10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: Ellen </a:t>
            </a:r>
            <a:r>
              <a:rPr lang="it-IT" sz="1000" b="0" dirty="0" err="1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McArthur</a:t>
            </a:r>
            <a:r>
              <a:rPr lang="it-IT" sz="10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 Foundation</a:t>
            </a:r>
          </a:p>
        </p:txBody>
      </p:sp>
      <p:pic>
        <p:nvPicPr>
          <p:cNvPr id="22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6308114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egnaposto numero diapositiva 1">
            <a:extLst>
              <a:ext uri="{FF2B5EF4-FFF2-40B4-BE49-F238E27FC236}">
                <a16:creationId xmlns:a16="http://schemas.microsoft.com/office/drawing/2014/main" xmlns="" id="{4FD633C6-735D-4B7E-ADDE-008886DE466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B668B7-3B6C-47BA-BA5C-1522950FECAE}" type="slidenum">
              <a:rPr lang="it-IT"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it-IT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25" name="Shape 65">
            <a:extLst>
              <a:ext uri="{FF2B5EF4-FFF2-40B4-BE49-F238E27FC236}">
                <a16:creationId xmlns:a16="http://schemas.microsoft.com/office/drawing/2014/main" xmlns="" id="{27AC8E54-BE18-4B75-8803-6D658F970049}"/>
              </a:ext>
            </a:extLst>
          </p:cNvPr>
          <p:cNvSpPr txBox="1">
            <a:spLocks/>
          </p:cNvSpPr>
          <p:nvPr/>
        </p:nvSpPr>
        <p:spPr bwMode="auto">
          <a:xfrm>
            <a:off x="37026" y="57058"/>
            <a:ext cx="8851071" cy="4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it-IT" sz="2000" dirty="0">
                <a:solidFill>
                  <a:srgbClr val="1F497D"/>
                </a:solidFill>
                <a:latin typeface="Calibri" panose="020F0502020204030204" pitchFamily="34" charset="0"/>
              </a:rPr>
              <a:t>La transizione verso l’economia circolare</a:t>
            </a:r>
          </a:p>
        </p:txBody>
      </p:sp>
      <p:sp>
        <p:nvSpPr>
          <p:cNvPr id="26" name="Shape 67">
            <a:extLst>
              <a:ext uri="{FF2B5EF4-FFF2-40B4-BE49-F238E27FC236}">
                <a16:creationId xmlns:a16="http://schemas.microsoft.com/office/drawing/2014/main" xmlns="" id="{25EF08BF-439A-444E-BB73-4284680322CF}"/>
              </a:ext>
            </a:extLst>
          </p:cNvPr>
          <p:cNvSpPr/>
          <p:nvPr/>
        </p:nvSpPr>
        <p:spPr>
          <a:xfrm>
            <a:off x="32792" y="416227"/>
            <a:ext cx="4299774" cy="45719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B5394"/>
              </a:solidFill>
            </a:endParaRPr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xmlns="" id="{30E8B42E-C4E7-43F0-8E89-8296C0EA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296" y="149275"/>
            <a:ext cx="337426" cy="3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magine correlat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09771"/>
            <a:ext cx="3191440" cy="2191934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51520" y="612463"/>
            <a:ext cx="4945796" cy="1148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44788" y="692364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Segoe Print" pitchFamily="2" charset="0"/>
              </a:rPr>
              <a:t>“…</a:t>
            </a:r>
            <a:r>
              <a:rPr lang="it-IT" sz="1600" dirty="0">
                <a:latin typeface="Segoe Print" pitchFamily="2" charset="0"/>
              </a:rPr>
              <a:t>il valore dei prodotti, dei materiali e delle </a:t>
            </a:r>
            <a:r>
              <a:rPr lang="it-IT" sz="1600" dirty="0">
                <a:solidFill>
                  <a:srgbClr val="00B0F0"/>
                </a:solidFill>
                <a:latin typeface="Segoe Print" pitchFamily="2" charset="0"/>
              </a:rPr>
              <a:t>risorse</a:t>
            </a:r>
            <a:r>
              <a:rPr lang="it-IT" sz="1600" dirty="0">
                <a:latin typeface="Segoe Print" pitchFamily="2" charset="0"/>
              </a:rPr>
              <a:t> è mantenuto quanto </a:t>
            </a:r>
            <a:r>
              <a:rPr lang="it-IT" sz="1600" dirty="0">
                <a:solidFill>
                  <a:srgbClr val="00B0F0"/>
                </a:solidFill>
                <a:latin typeface="Segoe Print" pitchFamily="2" charset="0"/>
              </a:rPr>
              <a:t>più a lungo </a:t>
            </a:r>
            <a:r>
              <a:rPr lang="it-IT" sz="1600" dirty="0">
                <a:latin typeface="Segoe Print" pitchFamily="2" charset="0"/>
              </a:rPr>
              <a:t>possibile e la produzione di </a:t>
            </a:r>
            <a:r>
              <a:rPr lang="it-IT" sz="1600" dirty="0">
                <a:solidFill>
                  <a:srgbClr val="FF0000"/>
                </a:solidFill>
                <a:latin typeface="Segoe Print" pitchFamily="2" charset="0"/>
              </a:rPr>
              <a:t>rifiuti</a:t>
            </a:r>
            <a:r>
              <a:rPr lang="it-IT" sz="1600" dirty="0">
                <a:latin typeface="Segoe Print" pitchFamily="2" charset="0"/>
              </a:rPr>
              <a:t> è </a:t>
            </a:r>
            <a:r>
              <a:rPr lang="it-IT" sz="1600" dirty="0">
                <a:solidFill>
                  <a:srgbClr val="FF0000"/>
                </a:solidFill>
                <a:latin typeface="Segoe Print" pitchFamily="2" charset="0"/>
              </a:rPr>
              <a:t>ridotta al minimo</a:t>
            </a:r>
            <a:r>
              <a:rPr lang="it-IT" sz="1600" dirty="0">
                <a:latin typeface="Segoe Print" pitchFamily="2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19189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13598" y="570551"/>
            <a:ext cx="4529186" cy="1143000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ECONOMIA </a:t>
            </a:r>
            <a:r>
              <a:rPr lang="it-IT" dirty="0" smtClean="0">
                <a:solidFill>
                  <a:schemeClr val="tx2"/>
                </a:solidFill>
              </a:rPr>
              <a:t>CIRCOLARE</a:t>
            </a:r>
            <a:r>
              <a:rPr lang="it-IT" dirty="0">
                <a:solidFill>
                  <a:schemeClr val="tx2"/>
                </a:solidFill>
              </a:rPr>
              <a:t/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cosa c’è da sapere per chiudere il cerchio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2636" y="564977"/>
            <a:ext cx="3726382" cy="5387954"/>
            <a:chOff x="1386" y="1661"/>
            <a:chExt cx="1839" cy="265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6" y="1661"/>
              <a:ext cx="1839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" y="1661"/>
              <a:ext cx="1842" cy="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Shape 64">
            <a:extLst>
              <a:ext uri="{FF2B5EF4-FFF2-40B4-BE49-F238E27FC236}">
                <a16:creationId xmlns:a16="http://schemas.microsoft.com/office/drawing/2014/main" xmlns="" id="{5E7AF1A2-7C26-4FE0-A030-DE8988FDA4D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6308114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xmlns="" id="{BE2C06C2-0408-4D63-B469-6164FF85B19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B668B7-3B6C-47BA-BA5C-1522950FECAE}" type="slidenum">
              <a:rPr lang="it-IT"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4</a:t>
            </a:fld>
            <a:endParaRPr lang="it-IT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66">
            <a:extLst>
              <a:ext uri="{FF2B5EF4-FFF2-40B4-BE49-F238E27FC236}">
                <a16:creationId xmlns:a16="http://schemas.microsoft.com/office/drawing/2014/main" xmlns="" id="{9DFF2098-69A5-4DC7-96AC-5A6DDEA98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xmlns="" id="{30E8B42E-C4E7-43F0-8E89-8296C0EA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42" y="165636"/>
            <a:ext cx="337426" cy="3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206861" y="2073131"/>
            <a:ext cx="4664818" cy="16265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212940" y="1391316"/>
            <a:ext cx="46805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fr-FR" sz="1600" b="0" i="1" dirty="0">
                <a:latin typeface="+mn-lt"/>
              </a:rPr>
              <a:t>Le </a:t>
            </a:r>
            <a:r>
              <a:rPr lang="it-IT" altLang="fr-FR" sz="1600" i="1" dirty="0">
                <a:latin typeface="+mn-lt"/>
              </a:rPr>
              <a:t>proposte di policy di Confindustria</a:t>
            </a:r>
            <a:r>
              <a:rPr lang="it-IT" altLang="fr-FR" sz="1600" b="0" i="1" dirty="0">
                <a:latin typeface="+mn-lt"/>
              </a:rPr>
              <a:t> per trasformare la sfida europea in una possibilità di </a:t>
            </a:r>
            <a:r>
              <a:rPr lang="it-IT" altLang="fr-FR" sz="1600" b="0" i="1" dirty="0" smtClean="0">
                <a:latin typeface="+mn-lt"/>
              </a:rPr>
              <a:t>crescita:</a:t>
            </a:r>
          </a:p>
          <a:p>
            <a:endParaRPr lang="it-IT" altLang="fr-FR" sz="1600" b="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fr-FR" sz="1400" dirty="0">
                <a:latin typeface="+mj-lt"/>
              </a:rPr>
              <a:t>Abbattere le barriere non tecnologiche</a:t>
            </a:r>
            <a:r>
              <a:rPr lang="it-IT" altLang="fr-FR" sz="1400" b="0" dirty="0">
                <a:latin typeface="+mj-lt"/>
              </a:rPr>
              <a:t>,  derivanti da un approccio restrittivo del legislatore e degli enti preposti al controllo e al rilascio delle autorizzazioni, che di fatto rendono conveniente e preferibile ancora la gestione dei residui di produzione come rifiuto anziché come sottoprodotto ovvero l’avvio di tali residui ad operazioni di </a:t>
            </a:r>
            <a:r>
              <a:rPr lang="it-IT" altLang="fr-FR" sz="1400" b="0" dirty="0" smtClean="0">
                <a:latin typeface="+mj-lt"/>
              </a:rPr>
              <a:t>riciclo/recupero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fr-FR" sz="800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fr-FR" sz="1400" dirty="0">
                <a:latin typeface="+mj-lt"/>
              </a:rPr>
              <a:t>Favorire lo scambio di beni prodotti in linea con i principi dell’economia circolare,</a:t>
            </a:r>
            <a:r>
              <a:rPr lang="it-IT" altLang="fr-FR" sz="1400" b="0" dirty="0">
                <a:latin typeface="+mj-lt"/>
              </a:rPr>
              <a:t> tenendo anche presente che il crollo dei prezzi di alcune materie prime rende economicamente difficile la scelta di materie “seconde”. </a:t>
            </a:r>
            <a:endParaRPr lang="it-IT" altLang="fr-FR" sz="14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fr-FR" sz="800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fr-FR" sz="1400" dirty="0">
                <a:latin typeface="+mj-lt"/>
              </a:rPr>
              <a:t>Innalzare la capacità impiantistica “virtuosa” del Paese</a:t>
            </a:r>
            <a:r>
              <a:rPr lang="it-IT" altLang="fr-FR" sz="1400" b="0" dirty="0">
                <a:latin typeface="+mj-lt"/>
              </a:rPr>
              <a:t>, favorendo l’efficienza degli impianti di riciclo e recupero esistenti, valutando la necessità di costruirne di nuovi e limitando al minimo la presenza di discariche sul territorio</a:t>
            </a:r>
            <a:br>
              <a:rPr lang="it-IT" altLang="fr-FR" sz="1400" b="0" dirty="0">
                <a:latin typeface="+mj-lt"/>
              </a:rPr>
            </a:br>
            <a:endParaRPr lang="it-IT" sz="1400" b="0" dirty="0">
              <a:latin typeface="+mj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52636" y="6007964"/>
            <a:ext cx="5238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100" b="0" i="1" dirty="0" smtClean="0">
                <a:solidFill>
                  <a:prstClr val="black"/>
                </a:solidFill>
                <a:latin typeface="Calibri"/>
              </a:rPr>
              <a:t>Fonte: Presentazione </a:t>
            </a:r>
            <a:r>
              <a:rPr lang="it-IT" sz="1100" b="0" i="1" dirty="0">
                <a:solidFill>
                  <a:prstClr val="black"/>
                </a:solidFill>
                <a:latin typeface="Calibri"/>
              </a:rPr>
              <a:t>A. Bianchi, DG Politiche industriali Confindustria del 31.10.18</a:t>
            </a:r>
          </a:p>
        </p:txBody>
      </p:sp>
    </p:spTree>
    <p:extLst>
      <p:ext uri="{BB962C8B-B14F-4D97-AF65-F5344CB8AC3E}">
        <p14:creationId xmlns:p14="http://schemas.microsoft.com/office/powerpoint/2010/main" val="32999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1531155" y="561964"/>
            <a:ext cx="5656906" cy="1193711"/>
          </a:xfrm>
          <a:prstGeom prst="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539" y="2156857"/>
            <a:ext cx="3533349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6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La disciplina giuridica concernente la tutela dell’ambiente richiede una profonda azione di riordino e di razionalizzazione che consenta la costruzione di un vero e proprio «sistema delle fonti del diritto dell’ambiente». </a:t>
            </a:r>
            <a:endParaRPr lang="it-IT" sz="1600" b="0" dirty="0" smtClean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it-IT" sz="16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sz="16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Sulla </a:t>
            </a:r>
            <a:r>
              <a:rPr lang="it-IT" sz="1600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base di tale presupposto, sono state individuate alcuni ambiti di </a:t>
            </a:r>
            <a:r>
              <a:rPr lang="it-IT" sz="1600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intervento:</a:t>
            </a:r>
            <a:endParaRPr lang="it-IT" sz="1600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</p:txBody>
      </p:sp>
      <p:pic>
        <p:nvPicPr>
          <p:cNvPr id="22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6366283"/>
            <a:ext cx="9144000" cy="49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25" name="Shape 65">
            <a:extLst>
              <a:ext uri="{FF2B5EF4-FFF2-40B4-BE49-F238E27FC236}">
                <a16:creationId xmlns:a16="http://schemas.microsoft.com/office/drawing/2014/main" xmlns="" id="{27AC8E54-BE18-4B75-8803-6D658F970049}"/>
              </a:ext>
            </a:extLst>
          </p:cNvPr>
          <p:cNvSpPr txBox="1">
            <a:spLocks/>
          </p:cNvSpPr>
          <p:nvPr/>
        </p:nvSpPr>
        <p:spPr bwMode="auto">
          <a:xfrm>
            <a:off x="0" y="62044"/>
            <a:ext cx="9144000" cy="4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it-IT" sz="2000" dirty="0">
                <a:solidFill>
                  <a:srgbClr val="1F497D"/>
                </a:solidFill>
                <a:latin typeface="Calibri" panose="020F0502020204030204" pitchFamily="34" charset="0"/>
              </a:rPr>
              <a:t>Abbattere le “barriere non tecnologiche</a:t>
            </a:r>
            <a:r>
              <a:rPr lang="it-IT" altLang="it-IT" sz="2100" b="0" dirty="0">
                <a:solidFill>
                  <a:srgbClr val="1F497D"/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26" name="Shape 67">
            <a:extLst>
              <a:ext uri="{FF2B5EF4-FFF2-40B4-BE49-F238E27FC236}">
                <a16:creationId xmlns:a16="http://schemas.microsoft.com/office/drawing/2014/main" xmlns="" id="{25EF08BF-439A-444E-BB73-4284680322CF}"/>
              </a:ext>
            </a:extLst>
          </p:cNvPr>
          <p:cNvSpPr/>
          <p:nvPr/>
        </p:nvSpPr>
        <p:spPr>
          <a:xfrm>
            <a:off x="1" y="441511"/>
            <a:ext cx="4299774" cy="45719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B5394"/>
              </a:solidFill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xmlns="" id="{5C0F4232-51F9-4B93-83EA-AC652B588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33580"/>
              </p:ext>
            </p:extLst>
          </p:nvPr>
        </p:nvGraphicFramePr>
        <p:xfrm>
          <a:off x="2680462" y="1818967"/>
          <a:ext cx="7128792" cy="447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magine 1">
            <a:extLst>
              <a:ext uri="{FF2B5EF4-FFF2-40B4-BE49-F238E27FC236}">
                <a16:creationId xmlns:a16="http://schemas.microsoft.com/office/drawing/2014/main" xmlns="" id="{30E8B42E-C4E7-43F0-8E89-8296C0EA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43" y="149275"/>
            <a:ext cx="337426" cy="3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-17181" y="6131320"/>
            <a:ext cx="4878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100" b="0" i="1" dirty="0" smtClean="0">
                <a:solidFill>
                  <a:prstClr val="black"/>
                </a:solidFill>
                <a:latin typeface="Calibri"/>
              </a:rPr>
              <a:t>Fonte: Presentazione </a:t>
            </a:r>
            <a:r>
              <a:rPr lang="it-IT" sz="1100" b="0" i="1" dirty="0">
                <a:solidFill>
                  <a:prstClr val="black"/>
                </a:solidFill>
                <a:latin typeface="Calibri"/>
              </a:rPr>
              <a:t>A. Bianchi, DG Politiche industriali Confindustria del 31.10.18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50354" y="816097"/>
            <a:ext cx="2151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+mn-lt"/>
              </a:rPr>
              <a:t>Rifiuto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900423" y="770961"/>
            <a:ext cx="2151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+mn-lt"/>
              </a:rPr>
              <a:t>Risorsa</a:t>
            </a:r>
            <a:endParaRPr lang="it-IT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Freccia a destra 1"/>
          <p:cNvSpPr/>
          <p:nvPr/>
        </p:nvSpPr>
        <p:spPr>
          <a:xfrm rot="5400000">
            <a:off x="1584266" y="913344"/>
            <a:ext cx="619159" cy="320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16200000">
            <a:off x="6127124" y="853132"/>
            <a:ext cx="543811" cy="30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t="6899" r="20576" b="29132"/>
          <a:stretch/>
        </p:blipFill>
        <p:spPr>
          <a:xfrm>
            <a:off x="3491881" y="583368"/>
            <a:ext cx="1300218" cy="1191865"/>
          </a:xfrm>
          <a:prstGeom prst="rect">
            <a:avLst/>
          </a:prstGeom>
        </p:spPr>
      </p:pic>
      <p:sp>
        <p:nvSpPr>
          <p:cNvPr id="7" name="Freccia circolare a destra 6"/>
          <p:cNvSpPr/>
          <p:nvPr/>
        </p:nvSpPr>
        <p:spPr>
          <a:xfrm rot="19877035">
            <a:off x="2722030" y="4975345"/>
            <a:ext cx="1008112" cy="1080120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906580" y="6422322"/>
            <a:ext cx="2133600" cy="365125"/>
          </a:xfrm>
        </p:spPr>
        <p:txBody>
          <a:bodyPr/>
          <a:lstStyle/>
          <a:p>
            <a:pPr eaLnBrk="1" hangingPunct="1">
              <a:defRPr/>
            </a:pPr>
            <a:fld id="{63AAFF32-974E-4B70-9F93-A413F718E32D}" type="slidenum">
              <a:rPr lang="it-IT"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defRPr/>
              </a:pPr>
              <a:t>5</a:t>
            </a:fld>
            <a:endParaRPr lang="it-IT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17654" y="6312694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4" name="Shape 65">
            <a:extLst>
              <a:ext uri="{FF2B5EF4-FFF2-40B4-BE49-F238E27FC236}">
                <a16:creationId xmlns:a16="http://schemas.microsoft.com/office/drawing/2014/main" xmlns="" id="{27AC8E54-BE18-4B75-8803-6D658F970049}"/>
              </a:ext>
            </a:extLst>
          </p:cNvPr>
          <p:cNvSpPr txBox="1">
            <a:spLocks/>
          </p:cNvSpPr>
          <p:nvPr/>
        </p:nvSpPr>
        <p:spPr bwMode="auto">
          <a:xfrm>
            <a:off x="39624" y="-51869"/>
            <a:ext cx="9144000" cy="4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it-IT" sz="2000" dirty="0">
                <a:solidFill>
                  <a:srgbClr val="1F497D"/>
                </a:solidFill>
                <a:latin typeface="Calibri" panose="020F0502020204030204" pitchFamily="34" charset="0"/>
              </a:rPr>
              <a:t>Economia circolare per un settore industriale</a:t>
            </a:r>
            <a:endParaRPr lang="it-IT" altLang="it-IT" sz="20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hape 67">
            <a:extLst>
              <a:ext uri="{FF2B5EF4-FFF2-40B4-BE49-F238E27FC236}">
                <a16:creationId xmlns:a16="http://schemas.microsoft.com/office/drawing/2014/main" xmlns="" id="{25EF08BF-439A-444E-BB73-4284680322CF}"/>
              </a:ext>
            </a:extLst>
          </p:cNvPr>
          <p:cNvSpPr/>
          <p:nvPr/>
        </p:nvSpPr>
        <p:spPr>
          <a:xfrm>
            <a:off x="0" y="348335"/>
            <a:ext cx="5148063" cy="45719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B5394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5612" y="408878"/>
            <a:ext cx="900721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b="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Dove si può intervenire</a:t>
            </a:r>
            <a:endParaRPr lang="it-IT" b="0" dirty="0">
              <a:solidFill>
                <a:srgbClr val="FF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SzPct val="25000"/>
              <a:buFont typeface="Wingdings" panose="05000000000000000000" pitchFamily="2" charset="2"/>
              <a:buChar char="q"/>
            </a:pPr>
            <a:r>
              <a:rPr lang="it-IT" b="0" dirty="0" err="1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Ecoprogettazione</a:t>
            </a:r>
            <a:r>
              <a:rPr lang="it-IT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 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(aumento 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della </a:t>
            </a:r>
            <a:r>
              <a:rPr lang="it-IT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performance 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e miglioramento delle caratteristiche ambientali dei prodotti, riduzione dell’impatto complessivo delle lavorazioni e del loro utilizzo)</a:t>
            </a:r>
            <a:endParaRPr lang="it-IT" b="0" dirty="0" smtClean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SzPct val="25000"/>
              <a:buFont typeface="Wingdings" panose="05000000000000000000" pitchFamily="2" charset="2"/>
              <a:buChar char="q"/>
            </a:pPr>
            <a:r>
              <a:rPr lang="it-IT" b="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Recupero di materiali 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(lavorazione degli scarti 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e ottimizzazione delle risorse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)</a:t>
            </a:r>
            <a:endParaRPr lang="it-IT" b="0" dirty="0" smtClean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SzPct val="25000"/>
              <a:buFont typeface="Wingdings" panose="05000000000000000000" pitchFamily="2" charset="2"/>
              <a:buChar char="q"/>
            </a:pPr>
            <a:r>
              <a:rPr lang="it-IT" b="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Approccio </a:t>
            </a:r>
            <a:r>
              <a:rPr lang="it-IT" b="0" dirty="0" err="1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ecosistemico</a:t>
            </a:r>
            <a:r>
              <a:rPr lang="it-IT" b="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 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(riduzione delle emissioni in fase di produzione e in fase di utilizzo, riduzione </a:t>
            </a:r>
            <a:r>
              <a:rPr lang="it-IT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dei 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rifiuti, efficienza </a:t>
            </a:r>
            <a:r>
              <a:rPr lang="it-IT" b="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energetica autoconsumo)</a:t>
            </a:r>
            <a:endParaRPr lang="it-IT" b="0" dirty="0" smtClean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it-IT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 flipV="1">
            <a:off x="1945" y="5786666"/>
            <a:ext cx="9034551" cy="521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4712" y="5447226"/>
            <a:ext cx="896901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b="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Cosa </a:t>
            </a:r>
            <a:r>
              <a:rPr lang="it-IT" b="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serve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it-IT" b="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Abbattere </a:t>
            </a:r>
            <a:r>
              <a:rPr lang="it-IT" b="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le barriere non </a:t>
            </a:r>
            <a:r>
              <a:rPr lang="it-IT" b="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tecnologiche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: il 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caso 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della semplificazione della disciplina delle </a:t>
            </a:r>
            <a:r>
              <a:rPr lang="it-IT" b="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Gill Sans"/>
              </a:rPr>
              <a:t>bonifiche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it-IT" b="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065" y="2478203"/>
            <a:ext cx="9023512" cy="298543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150000"/>
              <a:defRPr/>
            </a:pPr>
            <a:r>
              <a:rPr 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L’esempio dei lubrificanti</a:t>
            </a:r>
          </a:p>
          <a:p>
            <a:pPr marL="342900" lvl="0" indent="-342900"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it-IT" sz="1400" b="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Campo industriale</a:t>
            </a:r>
            <a:r>
              <a:rPr lang="it-IT" sz="1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miglioramento efficienza e produttività grazie all’evoluzione degli oli hanno permesso una riduzione nel consumo di energia nelle lavorazioni industriali  con miglioramenti nelle emissioni inquinanti e climalteranti</a:t>
            </a:r>
          </a:p>
          <a:p>
            <a:pPr marL="342900" lvl="0" indent="-342900"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it-IT" sz="1400" b="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Settore energetico</a:t>
            </a:r>
            <a:r>
              <a:rPr lang="it-IT" sz="1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oli sviluppati  espressamente per la generazione elettrica da turbine </a:t>
            </a:r>
            <a:r>
              <a:rPr lang="it-IT" sz="14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eoliche, </a:t>
            </a:r>
            <a:r>
              <a:rPr lang="it-IT" sz="1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preservare gli organi lubrificati in tutte le condizioni climatiche e metereologiche. </a:t>
            </a:r>
          </a:p>
          <a:p>
            <a:pPr marL="342900" lvl="0" indent="-342900"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it-IT" sz="1400" b="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Settore </a:t>
            </a:r>
            <a:r>
              <a:rPr lang="it-IT" sz="1400" b="0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automotive</a:t>
            </a:r>
            <a:r>
              <a:rPr lang="it-IT" sz="14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riduzione </a:t>
            </a:r>
            <a:r>
              <a:rPr lang="it-IT" sz="1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consumi carburanti per limitare emissioni CO</a:t>
            </a:r>
            <a:r>
              <a:rPr lang="it-IT" sz="1400" b="0" baseline="-25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it-IT" sz="1400" b="0" baseline="-25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4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delle </a:t>
            </a:r>
            <a:r>
              <a:rPr lang="it-IT" sz="1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emissioni inquinanti di particolato e degli NO</a:t>
            </a:r>
            <a:r>
              <a:rPr lang="it-IT" sz="1400" b="0" baseline="-25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 </a:t>
            </a:r>
            <a:r>
              <a:rPr lang="it-IT" sz="1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l’adozione di sofisticati sistemi di post-trattamento dei gas di scarico, in grado di funzionare correttamente solo con lubrificanti formulati con bassi livelli di ceneri solfatate di fosforo e </a:t>
            </a:r>
            <a:r>
              <a:rPr lang="it-IT" sz="14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zolfo; minore </a:t>
            </a:r>
            <a:r>
              <a:rPr lang="it-IT" sz="1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frequenza dei cambi d’olio con conseguente riduzione all’origine della produzione del rifiuto "olio lubrificante </a:t>
            </a:r>
            <a:r>
              <a:rPr lang="it-IT" sz="14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usato»</a:t>
            </a:r>
          </a:p>
          <a:p>
            <a:pPr marL="342900" indent="-342900"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it-IT" sz="14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Recupero </a:t>
            </a:r>
            <a:r>
              <a:rPr lang="it-IT" sz="1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 98% di olio </a:t>
            </a:r>
            <a:r>
              <a:rPr lang="it-IT" sz="14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usato</a:t>
            </a:r>
            <a:endParaRPr lang="it-IT" sz="140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732240" y="6415740"/>
            <a:ext cx="2133600" cy="365125"/>
          </a:xfrm>
        </p:spPr>
        <p:txBody>
          <a:bodyPr/>
          <a:lstStyle/>
          <a:p>
            <a:pPr>
              <a:defRPr/>
            </a:pPr>
            <a:fld id="{63AAFF32-974E-4B70-9F93-A413F718E32D}" type="slidenum">
              <a:rPr lang="it-IT" sz="11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6</a:t>
            </a:fld>
            <a:endParaRPr lang="it-IT" sz="1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40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65">
            <a:extLst>
              <a:ext uri="{FF2B5EF4-FFF2-40B4-BE49-F238E27FC236}">
                <a16:creationId xmlns:a16="http://schemas.microsoft.com/office/drawing/2014/main" xmlns="" id="{D9458B4D-0825-4CD5-9CF2-468F6C47D1B3}"/>
              </a:ext>
            </a:extLst>
          </p:cNvPr>
          <p:cNvSpPr txBox="1">
            <a:spLocks/>
          </p:cNvSpPr>
          <p:nvPr/>
        </p:nvSpPr>
        <p:spPr bwMode="auto">
          <a:xfrm>
            <a:off x="-36512" y="-2868"/>
            <a:ext cx="8808775" cy="5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it-IT" sz="18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Abbattere</a:t>
            </a:r>
            <a:r>
              <a:rPr lang="it-IT" altLang="it-IT" sz="1800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le b</a:t>
            </a:r>
            <a:r>
              <a:rPr lang="it-IT" altLang="it-IT" sz="18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arriere </a:t>
            </a:r>
            <a:r>
              <a:rPr lang="it-IT" altLang="it-IT" sz="18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non tecnologiche: le semplificazioni della disciplina delle bonifiche</a:t>
            </a:r>
            <a:endParaRPr lang="it-IT" altLang="it-IT" sz="18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olo 2"/>
          <p:cNvSpPr txBox="1">
            <a:spLocks/>
          </p:cNvSpPr>
          <p:nvPr/>
        </p:nvSpPr>
        <p:spPr bwMode="auto">
          <a:xfrm>
            <a:off x="1237098" y="4766260"/>
            <a:ext cx="2755106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t-IT" sz="1600" kern="0" dirty="0">
                <a:solidFill>
                  <a:srgbClr val="002060"/>
                </a:solidFill>
                <a:latin typeface="Gill Sans" panose="020B0604020202020204"/>
              </a:rPr>
              <a:t>Le misure introdotte nella legislazione  nel corso degli ultimi anni sono state orientate a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638519587"/>
              </p:ext>
            </p:extLst>
          </p:nvPr>
        </p:nvGraphicFramePr>
        <p:xfrm>
          <a:off x="4932040" y="2939276"/>
          <a:ext cx="4404388" cy="329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9334" name="Freccia a sinistra 2"/>
          <p:cNvSpPr>
            <a:spLocks noChangeArrowheads="1"/>
          </p:cNvSpPr>
          <p:nvPr/>
        </p:nvSpPr>
        <p:spPr bwMode="auto">
          <a:xfrm rot="10800000">
            <a:off x="4472458" y="4772499"/>
            <a:ext cx="919163" cy="825371"/>
          </a:xfrm>
          <a:prstGeom prst="leftArrow">
            <a:avLst>
              <a:gd name="adj1" fmla="val 50000"/>
              <a:gd name="adj2" fmla="val 49981"/>
            </a:avLst>
          </a:prstGeom>
          <a:solidFill>
            <a:srgbClr val="FF8040"/>
          </a:solidFill>
          <a:ln w="9525" algn="ctr">
            <a:solidFill>
              <a:srgbClr val="FF6619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5" name="Parentesi graffa chiusa 2"/>
          <p:cNvSpPr>
            <a:spLocks/>
          </p:cNvSpPr>
          <p:nvPr/>
        </p:nvSpPr>
        <p:spPr bwMode="auto">
          <a:xfrm>
            <a:off x="5057775" y="4185048"/>
            <a:ext cx="163116" cy="419517"/>
          </a:xfrm>
          <a:prstGeom prst="rightBrace">
            <a:avLst>
              <a:gd name="adj1" fmla="val 8326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6" name="Parentesi graffa chiusa 4"/>
          <p:cNvSpPr>
            <a:spLocks/>
          </p:cNvSpPr>
          <p:nvPr/>
        </p:nvSpPr>
        <p:spPr bwMode="auto">
          <a:xfrm>
            <a:off x="5166124" y="4400550"/>
            <a:ext cx="116681" cy="419517"/>
          </a:xfrm>
          <a:prstGeom prst="rightBrace">
            <a:avLst>
              <a:gd name="adj1" fmla="val 8327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35391" y="1352646"/>
            <a:ext cx="8863742" cy="16979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b="0" kern="0" dirty="0">
                <a:solidFill>
                  <a:srgbClr val="000000"/>
                </a:solidFill>
                <a:latin typeface="+mn-lt"/>
              </a:rPr>
              <a:t>Normativa italiana è ormai matura, sono cresciute le strutture tecniche e sono nate le professionalità in grado di gestire il processo.</a:t>
            </a:r>
            <a:r>
              <a:rPr lang="it-IT" altLang="it-IT" sz="1600" b="0" kern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q"/>
              <a:defRPr/>
            </a:pPr>
            <a:r>
              <a:rPr lang="it-IT" altLang="it-IT" sz="1600" b="0" kern="0" dirty="0">
                <a:solidFill>
                  <a:srgbClr val="000000"/>
                </a:solidFill>
                <a:latin typeface="+mn-lt"/>
              </a:rPr>
              <a:t>La differenza tra capacità di agire dell’Italia e di quella di altri paesi europei dovuta a gestione delle procedure più che a differenze legislative </a:t>
            </a: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q"/>
              <a:defRPr/>
            </a:pPr>
            <a:r>
              <a:rPr lang="it-IT" altLang="it-IT" sz="1600" b="0" kern="0" dirty="0">
                <a:solidFill>
                  <a:srgbClr val="000000"/>
                </a:solidFill>
                <a:latin typeface="+mn-lt"/>
              </a:rPr>
              <a:t>Il decentramento delle competenze non sviluppa una collaborazione attiva necessaria al superamento degli ostacoli che necessariamente si incontrano nella realizzazione di progetti complessi. </a:t>
            </a:r>
            <a:endParaRPr lang="it-IT" sz="1600" b="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itolo 2"/>
          <p:cNvSpPr txBox="1">
            <a:spLocks/>
          </p:cNvSpPr>
          <p:nvPr/>
        </p:nvSpPr>
        <p:spPr bwMode="auto">
          <a:xfrm>
            <a:off x="104228" y="767617"/>
            <a:ext cx="5829300" cy="5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t-IT" altLang="it-IT" sz="1350" kern="0" dirty="0">
                <a:solidFill>
                  <a:srgbClr val="0066CC"/>
                </a:solidFill>
                <a:latin typeface="Gill Sans" panose="020B0604020202020204"/>
              </a:rPr>
              <a:t>Perché semplificare</a:t>
            </a:r>
          </a:p>
        </p:txBody>
      </p:sp>
      <p:sp>
        <p:nvSpPr>
          <p:cNvPr id="19" name="Shape 67">
            <a:extLst>
              <a:ext uri="{FF2B5EF4-FFF2-40B4-BE49-F238E27FC236}">
                <a16:creationId xmlns:a16="http://schemas.microsoft.com/office/drawing/2014/main" xmlns="" id="{B97491EC-2359-45A1-9334-60EAB206980A}"/>
              </a:ext>
            </a:extLst>
          </p:cNvPr>
          <p:cNvSpPr/>
          <p:nvPr/>
        </p:nvSpPr>
        <p:spPr>
          <a:xfrm>
            <a:off x="0" y="485342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B5394"/>
              </a:solidFill>
            </a:endParaRPr>
          </a:p>
        </p:txBody>
      </p:sp>
      <p:sp>
        <p:nvSpPr>
          <p:cNvPr id="21" name="Segnaposto numero diapositiva 1">
            <a:extLst>
              <a:ext uri="{FF2B5EF4-FFF2-40B4-BE49-F238E27FC236}">
                <a16:creationId xmlns:a16="http://schemas.microsoft.com/office/drawing/2014/main" xmlns="" id="{96D76ECD-AB29-4CB3-952F-D221C36741F8}"/>
              </a:ext>
            </a:extLst>
          </p:cNvPr>
          <p:cNvSpPr txBox="1">
            <a:spLocks/>
          </p:cNvSpPr>
          <p:nvPr/>
        </p:nvSpPr>
        <p:spPr>
          <a:xfrm>
            <a:off x="7398933" y="5692566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B668B7-3B6C-47BA-BA5C-1522950FECAE}" type="slidenum">
              <a:rPr lang="it-IT" sz="900">
                <a:solidFill>
                  <a:prstClr val="white"/>
                </a:solidFill>
                <a:cs typeface="Calibri" panose="020F0502020204030204" pitchFamily="34" charset="0"/>
              </a:rPr>
              <a:pPr>
                <a:defRPr/>
              </a:pPr>
              <a:t>7</a:t>
            </a:fld>
            <a:endParaRPr lang="it-IT" sz="9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15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6308114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68C79-B17C-40F7-9DB1-39B6A3F168F6}" type="slidenum">
              <a:rPr lang="it-IT" sz="1100" smtClean="0">
                <a:solidFill>
                  <a:schemeClr val="bg1"/>
                </a:solidFill>
                <a:latin typeface="+mn-lt"/>
              </a:rPr>
              <a:pPr>
                <a:defRPr/>
              </a:pPr>
              <a:t>7</a:t>
            </a:fld>
            <a:endParaRPr lang="it-IT" sz="10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833826" y="5906838"/>
            <a:ext cx="7104740" cy="35810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5151C58A-8D08-4028-A01B-C5328EAF58D9}"/>
              </a:ext>
            </a:extLst>
          </p:cNvPr>
          <p:cNvSpPr/>
          <p:nvPr/>
        </p:nvSpPr>
        <p:spPr bwMode="auto">
          <a:xfrm>
            <a:off x="-15719" y="3064545"/>
            <a:ext cx="9145588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it-IT" sz="21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5D52C705-B93A-4FFD-BF46-2209430A0067}"/>
              </a:ext>
            </a:extLst>
          </p:cNvPr>
          <p:cNvSpPr/>
          <p:nvPr/>
        </p:nvSpPr>
        <p:spPr bwMode="auto">
          <a:xfrm>
            <a:off x="-14131" y="2227933"/>
            <a:ext cx="9132888" cy="415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it-IT" sz="21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5F26FBDD-1F1E-4B81-8E6E-003CFB5B12D6}"/>
              </a:ext>
            </a:extLst>
          </p:cNvPr>
          <p:cNvSpPr/>
          <p:nvPr/>
        </p:nvSpPr>
        <p:spPr bwMode="auto">
          <a:xfrm>
            <a:off x="-15719" y="961108"/>
            <a:ext cx="9163051" cy="9001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it-IT" sz="21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F5BDB39A-4995-438E-B76D-0081C557E60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11369" y="908720"/>
            <a:ext cx="4773613" cy="5216525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Progettazione a stralcio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Compatibilità interventi di bonifica e attività produttive (manutenzioni)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Tecnologie innovative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endParaRPr lang="it-IT" altLang="it-IT" sz="14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Dragaggio porti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Reindustrializzazione e messa in sicurezza operativa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endParaRPr lang="it-IT" altLang="it-IT" sz="14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Mantenimento MISO nella trasformazione da raffineria a deposito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Riperimetrazione SIN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Delega per  la semplificazione della rete carburanti</a:t>
            </a:r>
          </a:p>
          <a:p>
            <a:pPr>
              <a:buFont typeface="Wingdings" pitchFamily="2" charset="2"/>
              <a:buChar char="q"/>
              <a:defRPr/>
            </a:pPr>
            <a:endParaRPr lang="it-IT" altLang="it-IT" sz="14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Terre e rocce da scavo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Acque di falda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Materiali da riporto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endParaRPr lang="it-IT" altLang="it-IT" sz="14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Bonifica e reindustrializzazione (art. 252 bis)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Nuove procedure semplificate per la bonifica del  terreno  (art. 242 bis)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Possibilità di sperimentazioni pilota con tecnologie innovative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Realizzazione attività di manutenzione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it-IT" altLang="it-IT" sz="1400" b="1" dirty="0">
                <a:solidFill>
                  <a:srgbClr val="00B050"/>
                </a:solidFill>
              </a:rPr>
              <a:t>Semplificazione bonifiche rete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altLang="it-IT" sz="1200" b="1" dirty="0">
              <a:solidFill>
                <a:srgbClr val="00B050"/>
              </a:solidFill>
            </a:endParaRPr>
          </a:p>
        </p:txBody>
      </p:sp>
      <p:sp>
        <p:nvSpPr>
          <p:cNvPr id="30727" name="Segnaposto contenuto 5"/>
          <p:cNvSpPr>
            <a:spLocks noGrp="1" noChangeArrowheads="1"/>
          </p:cNvSpPr>
          <p:nvPr>
            <p:ph sz="half" idx="4294967295"/>
          </p:nvPr>
        </p:nvSpPr>
        <p:spPr>
          <a:xfrm>
            <a:off x="5619907" y="908720"/>
            <a:ext cx="3509962" cy="4203700"/>
          </a:xfrm>
        </p:spPr>
        <p:txBody>
          <a:bodyPr/>
          <a:lstStyle/>
          <a:p>
            <a:pPr marL="0" indent="0">
              <a:buFontTx/>
              <a:buNone/>
            </a:pPr>
            <a:endParaRPr lang="it-IT" altLang="it-IT" sz="1500" b="1" dirty="0"/>
          </a:p>
          <a:p>
            <a:pPr marL="0" indent="0">
              <a:buFontTx/>
              <a:buNone/>
            </a:pPr>
            <a:r>
              <a:rPr lang="it-IT" altLang="it-IT" sz="1400" b="1" dirty="0"/>
              <a:t>Salva-Italia L. 214/2011 - dicembre  2011</a:t>
            </a:r>
          </a:p>
          <a:p>
            <a:pPr marL="0" indent="0">
              <a:buFontTx/>
              <a:buNone/>
            </a:pPr>
            <a:endParaRPr lang="it-IT" altLang="it-IT" sz="1400" b="1" dirty="0"/>
          </a:p>
          <a:p>
            <a:pPr marL="0" indent="0">
              <a:buFontTx/>
              <a:buNone/>
            </a:pPr>
            <a:endParaRPr lang="it-IT" altLang="it-IT" sz="1400" b="1" dirty="0"/>
          </a:p>
          <a:p>
            <a:pPr marL="0" indent="0">
              <a:buFontTx/>
              <a:buNone/>
            </a:pPr>
            <a:r>
              <a:rPr lang="it-IT" altLang="it-IT" sz="1400" b="1" dirty="0"/>
              <a:t>Liberalizzazioni L 27/2012  - marzo 2012</a:t>
            </a:r>
          </a:p>
          <a:p>
            <a:pPr marL="0" indent="0">
              <a:buFontTx/>
              <a:buNone/>
            </a:pPr>
            <a:r>
              <a:rPr lang="it-IT" altLang="it-IT" sz="1400" b="1" dirty="0"/>
              <a:t>Semplificazioni L. 35/2012  - aprile 2012</a:t>
            </a:r>
          </a:p>
          <a:p>
            <a:pPr marL="0" indent="0">
              <a:buFontTx/>
              <a:buNone/>
            </a:pPr>
            <a:endParaRPr lang="it-IT" altLang="it-IT" sz="800" b="1" dirty="0"/>
          </a:p>
          <a:p>
            <a:pPr marL="0" indent="0">
              <a:buFontTx/>
              <a:buNone/>
            </a:pPr>
            <a:r>
              <a:rPr lang="it-IT" altLang="it-IT" sz="1400" b="1" dirty="0"/>
              <a:t>Crescita L. 134/2012  - agosto 2012</a:t>
            </a:r>
          </a:p>
          <a:p>
            <a:pPr marL="0" indent="0">
              <a:buFontTx/>
              <a:buNone/>
            </a:pPr>
            <a:endParaRPr lang="it-IT" altLang="it-IT" sz="1400" b="1" dirty="0"/>
          </a:p>
          <a:p>
            <a:pPr marL="0" indent="0">
              <a:buFontTx/>
              <a:buNone/>
            </a:pPr>
            <a:endParaRPr lang="it-IT" altLang="it-IT" sz="1400" b="1" dirty="0"/>
          </a:p>
          <a:p>
            <a:pPr marL="0" indent="0">
              <a:buFontTx/>
              <a:buNone/>
            </a:pPr>
            <a:endParaRPr lang="it-IT" altLang="it-IT" sz="1400" b="1" dirty="0"/>
          </a:p>
          <a:p>
            <a:pPr marL="0" indent="0">
              <a:buFontTx/>
              <a:buNone/>
            </a:pPr>
            <a:endParaRPr lang="it-IT" altLang="it-IT" sz="800" b="1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it-IT" altLang="it-IT" sz="1400" b="1" dirty="0"/>
              <a:t>DM 161/2012 - settembre 2012</a:t>
            </a:r>
            <a:endParaRPr lang="it-IT" altLang="it-IT" sz="1400" b="1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Fare L. 98/2013  - agosto 2013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it-IT" altLang="it-IT" sz="1400" b="1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Destinazione Italia L. 9/2014  - febbraio 2014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0070C0"/>
                </a:solidFill>
              </a:rPr>
              <a:t>Competitività L. 116/2014  - agosto 2014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it-IT" altLang="it-IT" sz="1400" b="1" dirty="0">
              <a:solidFill>
                <a:srgbClr val="0070C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0070C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0070C0"/>
                </a:solidFill>
              </a:rPr>
              <a:t>Sblocca Italia L. 164/2014 – novembre 2014</a:t>
            </a:r>
          </a:p>
          <a:p>
            <a:pPr marL="0" indent="0">
              <a:buFontTx/>
              <a:buNone/>
            </a:pPr>
            <a:endParaRPr lang="it-IT" altLang="it-IT" sz="1400" b="1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it-IT" altLang="it-IT" sz="1400" b="1" dirty="0">
                <a:solidFill>
                  <a:srgbClr val="0070C0"/>
                </a:solidFill>
              </a:rPr>
              <a:t>Stabilità L. 190/2014– dicembre 2014</a:t>
            </a:r>
          </a:p>
          <a:p>
            <a:pPr marL="0" indent="0">
              <a:buFontTx/>
              <a:buNone/>
            </a:pPr>
            <a:r>
              <a:rPr lang="it-IT" altLang="it-IT" sz="1400" b="1" dirty="0">
                <a:solidFill>
                  <a:srgbClr val="0070C0"/>
                </a:solidFill>
              </a:rPr>
              <a:t>DM 31/2015 – marzo 2015</a:t>
            </a:r>
          </a:p>
          <a:p>
            <a:pPr marL="0" indent="0">
              <a:buFontTx/>
              <a:buNone/>
            </a:pPr>
            <a:endParaRPr lang="it-IT" altLang="it-IT" sz="1200" b="1" dirty="0"/>
          </a:p>
          <a:p>
            <a:pPr marL="0" indent="0">
              <a:buFontTx/>
              <a:buNone/>
            </a:pPr>
            <a:endParaRPr lang="it-IT" altLang="it-IT" sz="1200" b="1" dirty="0"/>
          </a:p>
        </p:txBody>
      </p:sp>
      <p:sp>
        <p:nvSpPr>
          <p:cNvPr id="30728" name="Rettangolo 6"/>
          <p:cNvSpPr>
            <a:spLocks noChangeArrowheads="1"/>
          </p:cNvSpPr>
          <p:nvPr/>
        </p:nvSpPr>
        <p:spPr bwMode="auto">
          <a:xfrm>
            <a:off x="993932" y="1116683"/>
            <a:ext cx="7073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Rettangolo 7"/>
          <p:cNvSpPr>
            <a:spLocks noChangeArrowheads="1"/>
          </p:cNvSpPr>
          <p:nvPr/>
        </p:nvSpPr>
        <p:spPr bwMode="auto">
          <a:xfrm>
            <a:off x="832007" y="1116683"/>
            <a:ext cx="20526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0" name="Parentesi graffa aperta 11"/>
          <p:cNvSpPr>
            <a:spLocks/>
          </p:cNvSpPr>
          <p:nvPr/>
        </p:nvSpPr>
        <p:spPr bwMode="auto">
          <a:xfrm>
            <a:off x="4018119" y="4469483"/>
            <a:ext cx="269875" cy="427037"/>
          </a:xfrm>
          <a:prstGeom prst="leftBrace">
            <a:avLst>
              <a:gd name="adj1" fmla="val 832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1" name="Parentesi graffa chiusa 12"/>
          <p:cNvSpPr>
            <a:spLocks/>
          </p:cNvSpPr>
          <p:nvPr/>
        </p:nvSpPr>
        <p:spPr bwMode="auto">
          <a:xfrm>
            <a:off x="5397657" y="1050008"/>
            <a:ext cx="138112" cy="420687"/>
          </a:xfrm>
          <a:prstGeom prst="rightBrace">
            <a:avLst>
              <a:gd name="adj1" fmla="val 839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2" name="Parentesi graffa chiusa 13"/>
          <p:cNvSpPr>
            <a:spLocks/>
          </p:cNvSpPr>
          <p:nvPr/>
        </p:nvSpPr>
        <p:spPr bwMode="auto">
          <a:xfrm>
            <a:off x="5223032" y="2119983"/>
            <a:ext cx="204787" cy="423862"/>
          </a:xfrm>
          <a:prstGeom prst="rightBrace">
            <a:avLst>
              <a:gd name="adj1" fmla="val 829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3" name="Parentesi graffa chiusa 14"/>
          <p:cNvSpPr>
            <a:spLocks/>
          </p:cNvSpPr>
          <p:nvPr/>
        </p:nvSpPr>
        <p:spPr bwMode="auto">
          <a:xfrm>
            <a:off x="5153182" y="3096295"/>
            <a:ext cx="288925" cy="427038"/>
          </a:xfrm>
          <a:prstGeom prst="rightBrace">
            <a:avLst>
              <a:gd name="adj1" fmla="val 833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69" y="568995"/>
            <a:ext cx="546100" cy="5476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5" name="Gruppo 14"/>
          <p:cNvGrpSpPr>
            <a:grpSpLocks/>
          </p:cNvGrpSpPr>
          <p:nvPr/>
        </p:nvGrpSpPr>
        <p:grpSpPr bwMode="auto">
          <a:xfrm>
            <a:off x="6866094" y="622970"/>
            <a:ext cx="1319213" cy="471488"/>
            <a:chOff x="3488161" y="72007"/>
            <a:chExt cx="1936102" cy="774440"/>
          </a:xfrm>
        </p:grpSpPr>
        <p:sp>
          <p:nvSpPr>
            <p:cNvPr id="30749" name="Gallone 24"/>
            <p:cNvSpPr>
              <a:spLocks noChangeArrowheads="1"/>
            </p:cNvSpPr>
            <p:nvPr/>
          </p:nvSpPr>
          <p:spPr bwMode="auto">
            <a:xfrm>
              <a:off x="3488161" y="72007"/>
              <a:ext cx="1936102" cy="774440"/>
            </a:xfrm>
            <a:prstGeom prst="chevron">
              <a:avLst>
                <a:gd name="adj" fmla="val 50000"/>
              </a:avLst>
            </a:prstGeom>
            <a:solidFill>
              <a:srgbClr val="0066CC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Gallone 4">
              <a:extLst>
                <a:ext uri="{FF2B5EF4-FFF2-40B4-BE49-F238E27FC236}">
                  <a16:creationId xmlns="" xmlns:a16="http://schemas.microsoft.com/office/drawing/2014/main" id="{435D7651-8C28-47FF-B366-2D2023F076DE}"/>
                </a:ext>
              </a:extLst>
            </p:cNvPr>
            <p:cNvSpPr/>
            <p:nvPr/>
          </p:nvSpPr>
          <p:spPr>
            <a:xfrm>
              <a:off x="3874915" y="72007"/>
              <a:ext cx="1162593" cy="7744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008" tIns="20003" rIns="20003" bIns="20003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500" b="0" kern="0" dirty="0">
                  <a:solidFill>
                    <a:srgbClr val="FFFFFF"/>
                  </a:solidFill>
                  <a:latin typeface="Calibri" pitchFamily="34" charset="0"/>
                </a:rPr>
                <a:t>I DL Monti</a:t>
              </a:r>
            </a:p>
          </p:txBody>
        </p:sp>
      </p:grpSp>
      <p:pic>
        <p:nvPicPr>
          <p:cNvPr id="30736" name="Immagin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19" y="3542383"/>
            <a:ext cx="365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7" name="Gruppo 14"/>
          <p:cNvGrpSpPr>
            <a:grpSpLocks/>
          </p:cNvGrpSpPr>
          <p:nvPr/>
        </p:nvGrpSpPr>
        <p:grpSpPr bwMode="auto">
          <a:xfrm>
            <a:off x="8004332" y="3940845"/>
            <a:ext cx="1090612" cy="454025"/>
            <a:chOff x="3488161" y="72007"/>
            <a:chExt cx="1936102" cy="774440"/>
          </a:xfrm>
        </p:grpSpPr>
        <p:sp>
          <p:nvSpPr>
            <p:cNvPr id="29" name="Gallone 28">
              <a:extLst>
                <a:ext uri="{FF2B5EF4-FFF2-40B4-BE49-F238E27FC236}">
                  <a16:creationId xmlns="" xmlns:a16="http://schemas.microsoft.com/office/drawing/2014/main" id="{ABABDC23-C5D7-467E-8DFD-A84CB0872EF4}"/>
                </a:ext>
              </a:extLst>
            </p:cNvPr>
            <p:cNvSpPr/>
            <p:nvPr/>
          </p:nvSpPr>
          <p:spPr>
            <a:xfrm>
              <a:off x="3488161" y="72007"/>
              <a:ext cx="1936102" cy="774440"/>
            </a:xfrm>
            <a:prstGeom prst="chevron">
              <a:avLst/>
            </a:prstGeom>
            <a:solidFill>
              <a:srgbClr val="0066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Gallone 4">
              <a:extLst>
                <a:ext uri="{FF2B5EF4-FFF2-40B4-BE49-F238E27FC236}">
                  <a16:creationId xmlns="" xmlns:a16="http://schemas.microsoft.com/office/drawing/2014/main" id="{8F1C5DC6-A4DD-4142-9D38-C61255900CF8}"/>
                </a:ext>
              </a:extLst>
            </p:cNvPr>
            <p:cNvSpPr/>
            <p:nvPr/>
          </p:nvSpPr>
          <p:spPr>
            <a:xfrm>
              <a:off x="3877072" y="72007"/>
              <a:ext cx="1158279" cy="774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008" tIns="20003" rIns="20003" bIns="20003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500" b="0" dirty="0">
                  <a:solidFill>
                    <a:srgbClr val="FFFFFF"/>
                  </a:solidFill>
                </a:rPr>
                <a:t>I DL Letta</a:t>
              </a:r>
            </a:p>
          </p:txBody>
        </p:sp>
      </p:grpSp>
      <p:pic>
        <p:nvPicPr>
          <p:cNvPr id="30738" name="Immagin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-305" r="29259" b="56975"/>
          <a:stretch>
            <a:fillRect/>
          </a:stretch>
        </p:blipFill>
        <p:spPr bwMode="auto">
          <a:xfrm>
            <a:off x="4222907" y="5561683"/>
            <a:ext cx="4857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9" name="Gruppo 14"/>
          <p:cNvGrpSpPr>
            <a:grpSpLocks/>
          </p:cNvGrpSpPr>
          <p:nvPr/>
        </p:nvGrpSpPr>
        <p:grpSpPr bwMode="auto">
          <a:xfrm>
            <a:off x="4557869" y="5602958"/>
            <a:ext cx="1096963" cy="455612"/>
            <a:chOff x="3488161" y="72007"/>
            <a:chExt cx="1936102" cy="774440"/>
          </a:xfrm>
        </p:grpSpPr>
        <p:sp>
          <p:nvSpPr>
            <p:cNvPr id="32" name="Gallone 31">
              <a:extLst>
                <a:ext uri="{FF2B5EF4-FFF2-40B4-BE49-F238E27FC236}">
                  <a16:creationId xmlns="" xmlns:a16="http://schemas.microsoft.com/office/drawing/2014/main" id="{6E81E979-746B-4E38-AB56-57C83173AB77}"/>
                </a:ext>
              </a:extLst>
            </p:cNvPr>
            <p:cNvSpPr/>
            <p:nvPr/>
          </p:nvSpPr>
          <p:spPr>
            <a:xfrm>
              <a:off x="3488161" y="72007"/>
              <a:ext cx="1936102" cy="774440"/>
            </a:xfrm>
            <a:prstGeom prst="chevron">
              <a:avLst/>
            </a:prstGeom>
            <a:solidFill>
              <a:srgbClr val="0066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Gallone 4">
              <a:extLst>
                <a:ext uri="{FF2B5EF4-FFF2-40B4-BE49-F238E27FC236}">
                  <a16:creationId xmlns="" xmlns:a16="http://schemas.microsoft.com/office/drawing/2014/main" id="{108AF23F-6569-4C99-9790-AC3047198B76}"/>
                </a:ext>
              </a:extLst>
            </p:cNvPr>
            <p:cNvSpPr/>
            <p:nvPr/>
          </p:nvSpPr>
          <p:spPr>
            <a:xfrm>
              <a:off x="3874821" y="72007"/>
              <a:ext cx="1162782" cy="774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008" tIns="20003" rIns="20003" bIns="20003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500" b="0" dirty="0">
                  <a:solidFill>
                    <a:srgbClr val="FFFFFF"/>
                  </a:solidFill>
                </a:rPr>
                <a:t>I DL </a:t>
              </a:r>
              <a:r>
                <a:rPr lang="it-IT" sz="1500" b="0" dirty="0" err="1">
                  <a:solidFill>
                    <a:srgbClr val="FFFFFF"/>
                  </a:solidFill>
                </a:rPr>
                <a:t>Renzi</a:t>
              </a:r>
              <a:endParaRPr lang="it-IT" sz="1500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40" name="CasellaDiTesto 3"/>
          <p:cNvSpPr txBox="1">
            <a:spLocks noChangeArrowheads="1"/>
          </p:cNvSpPr>
          <p:nvPr/>
        </p:nvSpPr>
        <p:spPr bwMode="auto">
          <a:xfrm>
            <a:off x="309719" y="629320"/>
            <a:ext cx="70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30741" name="CasellaDiTesto 38"/>
          <p:cNvSpPr txBox="1">
            <a:spLocks noChangeArrowheads="1"/>
          </p:cNvSpPr>
          <p:nvPr/>
        </p:nvSpPr>
        <p:spPr bwMode="auto">
          <a:xfrm>
            <a:off x="303369" y="1970758"/>
            <a:ext cx="70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30742" name="CasellaDiTesto 39"/>
          <p:cNvSpPr txBox="1">
            <a:spLocks noChangeArrowheads="1"/>
          </p:cNvSpPr>
          <p:nvPr/>
        </p:nvSpPr>
        <p:spPr bwMode="auto">
          <a:xfrm>
            <a:off x="258919" y="3910683"/>
            <a:ext cx="70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30743" name="CasellaDiTesto 40"/>
          <p:cNvSpPr txBox="1">
            <a:spLocks noChangeArrowheads="1"/>
          </p:cNvSpPr>
          <p:nvPr/>
        </p:nvSpPr>
        <p:spPr bwMode="auto">
          <a:xfrm>
            <a:off x="268444" y="4420270"/>
            <a:ext cx="70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30744" name="CasellaDiTesto 35"/>
          <p:cNvSpPr txBox="1">
            <a:spLocks noChangeArrowheads="1"/>
          </p:cNvSpPr>
          <p:nvPr/>
        </p:nvSpPr>
        <p:spPr bwMode="auto">
          <a:xfrm>
            <a:off x="268444" y="5863308"/>
            <a:ext cx="70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FF0000"/>
                </a:solidFill>
              </a:rPr>
              <a:t>2015</a:t>
            </a:r>
          </a:p>
        </p:txBody>
      </p:sp>
      <p:pic>
        <p:nvPicPr>
          <p:cNvPr id="31" name="Shape 64">
            <a:extLst>
              <a:ext uri="{FF2B5EF4-FFF2-40B4-BE49-F238E27FC236}">
                <a16:creationId xmlns="" xmlns:a16="http://schemas.microsoft.com/office/drawing/2014/main" id="{7209224A-D4CD-4952-94BE-ECF8E162576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6310314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hape 66">
            <a:extLst>
              <a:ext uri="{FF2B5EF4-FFF2-40B4-BE49-F238E27FC236}">
                <a16:creationId xmlns="" xmlns:a16="http://schemas.microsoft.com/office/drawing/2014/main" id="{E819A85B-E209-41AC-B113-8922F074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77918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b="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961344" y="6416677"/>
            <a:ext cx="2133600" cy="476250"/>
          </a:xfrm>
        </p:spPr>
        <p:txBody>
          <a:bodyPr/>
          <a:lstStyle/>
          <a:p>
            <a:pPr>
              <a:defRPr/>
            </a:pPr>
            <a:fld id="{F7EB56EA-F6DB-42FC-B12D-3688097CB4D1}" type="slidenum">
              <a:rPr lang="it-IT" altLang="it-IT" sz="11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it-IT" altLang="it-IT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Shape 65">
            <a:extLst>
              <a:ext uri="{FF2B5EF4-FFF2-40B4-BE49-F238E27FC236}">
                <a16:creationId xmlns:a16="http://schemas.microsoft.com/office/drawing/2014/main" xmlns="" id="{D9458B4D-0825-4CD5-9CF2-468F6C47D1B3}"/>
              </a:ext>
            </a:extLst>
          </p:cNvPr>
          <p:cNvSpPr txBox="1">
            <a:spLocks/>
          </p:cNvSpPr>
          <p:nvPr/>
        </p:nvSpPr>
        <p:spPr bwMode="auto">
          <a:xfrm>
            <a:off x="-36512" y="-2868"/>
            <a:ext cx="8808775" cy="5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it-IT" sz="18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Le </a:t>
            </a:r>
            <a:r>
              <a:rPr lang="it-IT" altLang="it-IT" sz="1800" dirty="0">
                <a:solidFill>
                  <a:srgbClr val="1F497D"/>
                </a:solidFill>
                <a:latin typeface="Calibri" panose="020F0502020204030204" pitchFamily="34" charset="0"/>
              </a:rPr>
              <a:t>semplificazioni della disciplina delle </a:t>
            </a:r>
            <a:r>
              <a:rPr lang="it-IT" altLang="it-IT" sz="18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bonifiche tra il 2011 e il 2015</a:t>
            </a:r>
            <a:endParaRPr lang="it-IT" altLang="it-IT" sz="18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Shape 67">
            <a:extLst>
              <a:ext uri="{FF2B5EF4-FFF2-40B4-BE49-F238E27FC236}">
                <a16:creationId xmlns:a16="http://schemas.microsoft.com/office/drawing/2014/main" xmlns="" id="{B97491EC-2359-45A1-9334-60EAB206980A}"/>
              </a:ext>
            </a:extLst>
          </p:cNvPr>
          <p:cNvSpPr/>
          <p:nvPr/>
        </p:nvSpPr>
        <p:spPr>
          <a:xfrm>
            <a:off x="0" y="484596"/>
            <a:ext cx="6516216" cy="45719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501008"/>
            <a:ext cx="3584384" cy="2918431"/>
          </a:xfrm>
          <a:prstGeom prst="rect">
            <a:avLst/>
          </a:prstGeom>
        </p:spPr>
      </p:pic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-8053" y="-69929"/>
            <a:ext cx="5829300" cy="540544"/>
          </a:xfrm>
        </p:spPr>
        <p:txBody>
          <a:bodyPr>
            <a:normAutofit/>
          </a:bodyPr>
          <a:lstStyle/>
          <a:p>
            <a:pPr algn="l"/>
            <a:r>
              <a:rPr lang="it-IT" altLang="it-IT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La semplificazioni per la razionalizzazione della rete</a:t>
            </a:r>
            <a:endParaRPr lang="it-IT" altLang="it-IT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161709"/>
              </p:ext>
            </p:extLst>
          </p:nvPr>
        </p:nvGraphicFramePr>
        <p:xfrm>
          <a:off x="1432900" y="536356"/>
          <a:ext cx="6811508" cy="335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290513" y="1772816"/>
            <a:ext cx="1782366" cy="1223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it-IT" altLang="it-IT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Fondo rete carburanti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it-IT" altLang="it-IT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DM 19.4.2013</a:t>
            </a:r>
            <a:r>
              <a:rPr lang="it-IT" altLang="it-IT" sz="105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su GU n. 136 del 12.6.2013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it-IT" altLang="it-IT" sz="105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Contributo ambientale per il ripristino dei luoghi a seguito di chiusura impianti ( dal 1.1.2012 al 31.12.2014)</a:t>
            </a:r>
          </a:p>
        </p:txBody>
      </p:sp>
      <p:sp>
        <p:nvSpPr>
          <p:cNvPr id="6" name="Rettangolo 5"/>
          <p:cNvSpPr/>
          <p:nvPr/>
        </p:nvSpPr>
        <p:spPr>
          <a:xfrm>
            <a:off x="6270362" y="1140358"/>
            <a:ext cx="2326162" cy="1223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altLang="it-IT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Bonifica della rete carburanti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altLang="it-IT" sz="105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Delega: Legge 134/2012 e legge 91/2014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altLang="it-IT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DM n 31  12.2.2015 </a:t>
            </a:r>
            <a:r>
              <a:rPr lang="it-IT" altLang="it-IT" sz="105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(GU 23.3.2015)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050" b="0" dirty="0">
                <a:solidFill>
                  <a:srgbClr val="000000"/>
                </a:solidFill>
                <a:latin typeface="Calibri" panose="020F0502020204030204" pitchFamily="34" charset="0"/>
                <a:ea typeface="Calibri" pitchFamily="34" charset="0"/>
                <a:cs typeface="Arial"/>
                <a:sym typeface="Arial"/>
              </a:rPr>
              <a:t>Procedure semplificate per le operazioni di bonifica relative alla rete di distribuzione carburanti </a:t>
            </a:r>
          </a:p>
        </p:txBody>
      </p:sp>
      <p:sp>
        <p:nvSpPr>
          <p:cNvPr id="39942" name="Freccia circolare a destra 6"/>
          <p:cNvSpPr>
            <a:spLocks noChangeArrowheads="1"/>
          </p:cNvSpPr>
          <p:nvPr/>
        </p:nvSpPr>
        <p:spPr bwMode="auto">
          <a:xfrm>
            <a:off x="4518422" y="4779169"/>
            <a:ext cx="756047" cy="415498"/>
          </a:xfrm>
          <a:prstGeom prst="curvedRightArrow">
            <a:avLst>
              <a:gd name="adj1" fmla="val 24987"/>
              <a:gd name="adj2" fmla="val 49974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None/>
            </a:pPr>
            <a:endParaRPr lang="it-IT" altLang="it-IT" sz="210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7102" y="484753"/>
            <a:ext cx="3118753" cy="9002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it-IT" altLang="it-IT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Legge concorrenza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it-IT" altLang="it-IT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Legge 4 agosto 2017, n. 124 </a:t>
            </a:r>
            <a:r>
              <a:rPr lang="it-IT" altLang="it-IT" sz="105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recante la "Legge annuale per il mercato e la concorrenza”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it-IT" altLang="it-IT" sz="105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 GU 14.8.2018 n. 189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it-IT" sz="105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Disposizioni sulla razionalizzazione dei carburanti.</a:t>
            </a:r>
            <a:endParaRPr lang="it-IT" altLang="it-IT" sz="105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Shape 67">
            <a:extLst>
              <a:ext uri="{FF2B5EF4-FFF2-40B4-BE49-F238E27FC236}">
                <a16:creationId xmlns:a16="http://schemas.microsoft.com/office/drawing/2014/main" xmlns="" id="{25EF08BF-439A-444E-BB73-4284680322CF}"/>
              </a:ext>
            </a:extLst>
          </p:cNvPr>
          <p:cNvSpPr/>
          <p:nvPr/>
        </p:nvSpPr>
        <p:spPr>
          <a:xfrm flipV="1">
            <a:off x="-4440" y="370583"/>
            <a:ext cx="5537149" cy="45719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050" b="0">
              <a:solidFill>
                <a:srgbClr val="0B5394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9" name="officeArt object"/>
          <p:cNvPicPr/>
          <p:nvPr/>
        </p:nvPicPr>
        <p:blipFill>
          <a:blip r:embed="rId8">
            <a:extLst/>
          </a:blip>
          <a:srcRect t="9450" r="80244" b="9450"/>
          <a:stretch>
            <a:fillRect/>
          </a:stretch>
        </p:blipFill>
        <p:spPr>
          <a:xfrm>
            <a:off x="8596524" y="193770"/>
            <a:ext cx="285546" cy="29556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2" name="Shape 64">
            <a:extLst>
              <a:ext uri="{FF2B5EF4-FFF2-40B4-BE49-F238E27FC236}">
                <a16:creationId xmlns:a16="http://schemas.microsoft.com/office/drawing/2014/main" xmlns="" id="{947428AB-7319-4A88-B013-C8AF02AB5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6308114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66">
            <a:extLst>
              <a:ext uri="{FF2B5EF4-FFF2-40B4-BE49-F238E27FC236}">
                <a16:creationId xmlns:a16="http://schemas.microsoft.com/office/drawing/2014/main" xmlns="" id="{68B00F12-09C8-459A-BA69-1119CFDC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310314"/>
            <a:ext cx="24812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4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unionepetrolifera.it</a:t>
            </a:r>
          </a:p>
        </p:txBody>
      </p:sp>
      <p:sp>
        <p:nvSpPr>
          <p:cNvPr id="2" name="Rettangolo 1"/>
          <p:cNvSpPr/>
          <p:nvPr/>
        </p:nvSpPr>
        <p:spPr>
          <a:xfrm>
            <a:off x="-232040" y="4678332"/>
            <a:ext cx="5400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Arial"/>
              </a:rPr>
              <a:t>La rete carburanti in Italia è costituita da circa 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Arial"/>
              </a:rPr>
              <a:t>22.000 </a:t>
            </a:r>
            <a:r>
              <a:rPr lang="it-IT" sz="1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Arial"/>
              </a:rPr>
              <a:t>impianti</a:t>
            </a:r>
            <a:endParaRPr lang="it-IT" sz="1400" b="0" dirty="0">
              <a:solidFill>
                <a:prstClr val="black"/>
              </a:solidFill>
              <a:latin typeface="Calibri"/>
              <a:cs typeface="Times New Roman" panose="02020603050405020304" pitchFamily="18" charset="0"/>
              <a:sym typeface="Arial"/>
            </a:endParaRPr>
          </a:p>
          <a:p>
            <a:pPr marL="557213" lvl="1" indent="-214313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Arial"/>
              </a:rPr>
              <a:t>La rete di distribuzione appare estremamente polverizzata, con migliaia di titolari di impianti e molto diversa da quella europea sia per numerosità che per consumi </a:t>
            </a:r>
          </a:p>
          <a:p>
            <a:pPr marL="557213" lvl="1" indent="-214313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Arial"/>
              </a:rPr>
              <a:t>La </a:t>
            </a:r>
            <a:r>
              <a:rPr lang="it-IT" sz="1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Arial"/>
              </a:rPr>
              <a:t>dimensione ritenuta ottimale per la nostra rete, capace di garantire la necessaria capillarità ed una efficienza europea, dovrebbe aggirarsi intorno ai 15.000</a:t>
            </a:r>
            <a:endParaRPr lang="it-IT" sz="1400" b="0" dirty="0">
              <a:solidFill>
                <a:prstClr val="black"/>
              </a:solidFill>
              <a:latin typeface="Calibri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" name="Picture 7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19955" r="18790" b="12983"/>
          <a:stretch/>
        </p:blipFill>
        <p:spPr bwMode="auto">
          <a:xfrm>
            <a:off x="7603943" y="60944"/>
            <a:ext cx="1447933" cy="859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0272" y="4360350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800" kern="0" dirty="0">
                <a:solidFill>
                  <a:srgbClr val="0066CC"/>
                </a:solidFill>
                <a:latin typeface="+mn-lt"/>
              </a:rPr>
              <a:t>Perché </a:t>
            </a:r>
            <a:r>
              <a:rPr lang="it-IT" altLang="it-IT" sz="1800" kern="0" dirty="0" smtClean="0">
                <a:solidFill>
                  <a:srgbClr val="0066CC"/>
                </a:solidFill>
                <a:latin typeface="+mn-lt"/>
              </a:rPr>
              <a:t>razionalizzare</a:t>
            </a:r>
            <a:endParaRPr lang="it-IT" altLang="it-IT" sz="1800" kern="0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814872" y="6398204"/>
            <a:ext cx="2133600" cy="365125"/>
          </a:xfrm>
        </p:spPr>
        <p:txBody>
          <a:bodyPr/>
          <a:lstStyle/>
          <a:p>
            <a:fld id="{A29903EE-3905-4916-A48F-5E1D0F922302}" type="slidenum">
              <a:rPr lang="it-IT" sz="11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it-IT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3514B82-4A16-4642-ADC1-1F92577DFA95}" vid="{E9DE83D5-949E-4FAD-B5F4-63A28C0BB2AD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8790</TotalTime>
  <Words>1763</Words>
  <Application>Microsoft Office PowerPoint</Application>
  <PresentationFormat>Presentazione su schermo (4:3)</PresentationFormat>
  <Paragraphs>260</Paragraphs>
  <Slides>14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14</vt:i4>
      </vt:variant>
    </vt:vector>
  </HeadingPairs>
  <TitlesOfParts>
    <vt:vector size="31" baseType="lpstr">
      <vt:lpstr>ＭＳ Ｐゴシック</vt:lpstr>
      <vt:lpstr>ＭＳ Ｐゴシック</vt:lpstr>
      <vt:lpstr>Arial</vt:lpstr>
      <vt:lpstr>Bookman Old Style</vt:lpstr>
      <vt:lpstr>Calibri</vt:lpstr>
      <vt:lpstr>Gadugi</vt:lpstr>
      <vt:lpstr>Gill Sans</vt:lpstr>
      <vt:lpstr>Monotype Corsiva</vt:lpstr>
      <vt:lpstr>Segoe Print</vt:lpstr>
      <vt:lpstr>Times New Roman</vt:lpstr>
      <vt:lpstr>Verdana</vt:lpstr>
      <vt:lpstr>Wingdings</vt:lpstr>
      <vt:lpstr>Tema di Office</vt:lpstr>
      <vt:lpstr>Tema1</vt:lpstr>
      <vt:lpstr>2_Tema di Office</vt:lpstr>
      <vt:lpstr>Simple Light</vt:lpstr>
      <vt:lpstr>Struttura predefinita</vt:lpstr>
      <vt:lpstr>Presentazione standard di PowerPoint</vt:lpstr>
      <vt:lpstr>Presentazione standard di PowerPoint</vt:lpstr>
      <vt:lpstr>Presentazione standard di PowerPoint</vt:lpstr>
      <vt:lpstr>ECONOMIA CIRCOLARE cosa c’è da sapere per chiudere il cerchio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semplificazioni per la razionalizzazione della rete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Enel Spa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Ppedra</dc:creator>
  <cp:lastModifiedBy>Donatella Giacopetti</cp:lastModifiedBy>
  <cp:revision>485</cp:revision>
  <cp:lastPrinted>2019-05-30T09:10:25Z</cp:lastPrinted>
  <dcterms:created xsi:type="dcterms:W3CDTF">2006-02-16T11:29:20Z</dcterms:created>
  <dcterms:modified xsi:type="dcterms:W3CDTF">2019-05-30T09:39:25Z</dcterms:modified>
</cp:coreProperties>
</file>