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9"/>
  </p:notesMasterIdLst>
  <p:handoutMasterIdLst>
    <p:handoutMasterId r:id="rId50"/>
  </p:handoutMasterIdLst>
  <p:sldIdLst>
    <p:sldId id="256" r:id="rId2"/>
    <p:sldId id="319" r:id="rId3"/>
    <p:sldId id="363" r:id="rId4"/>
    <p:sldId id="361" r:id="rId5"/>
    <p:sldId id="362" r:id="rId6"/>
    <p:sldId id="259" r:id="rId7"/>
    <p:sldId id="261" r:id="rId8"/>
    <p:sldId id="364" r:id="rId9"/>
    <p:sldId id="260" r:id="rId10"/>
    <p:sldId id="289" r:id="rId11"/>
    <p:sldId id="280" r:id="rId12"/>
    <p:sldId id="281" r:id="rId13"/>
    <p:sldId id="282" r:id="rId14"/>
    <p:sldId id="283" r:id="rId15"/>
    <p:sldId id="343" r:id="rId16"/>
    <p:sldId id="342" r:id="rId17"/>
    <p:sldId id="311" r:id="rId18"/>
    <p:sldId id="284" r:id="rId19"/>
    <p:sldId id="285" r:id="rId20"/>
    <p:sldId id="291" r:id="rId21"/>
    <p:sldId id="365" r:id="rId22"/>
    <p:sldId id="346" r:id="rId23"/>
    <p:sldId id="350" r:id="rId24"/>
    <p:sldId id="349" r:id="rId25"/>
    <p:sldId id="357" r:id="rId26"/>
    <p:sldId id="359" r:id="rId27"/>
    <p:sldId id="358" r:id="rId28"/>
    <p:sldId id="338" r:id="rId29"/>
    <p:sldId id="360" r:id="rId30"/>
    <p:sldId id="326" r:id="rId31"/>
    <p:sldId id="340" r:id="rId32"/>
    <p:sldId id="341" r:id="rId33"/>
    <p:sldId id="314" r:id="rId34"/>
    <p:sldId id="315" r:id="rId35"/>
    <p:sldId id="316" r:id="rId36"/>
    <p:sldId id="317" r:id="rId37"/>
    <p:sldId id="324" r:id="rId38"/>
    <p:sldId id="325" r:id="rId39"/>
    <p:sldId id="366" r:id="rId40"/>
    <p:sldId id="258" r:id="rId41"/>
    <p:sldId id="328" r:id="rId42"/>
    <p:sldId id="332" r:id="rId43"/>
    <p:sldId id="333" r:id="rId44"/>
    <p:sldId id="334" r:id="rId45"/>
    <p:sldId id="335" r:id="rId46"/>
    <p:sldId id="336" r:id="rId47"/>
    <p:sldId id="337" r:id="rId48"/>
  </p:sldIdLst>
  <p:sldSz cx="9144000" cy="5143500" type="screen16x9"/>
  <p:notesSz cx="6797675" cy="9929813"/>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CEC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1" autoAdjust="0"/>
  </p:normalViewPr>
  <p:slideViewPr>
    <p:cSldViewPr snapToGrid="0">
      <p:cViewPr varScale="1">
        <p:scale>
          <a:sx n="138" d="100"/>
          <a:sy n="138" d="100"/>
        </p:scale>
        <p:origin x="114" y="22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90"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pserver\datiup\Giacopetti\Security\Dati%20UP%20%202015\Survey%20oleodotti%20201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97774739710986E-2"/>
          <c:y val="0.18085793430737584"/>
          <c:w val="0.90023643919510077"/>
          <c:h val="0.6863326484871124"/>
        </c:manualLayout>
      </c:layout>
      <c:barChart>
        <c:barDir val="col"/>
        <c:grouping val="clustered"/>
        <c:varyColors val="0"/>
        <c:ser>
          <c:idx val="0"/>
          <c:order val="0"/>
          <c:tx>
            <c:strRef>
              <c:f>totale!$E$33</c:f>
              <c:strCache>
                <c:ptCount val="1"/>
                <c:pt idx="0">
                  <c:v>Effrazioni</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totale!$C$34:$C$41</c:f>
              <c:strCache>
                <c:ptCount val="8"/>
                <c:pt idx="0">
                  <c:v>2011</c:v>
                </c:pt>
                <c:pt idx="1">
                  <c:v>2012</c:v>
                </c:pt>
                <c:pt idx="2">
                  <c:v>2013</c:v>
                </c:pt>
                <c:pt idx="3">
                  <c:v>2014</c:v>
                </c:pt>
                <c:pt idx="4">
                  <c:v>2015</c:v>
                </c:pt>
                <c:pt idx="5">
                  <c:v>2016</c:v>
                </c:pt>
                <c:pt idx="6">
                  <c:v>2017</c:v>
                </c:pt>
                <c:pt idx="7">
                  <c:v>2018 (11.5.18)</c:v>
                </c:pt>
              </c:strCache>
            </c:strRef>
          </c:cat>
          <c:val>
            <c:numRef>
              <c:f>totale!$E$34:$E$41</c:f>
              <c:numCache>
                <c:formatCode>General</c:formatCode>
                <c:ptCount val="8"/>
                <c:pt idx="0">
                  <c:v>2</c:v>
                </c:pt>
                <c:pt idx="1">
                  <c:v>2</c:v>
                </c:pt>
                <c:pt idx="2">
                  <c:v>4</c:v>
                </c:pt>
                <c:pt idx="3">
                  <c:v>8</c:v>
                </c:pt>
                <c:pt idx="4">
                  <c:v>7</c:v>
                </c:pt>
                <c:pt idx="5">
                  <c:v>84</c:v>
                </c:pt>
                <c:pt idx="6">
                  <c:v>21</c:v>
                </c:pt>
                <c:pt idx="7">
                  <c:v>9</c:v>
                </c:pt>
              </c:numCache>
            </c:numRef>
          </c:val>
          <c:extLst xmlns:c16r2="http://schemas.microsoft.com/office/drawing/2015/06/chart">
            <c:ext xmlns:c16="http://schemas.microsoft.com/office/drawing/2014/chart" uri="{C3380CC4-5D6E-409C-BE32-E72D297353CC}">
              <c16:uniqueId val="{00000000-F7B1-48F0-BD85-38CC9B945DFA}"/>
            </c:ext>
          </c:extLst>
        </c:ser>
        <c:ser>
          <c:idx val="1"/>
          <c:order val="1"/>
          <c:tx>
            <c:strRef>
              <c:f>totale!$F$33</c:f>
              <c:strCache>
                <c:ptCount val="1"/>
                <c:pt idx="0">
                  <c:v>Furti</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totale!$C$34:$C$41</c:f>
              <c:strCache>
                <c:ptCount val="8"/>
                <c:pt idx="0">
                  <c:v>2011</c:v>
                </c:pt>
                <c:pt idx="1">
                  <c:v>2012</c:v>
                </c:pt>
                <c:pt idx="2">
                  <c:v>2013</c:v>
                </c:pt>
                <c:pt idx="3">
                  <c:v>2014</c:v>
                </c:pt>
                <c:pt idx="4">
                  <c:v>2015</c:v>
                </c:pt>
                <c:pt idx="5">
                  <c:v>2016</c:v>
                </c:pt>
                <c:pt idx="6">
                  <c:v>2017</c:v>
                </c:pt>
                <c:pt idx="7">
                  <c:v>2018 (11.5.18)</c:v>
                </c:pt>
              </c:strCache>
            </c:strRef>
          </c:cat>
          <c:val>
            <c:numRef>
              <c:f>totale!$F$34:$F$41</c:f>
              <c:numCache>
                <c:formatCode>General</c:formatCode>
                <c:ptCount val="8"/>
                <c:pt idx="0">
                  <c:v>7</c:v>
                </c:pt>
                <c:pt idx="1">
                  <c:v>12</c:v>
                </c:pt>
                <c:pt idx="2">
                  <c:v>24</c:v>
                </c:pt>
                <c:pt idx="3">
                  <c:v>46</c:v>
                </c:pt>
                <c:pt idx="4">
                  <c:v>158</c:v>
                </c:pt>
                <c:pt idx="5">
                  <c:v>52</c:v>
                </c:pt>
                <c:pt idx="6">
                  <c:v>8</c:v>
                </c:pt>
                <c:pt idx="7">
                  <c:v>7</c:v>
                </c:pt>
              </c:numCache>
            </c:numRef>
          </c:val>
          <c:extLst xmlns:c16r2="http://schemas.microsoft.com/office/drawing/2015/06/chart">
            <c:ext xmlns:c16="http://schemas.microsoft.com/office/drawing/2014/chart" uri="{C3380CC4-5D6E-409C-BE32-E72D297353CC}">
              <c16:uniqueId val="{00000001-F7B1-48F0-BD85-38CC9B945DFA}"/>
            </c:ext>
          </c:extLst>
        </c:ser>
        <c:ser>
          <c:idx val="2"/>
          <c:order val="2"/>
          <c:tx>
            <c:strRef>
              <c:f>totale!$G$33</c:f>
              <c:strCache>
                <c:ptCount val="1"/>
                <c:pt idx="0">
                  <c:v>Totale</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dLbl>
              <c:idx val="0"/>
              <c:layout>
                <c:manualLayout>
                  <c:x val="9.5602222488201868E-3"/>
                  <c:y val="-6.427393230720837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3734814992134478E-3"/>
                  <c:y val="-7.416222958524051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746962998426896E-2"/>
                  <c:y val="-6.92180809462244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412528608525954E-2"/>
                  <c:y val="-5.1456908240883593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7B1-48F0-BD85-38CC9B945DFA}"/>
                </c:ext>
                <c:ext xmlns:c15="http://schemas.microsoft.com/office/drawing/2012/chart" uri="{CE6537A1-D6FC-4f65-9D91-7224C49458BB}">
                  <c15:layout>
                    <c:manualLayout>
                      <c:w val="7.8734326944043573E-2"/>
                      <c:h val="8.5231672294042146E-2"/>
                    </c:manualLayout>
                  </c15:layout>
                </c:ext>
              </c:extLst>
            </c:dLbl>
            <c:dLbl>
              <c:idx val="7"/>
              <c:layout/>
              <c:tx>
                <c:rich>
                  <a:bodyPr/>
                  <a:lstStyle/>
                  <a:p>
                    <a:r>
                      <a:rPr lang="en-US"/>
                      <a:t>16</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E8F-4B5D-BB1A-0F2892E5B4D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totale!$C$34:$C$41</c:f>
              <c:strCache>
                <c:ptCount val="8"/>
                <c:pt idx="0">
                  <c:v>2011</c:v>
                </c:pt>
                <c:pt idx="1">
                  <c:v>2012</c:v>
                </c:pt>
                <c:pt idx="2">
                  <c:v>2013</c:v>
                </c:pt>
                <c:pt idx="3">
                  <c:v>2014</c:v>
                </c:pt>
                <c:pt idx="4">
                  <c:v>2015</c:v>
                </c:pt>
                <c:pt idx="5">
                  <c:v>2016</c:v>
                </c:pt>
                <c:pt idx="6">
                  <c:v>2017</c:v>
                </c:pt>
                <c:pt idx="7">
                  <c:v>2018 (11.5.18)</c:v>
                </c:pt>
              </c:strCache>
            </c:strRef>
          </c:cat>
          <c:val>
            <c:numRef>
              <c:f>totale!$G$34:$G$41</c:f>
              <c:numCache>
                <c:formatCode>General</c:formatCode>
                <c:ptCount val="8"/>
                <c:pt idx="0">
                  <c:v>9</c:v>
                </c:pt>
                <c:pt idx="1">
                  <c:v>14</c:v>
                </c:pt>
                <c:pt idx="2">
                  <c:v>28</c:v>
                </c:pt>
                <c:pt idx="3">
                  <c:v>54</c:v>
                </c:pt>
                <c:pt idx="4">
                  <c:v>165</c:v>
                </c:pt>
                <c:pt idx="5">
                  <c:v>136</c:v>
                </c:pt>
                <c:pt idx="6">
                  <c:v>29</c:v>
                </c:pt>
                <c:pt idx="7">
                  <c:v>17</c:v>
                </c:pt>
              </c:numCache>
            </c:numRef>
          </c:val>
          <c:extLst xmlns:c16r2="http://schemas.microsoft.com/office/drawing/2015/06/chart">
            <c:ext xmlns:c16="http://schemas.microsoft.com/office/drawing/2014/chart" uri="{C3380CC4-5D6E-409C-BE32-E72D297353CC}">
              <c16:uniqueId val="{00000003-F7B1-48F0-BD85-38CC9B945DFA}"/>
            </c:ext>
          </c:extLst>
        </c:ser>
        <c:dLbls>
          <c:showLegendKey val="0"/>
          <c:showVal val="0"/>
          <c:showCatName val="0"/>
          <c:showSerName val="0"/>
          <c:showPercent val="0"/>
          <c:showBubbleSize val="0"/>
        </c:dLbls>
        <c:gapWidth val="164"/>
        <c:overlap val="-22"/>
        <c:axId val="119578840"/>
        <c:axId val="119581192"/>
      </c:barChart>
      <c:catAx>
        <c:axId val="1195788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19581192"/>
        <c:crosses val="autoZero"/>
        <c:auto val="1"/>
        <c:lblAlgn val="ctr"/>
        <c:lblOffset val="100"/>
        <c:noMultiLvlLbl val="0"/>
      </c:catAx>
      <c:valAx>
        <c:axId val="1195811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19578840"/>
        <c:crosses val="autoZero"/>
        <c:crossBetween val="between"/>
      </c:valAx>
      <c:spPr>
        <a:noFill/>
        <a:ln w="25400">
          <a:noFill/>
        </a:ln>
        <a:effectLst/>
      </c:spPr>
    </c:plotArea>
    <c:legend>
      <c:legendPos val="t"/>
      <c:layout>
        <c:manualLayout>
          <c:xMode val="edge"/>
          <c:yMode val="edge"/>
          <c:x val="0.18761106972459216"/>
          <c:y val="0.31954587066665963"/>
          <c:w val="0.16540240070800685"/>
          <c:h val="0.219609124101529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4" y="1"/>
            <a:ext cx="2945659" cy="498215"/>
          </a:xfrm>
          <a:prstGeom prst="rect">
            <a:avLst/>
          </a:prstGeom>
        </p:spPr>
        <p:txBody>
          <a:bodyPr vert="horz" lIns="91373" tIns="45687" rIns="91373" bIns="45687" rtlCol="0"/>
          <a:lstStyle>
            <a:lvl1pPr algn="l">
              <a:defRPr sz="1200"/>
            </a:lvl1pPr>
          </a:lstStyle>
          <a:p>
            <a:endParaRPr lang="it-IT"/>
          </a:p>
        </p:txBody>
      </p:sp>
      <p:sp>
        <p:nvSpPr>
          <p:cNvPr id="3" name="Segnaposto data 2"/>
          <p:cNvSpPr>
            <a:spLocks noGrp="1"/>
          </p:cNvSpPr>
          <p:nvPr>
            <p:ph type="dt" sz="quarter" idx="1"/>
          </p:nvPr>
        </p:nvSpPr>
        <p:spPr>
          <a:xfrm>
            <a:off x="3850447" y="1"/>
            <a:ext cx="2945659" cy="498215"/>
          </a:xfrm>
          <a:prstGeom prst="rect">
            <a:avLst/>
          </a:prstGeom>
        </p:spPr>
        <p:txBody>
          <a:bodyPr vert="horz" lIns="91373" tIns="45687" rIns="91373" bIns="45687" rtlCol="0"/>
          <a:lstStyle>
            <a:lvl1pPr algn="r">
              <a:defRPr sz="1200"/>
            </a:lvl1pPr>
          </a:lstStyle>
          <a:p>
            <a:fld id="{05674869-A1E5-4F9B-A0FF-04E4E5FCCBB6}" type="datetimeFigureOut">
              <a:rPr lang="it-IT" smtClean="0"/>
              <a:t>09/05/2018</a:t>
            </a:fld>
            <a:endParaRPr lang="it-IT"/>
          </a:p>
        </p:txBody>
      </p:sp>
      <p:sp>
        <p:nvSpPr>
          <p:cNvPr id="4" name="Segnaposto piè di pagina 3"/>
          <p:cNvSpPr>
            <a:spLocks noGrp="1"/>
          </p:cNvSpPr>
          <p:nvPr>
            <p:ph type="ftr" sz="quarter" idx="2"/>
          </p:nvPr>
        </p:nvSpPr>
        <p:spPr>
          <a:xfrm>
            <a:off x="4" y="9431605"/>
            <a:ext cx="2945659" cy="498214"/>
          </a:xfrm>
          <a:prstGeom prst="rect">
            <a:avLst/>
          </a:prstGeom>
        </p:spPr>
        <p:txBody>
          <a:bodyPr vert="horz" lIns="91373" tIns="45687" rIns="91373" bIns="45687"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7" y="9431605"/>
            <a:ext cx="2945659" cy="498214"/>
          </a:xfrm>
          <a:prstGeom prst="rect">
            <a:avLst/>
          </a:prstGeom>
        </p:spPr>
        <p:txBody>
          <a:bodyPr vert="horz" lIns="91373" tIns="45687" rIns="91373" bIns="45687" rtlCol="0" anchor="b"/>
          <a:lstStyle>
            <a:lvl1pPr algn="r">
              <a:defRPr sz="1200"/>
            </a:lvl1pPr>
          </a:lstStyle>
          <a:p>
            <a:fld id="{BB8310F3-04FE-42EE-A8CF-388A4C7D70D1}" type="slidenum">
              <a:rPr lang="it-IT" smtClean="0"/>
              <a:t>‹N›</a:t>
            </a:fld>
            <a:endParaRPr lang="it-IT"/>
          </a:p>
        </p:txBody>
      </p:sp>
    </p:spTree>
    <p:extLst>
      <p:ext uri="{BB962C8B-B14F-4D97-AF65-F5344CB8AC3E}">
        <p14:creationId xmlns:p14="http://schemas.microsoft.com/office/powerpoint/2010/main" val="3470672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68" y="4716662"/>
            <a:ext cx="5438140" cy="4468416"/>
          </a:xfrm>
          <a:prstGeom prst="rect">
            <a:avLst/>
          </a:prstGeom>
          <a:noFill/>
          <a:ln>
            <a:noFill/>
          </a:ln>
        </p:spPr>
        <p:txBody>
          <a:bodyPr wrap="square" lIns="91358" tIns="91358" rIns="91358" bIns="91358"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20142462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1747925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90638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58968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2753263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1446997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934867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654610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217272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141782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4051387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75971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3453709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462206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3885167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218245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415404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5725" y="744538"/>
            <a:ext cx="6610350" cy="37195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8344" y="4710637"/>
            <a:ext cx="5426733" cy="4462708"/>
          </a:xfrm>
          <a:prstGeom prst="rect">
            <a:avLst/>
          </a:prstGeom>
        </p:spPr>
        <p:txBody>
          <a:bodyPr wrap="square" lIns="91255" tIns="91255" rIns="91255" bIns="91255" anchor="t" anchorCtr="0">
            <a:noAutofit/>
          </a:bodyPr>
          <a:lstStyle/>
          <a:p>
            <a:pPr>
              <a:buNone/>
            </a:pPr>
            <a:endParaRPr/>
          </a:p>
        </p:txBody>
      </p:sp>
    </p:spTree>
    <p:extLst>
      <p:ext uri="{BB962C8B-B14F-4D97-AF65-F5344CB8AC3E}">
        <p14:creationId xmlns:p14="http://schemas.microsoft.com/office/powerpoint/2010/main" val="11917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5725" y="744538"/>
            <a:ext cx="6610350" cy="37195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8344" y="4710637"/>
            <a:ext cx="5426733" cy="4462708"/>
          </a:xfrm>
          <a:prstGeom prst="rect">
            <a:avLst/>
          </a:prstGeom>
        </p:spPr>
        <p:txBody>
          <a:bodyPr wrap="square" lIns="91255" tIns="91255" rIns="91255" bIns="91255" anchor="t" anchorCtr="0">
            <a:noAutofit/>
          </a:bodyPr>
          <a:lstStyle/>
          <a:p>
            <a:pPr>
              <a:buNone/>
            </a:pPr>
            <a:endParaRPr/>
          </a:p>
        </p:txBody>
      </p:sp>
    </p:spTree>
    <p:extLst>
      <p:ext uri="{BB962C8B-B14F-4D97-AF65-F5344CB8AC3E}">
        <p14:creationId xmlns:p14="http://schemas.microsoft.com/office/powerpoint/2010/main" val="2105203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90488" y="746125"/>
            <a:ext cx="6616700" cy="37226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86" tIns="91386" rIns="91386" bIns="91386" anchor="t" anchorCtr="0">
            <a:noAutofit/>
          </a:bodyPr>
          <a:lstStyle/>
          <a:p>
            <a:pPr>
              <a:buNone/>
            </a:pPr>
            <a:endParaRPr dirty="0"/>
          </a:p>
        </p:txBody>
      </p:sp>
    </p:spTree>
    <p:extLst>
      <p:ext uri="{BB962C8B-B14F-4D97-AF65-F5344CB8AC3E}">
        <p14:creationId xmlns:p14="http://schemas.microsoft.com/office/powerpoint/2010/main" val="1770350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90488" y="746125"/>
            <a:ext cx="6616700" cy="37226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86" tIns="91386" rIns="91386" bIns="91386" anchor="t" anchorCtr="0">
            <a:noAutofit/>
          </a:bodyPr>
          <a:lstStyle/>
          <a:p>
            <a:pPr>
              <a:buNone/>
            </a:pPr>
            <a:endParaRPr/>
          </a:p>
        </p:txBody>
      </p:sp>
    </p:spTree>
    <p:extLst>
      <p:ext uri="{BB962C8B-B14F-4D97-AF65-F5344CB8AC3E}">
        <p14:creationId xmlns:p14="http://schemas.microsoft.com/office/powerpoint/2010/main" val="961411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77788" y="739775"/>
            <a:ext cx="6572250" cy="3697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2798" y="4683525"/>
            <a:ext cx="5382376" cy="4437024"/>
          </a:xfrm>
          <a:prstGeom prst="rect">
            <a:avLst/>
          </a:prstGeom>
        </p:spPr>
        <p:txBody>
          <a:bodyPr wrap="square" lIns="90634" tIns="90634" rIns="90634" bIns="90634" anchor="t" anchorCtr="0">
            <a:noAutofit/>
          </a:bodyPr>
          <a:lstStyle/>
          <a:p>
            <a:pPr>
              <a:buNone/>
            </a:pPr>
            <a:endParaRPr/>
          </a:p>
        </p:txBody>
      </p:sp>
    </p:spTree>
    <p:extLst>
      <p:ext uri="{BB962C8B-B14F-4D97-AF65-F5344CB8AC3E}">
        <p14:creationId xmlns:p14="http://schemas.microsoft.com/office/powerpoint/2010/main" val="3350769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77788" y="739775"/>
            <a:ext cx="6572250" cy="36972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2798" y="4683525"/>
            <a:ext cx="5382376" cy="4437024"/>
          </a:xfrm>
          <a:prstGeom prst="rect">
            <a:avLst/>
          </a:prstGeom>
        </p:spPr>
        <p:txBody>
          <a:bodyPr wrap="square" lIns="90634" tIns="90634" rIns="90634" bIns="90634" anchor="t" anchorCtr="0">
            <a:noAutofit/>
          </a:bodyPr>
          <a:lstStyle/>
          <a:p>
            <a:pPr>
              <a:buNone/>
            </a:pPr>
            <a:endParaRPr/>
          </a:p>
        </p:txBody>
      </p:sp>
    </p:spTree>
    <p:extLst>
      <p:ext uri="{BB962C8B-B14F-4D97-AF65-F5344CB8AC3E}">
        <p14:creationId xmlns:p14="http://schemas.microsoft.com/office/powerpoint/2010/main" val="104711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3456551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1638712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1349000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3958916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90488" y="746125"/>
            <a:ext cx="6616700" cy="37226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5506" tIns="95506" rIns="95506" bIns="95506" anchor="t" anchorCtr="0">
            <a:noAutofit/>
          </a:bodyPr>
          <a:lstStyle/>
          <a:p>
            <a:pPr>
              <a:buNone/>
            </a:pPr>
            <a:endParaRPr/>
          </a:p>
        </p:txBody>
      </p:sp>
    </p:spTree>
    <p:extLst>
      <p:ext uri="{BB962C8B-B14F-4D97-AF65-F5344CB8AC3E}">
        <p14:creationId xmlns:p14="http://schemas.microsoft.com/office/powerpoint/2010/main" val="2758045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90488" y="746125"/>
            <a:ext cx="6616700" cy="37226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5506" tIns="95506" rIns="95506" bIns="95506" anchor="t" anchorCtr="0">
            <a:noAutofit/>
          </a:bodyPr>
          <a:lstStyle/>
          <a:p>
            <a:pPr>
              <a:buNone/>
            </a:pPr>
            <a:endParaRPr/>
          </a:p>
        </p:txBody>
      </p:sp>
    </p:spTree>
    <p:extLst>
      <p:ext uri="{BB962C8B-B14F-4D97-AF65-F5344CB8AC3E}">
        <p14:creationId xmlns:p14="http://schemas.microsoft.com/office/powerpoint/2010/main" val="655500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963797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2673708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1455887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18407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71450" y="825500"/>
            <a:ext cx="7362825" cy="41417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2211" y="5242134"/>
            <a:ext cx="5617674" cy="4966230"/>
          </a:xfrm>
          <a:prstGeom prst="rect">
            <a:avLst/>
          </a:prstGeom>
        </p:spPr>
        <p:txBody>
          <a:bodyPr wrap="square" lIns="94547" tIns="94547" rIns="94547" bIns="94547" anchor="t" anchorCtr="0">
            <a:noAutofit/>
          </a:bodyPr>
          <a:lstStyle/>
          <a:p>
            <a:pPr>
              <a:buNone/>
            </a:pPr>
            <a:endParaRPr dirty="0"/>
          </a:p>
        </p:txBody>
      </p:sp>
    </p:spTree>
    <p:extLst>
      <p:ext uri="{BB962C8B-B14F-4D97-AF65-F5344CB8AC3E}">
        <p14:creationId xmlns:p14="http://schemas.microsoft.com/office/powerpoint/2010/main" val="1971692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87325" y="833438"/>
            <a:ext cx="7410450" cy="41687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3686" y="5279232"/>
            <a:ext cx="5629482" cy="5001367"/>
          </a:xfrm>
          <a:prstGeom prst="rect">
            <a:avLst/>
          </a:prstGeom>
        </p:spPr>
        <p:txBody>
          <a:bodyPr wrap="square" lIns="99304" tIns="99304" rIns="99304" bIns="99304" anchor="t" anchorCtr="0">
            <a:noAutofit/>
          </a:bodyPr>
          <a:lstStyle/>
          <a:p>
            <a:pPr>
              <a:buNone/>
            </a:pPr>
            <a:endParaRPr lang="it-IT" b="1" dirty="0"/>
          </a:p>
        </p:txBody>
      </p:sp>
    </p:spTree>
    <p:extLst>
      <p:ext uri="{BB962C8B-B14F-4D97-AF65-F5344CB8AC3E}">
        <p14:creationId xmlns:p14="http://schemas.microsoft.com/office/powerpoint/2010/main" val="252120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marL="285217" indent="-285217" algn="just">
              <a:buFont typeface="Arial" panose="020B0604020202020204" pitchFamily="34" charset="0"/>
              <a:buChar char="•"/>
            </a:pPr>
            <a:r>
              <a:rPr lang="it-IT" dirty="0">
                <a:latin typeface="Calibri" panose="020F0502020204030204" pitchFamily="34" charset="0"/>
                <a:cs typeface="Calibri" panose="020F0502020204030204" pitchFamily="34" charset="0"/>
              </a:rPr>
              <a:t>Fenomeno iniziato  2011</a:t>
            </a:r>
          </a:p>
          <a:p>
            <a:pPr marL="285217" indent="-285217" algn="just">
              <a:buFont typeface="Arial" panose="020B0604020202020204" pitchFamily="34" charset="0"/>
              <a:buChar char="•"/>
            </a:pPr>
            <a:r>
              <a:rPr lang="it-IT" dirty="0">
                <a:latin typeface="Calibri" panose="020F0502020204030204" pitchFamily="34" charset="0"/>
                <a:cs typeface="Calibri" panose="020F0502020204030204" pitchFamily="34" charset="0"/>
              </a:rPr>
              <a:t>Attacchi favoriti dalla presenza degli oleodotti in territori dall’orografia favorevole e dall’assenza di una legislazione repressiva adeguata</a:t>
            </a:r>
          </a:p>
          <a:p>
            <a:pPr marL="285217" indent="-285217" algn="just">
              <a:buFont typeface="Arial" panose="020B0604020202020204" pitchFamily="34" charset="0"/>
              <a:buChar char="•"/>
            </a:pPr>
            <a:r>
              <a:rPr lang="it-IT" dirty="0">
                <a:latin typeface="Calibri" panose="020F0502020204030204" pitchFamily="34" charset="0"/>
                <a:cs typeface="Calibri" panose="020F0502020204030204" pitchFamily="34" charset="0"/>
              </a:rPr>
              <a:t>Prodotti maggiormente sottratti sono gasolio e jet </a:t>
            </a:r>
            <a:r>
              <a:rPr lang="it-IT" dirty="0" err="1">
                <a:latin typeface="Calibri" panose="020F0502020204030204" pitchFamily="34" charset="0"/>
                <a:cs typeface="Calibri" panose="020F0502020204030204" pitchFamily="34" charset="0"/>
              </a:rPr>
              <a:t>fuel</a:t>
            </a:r>
            <a:r>
              <a:rPr lang="it-IT" dirty="0">
                <a:latin typeface="Calibri" panose="020F0502020204030204" pitchFamily="34" charset="0"/>
                <a:cs typeface="Calibri" panose="020F0502020204030204" pitchFamily="34" charset="0"/>
              </a:rPr>
              <a:t>, in quanto presentano un minor rischio di infiammabilità rispetto alla benzina e sono più facilmente collocabili nel mercato di contrabbando</a:t>
            </a:r>
          </a:p>
          <a:p>
            <a:pPr marL="285217" indent="-285217" algn="just">
              <a:buFont typeface="Arial" panose="020B0604020202020204" pitchFamily="34" charset="0"/>
              <a:buChar char="•"/>
            </a:pPr>
            <a:r>
              <a:rPr lang="it-IT" dirty="0">
                <a:latin typeface="Calibri" panose="020F0502020204030204" pitchFamily="34" charset="0"/>
                <a:cs typeface="Calibri" panose="020F0502020204030204" pitchFamily="34" charset="0"/>
              </a:rPr>
              <a:t>Prelievi di prodotto, circa 1000-3000 litri, sono compiuti mediante innesto di una deviazione abusiva sulla condotta principale </a:t>
            </a:r>
          </a:p>
          <a:p>
            <a:pPr marL="285217" indent="-285217" algn="just">
              <a:buFont typeface="Arial" panose="020B0604020202020204" pitchFamily="34" charset="0"/>
              <a:buChar char="•"/>
            </a:pPr>
            <a:r>
              <a:rPr lang="it-IT" dirty="0">
                <a:latin typeface="Calibri" panose="020F0502020204030204" pitchFamily="34" charset="0"/>
                <a:cs typeface="Calibri" panose="020F0502020204030204" pitchFamily="34" charset="0"/>
              </a:rPr>
              <a:t>i criminali operano, in genere, di notte in zone non abitate</a:t>
            </a:r>
          </a:p>
          <a:p>
            <a:pPr marL="285217" indent="-285217" algn="just">
              <a:buFont typeface="Arial" panose="020B0604020202020204" pitchFamily="34" charset="0"/>
              <a:buChar char="•"/>
            </a:pPr>
            <a:r>
              <a:rPr lang="it-IT" dirty="0">
                <a:latin typeface="Calibri" panose="020F0502020204030204" pitchFamily="34" charset="0"/>
                <a:cs typeface="Calibri" panose="020F0502020204030204" pitchFamily="34" charset="0"/>
              </a:rPr>
              <a:t>se non si riesce ad individuare il punto di prelievo possono verificarsi anche furti ripetuti.</a:t>
            </a:r>
          </a:p>
          <a:p>
            <a:pPr>
              <a:buNone/>
            </a:pPr>
            <a:endParaRPr dirty="0"/>
          </a:p>
        </p:txBody>
      </p:sp>
    </p:spTree>
    <p:extLst>
      <p:ext uri="{BB962C8B-B14F-4D97-AF65-F5344CB8AC3E}">
        <p14:creationId xmlns:p14="http://schemas.microsoft.com/office/powerpoint/2010/main" val="1537279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4118641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36525" y="766763"/>
            <a:ext cx="6811963" cy="3832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708442" y="4855234"/>
            <a:ext cx="5667528" cy="4599693"/>
          </a:xfrm>
          <a:prstGeom prst="rect">
            <a:avLst/>
          </a:prstGeom>
        </p:spPr>
        <p:txBody>
          <a:bodyPr wrap="square" lIns="94547" tIns="94547" rIns="94547" bIns="94547" anchor="t" anchorCtr="0">
            <a:noAutofit/>
          </a:bodyPr>
          <a:lstStyle/>
          <a:p>
            <a:pPr>
              <a:buNone/>
            </a:pPr>
            <a:endParaRPr/>
          </a:p>
        </p:txBody>
      </p:sp>
    </p:spTree>
    <p:extLst>
      <p:ext uri="{BB962C8B-B14F-4D97-AF65-F5344CB8AC3E}">
        <p14:creationId xmlns:p14="http://schemas.microsoft.com/office/powerpoint/2010/main" val="361164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88900" y="746125"/>
            <a:ext cx="6619875"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79768" y="4716662"/>
            <a:ext cx="5438140" cy="4468416"/>
          </a:xfrm>
          <a:prstGeom prst="rect">
            <a:avLst/>
          </a:prstGeom>
        </p:spPr>
        <p:txBody>
          <a:bodyPr wrap="square" lIns="91358" tIns="91358" rIns="91358" bIns="91358" anchor="t" anchorCtr="0">
            <a:noAutofit/>
          </a:bodyPr>
          <a:lstStyle/>
          <a:p>
            <a:pPr>
              <a:buNone/>
            </a:pPr>
            <a:endParaRPr/>
          </a:p>
        </p:txBody>
      </p:sp>
    </p:spTree>
    <p:extLst>
      <p:ext uri="{BB962C8B-B14F-4D97-AF65-F5344CB8AC3E}">
        <p14:creationId xmlns:p14="http://schemas.microsoft.com/office/powerpoint/2010/main" val="1674193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3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lvl1pPr>
              <a:defRPr>
                <a:solidFill>
                  <a:schemeClr val="bg1"/>
                </a:solidFill>
                <a:latin typeface="Calibri" panose="020F0502020204030204" pitchFamily="34" charset="0"/>
                <a:cs typeface="Calibri" panose="020F0502020204030204" pitchFamily="34" charset="0"/>
              </a:defRPr>
            </a:lvl1pPr>
          </a:lstStyle>
          <a:p>
            <a:fld id="{00000000-1234-1234-1234-123412341234}" type="slidenum">
              <a:rPr lang="en-GB" smtClean="0"/>
              <a:pPr/>
              <a:t>‹N›</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numero diapositiva 4"/>
          <p:cNvSpPr>
            <a:spLocks noGrp="1"/>
          </p:cNvSpPr>
          <p:nvPr>
            <p:ph type="sldNum" sz="quarter" idx="10"/>
          </p:nvPr>
        </p:nvSpPr>
        <p:spPr/>
        <p:txBody>
          <a:bodyPr/>
          <a:lstStyle>
            <a:lvl1pPr>
              <a:defRPr/>
            </a:lvl1pPr>
          </a:lstStyle>
          <a:p>
            <a:pPr>
              <a:defRPr/>
            </a:pPr>
            <a:fld id="{820F375C-FB25-437D-8C00-C34DF0C4BF24}" type="slidenum">
              <a:rPr lang="it-IT"/>
              <a:pPr>
                <a:defRPr/>
              </a:pPr>
              <a:t>‹N›</a:t>
            </a:fld>
            <a:endParaRPr lang="it-IT"/>
          </a:p>
        </p:txBody>
      </p:sp>
      <p:sp>
        <p:nvSpPr>
          <p:cNvPr id="6" name="Segnaposto data 5"/>
          <p:cNvSpPr>
            <a:spLocks noGrp="1"/>
          </p:cNvSpPr>
          <p:nvPr>
            <p:ph type="dt" sz="half" idx="11"/>
          </p:nvPr>
        </p:nvSpPr>
        <p:spPr>
          <a:xfrm>
            <a:off x="6156326" y="4806553"/>
            <a:ext cx="2087563" cy="336947"/>
          </a:xfrm>
          <a:prstGeom prst="rect">
            <a:avLst/>
          </a:prstGeom>
        </p:spPr>
        <p:txBody>
          <a:bodyPr/>
          <a:lstStyle>
            <a:lvl1pPr>
              <a:defRPr/>
            </a:lvl1pPr>
          </a:lstStyle>
          <a:p>
            <a:pPr>
              <a:defRPr/>
            </a:pPr>
            <a:endParaRPr lang="it-IT"/>
          </a:p>
        </p:txBody>
      </p:sp>
      <p:sp>
        <p:nvSpPr>
          <p:cNvPr id="7" name="Segnaposto piè di pagina 6"/>
          <p:cNvSpPr>
            <a:spLocks noGrp="1"/>
          </p:cNvSpPr>
          <p:nvPr>
            <p:ph type="ftr" sz="quarter" idx="12"/>
          </p:nvPr>
        </p:nvSpPr>
        <p:spPr>
          <a:xfrm>
            <a:off x="468314" y="4807744"/>
            <a:ext cx="5559425" cy="355997"/>
          </a:xfrm>
          <a:prstGeom prst="rect">
            <a:avLst/>
          </a:prstGeom>
        </p:spPr>
        <p:txBody>
          <a:bodyPr/>
          <a:lstStyle>
            <a:lvl1pPr>
              <a:defRPr/>
            </a:lvl1pPr>
          </a:lstStyle>
          <a:p>
            <a:pPr>
              <a:defRPr/>
            </a:pPr>
            <a:endParaRPr lang="en-US" b="0"/>
          </a:p>
        </p:txBody>
      </p:sp>
    </p:spTree>
    <p:extLst>
      <p:ext uri="{BB962C8B-B14F-4D97-AF65-F5344CB8AC3E}">
        <p14:creationId xmlns:p14="http://schemas.microsoft.com/office/powerpoint/2010/main" val="316864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‹N›</a:t>
            </a:fld>
            <a:endParaRPr lang="en-GB"/>
          </a:p>
        </p:txBody>
      </p:sp>
    </p:spTree>
    <p:extLst>
      <p:ext uri="{BB962C8B-B14F-4D97-AF65-F5344CB8AC3E}">
        <p14:creationId xmlns:p14="http://schemas.microsoft.com/office/powerpoint/2010/main" val="33524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982266"/>
            <a:ext cx="8429625" cy="3609975"/>
          </a:xfrm>
        </p:spPr>
        <p:txBody>
          <a:bodyPr/>
          <a:lstStyle>
            <a:lvl1pPr marL="228600" indent="-228600">
              <a:buClr>
                <a:srgbClr val="FD000E"/>
              </a:buClr>
              <a:buFont typeface="Wingdings" charset="2"/>
              <a:buChar char="§"/>
              <a:tabLst/>
              <a:defRPr sz="2400">
                <a:solidFill>
                  <a:srgbClr val="000000"/>
                </a:solidFill>
              </a:defRPr>
            </a:lvl1pPr>
            <a:lvl2pPr marL="457200" indent="-254000">
              <a:buClr>
                <a:srgbClr val="FD000E"/>
              </a:buClr>
              <a:buFont typeface="Wingdings" charset="2"/>
              <a:buChar char="§"/>
              <a:tabLst/>
              <a:defRPr sz="2000">
                <a:solidFill>
                  <a:srgbClr val="000000"/>
                </a:solidFill>
              </a:defRPr>
            </a:lvl2pPr>
            <a:lvl3pPr marL="571500" indent="-166688">
              <a:buClr>
                <a:srgbClr val="FD000E"/>
              </a:buClr>
              <a:buFont typeface="Wingdings" charset="2"/>
              <a:buChar char="§"/>
              <a:tabLst/>
              <a:defRPr sz="2000">
                <a:solidFill>
                  <a:srgbClr val="000000"/>
                </a:solidFill>
              </a:defRPr>
            </a:lvl3pPr>
            <a:lvl4pPr marL="800100" indent="-184150">
              <a:buClr>
                <a:srgbClr val="FD000E"/>
              </a:buClr>
              <a:buFont typeface="Wingdings" charset="2"/>
              <a:buChar char="§"/>
              <a:tabLst/>
              <a:defRPr sz="2000">
                <a:solidFill>
                  <a:srgbClr val="000000"/>
                </a:solidFill>
              </a:defRPr>
            </a:lvl4pPr>
            <a:lvl5pPr marL="915988" indent="-98425">
              <a:buClr>
                <a:srgbClr val="FD000E"/>
              </a:buClr>
              <a:buFont typeface="Wingdings" charset="2"/>
              <a:buChar char="§"/>
              <a:tabLst/>
              <a:defRPr sz="2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57189" y="220266"/>
            <a:ext cx="8429625" cy="571500"/>
          </a:xfrm>
        </p:spPr>
        <p:txBody>
          <a:bodyPr/>
          <a:lstStyle>
            <a:lvl1pPr>
              <a:defRPr sz="2800"/>
            </a:lvl1pPr>
          </a:lstStyle>
          <a:p>
            <a:r>
              <a:rPr lang="en-US" dirty="0"/>
              <a:t>Click to edit Master title style</a:t>
            </a:r>
          </a:p>
        </p:txBody>
      </p:sp>
      <p:sp>
        <p:nvSpPr>
          <p:cNvPr id="5" name="Slide Number Placeholder 2"/>
          <p:cNvSpPr txBox="1">
            <a:spLocks/>
          </p:cNvSpPr>
          <p:nvPr userDrawn="1"/>
        </p:nvSpPr>
        <p:spPr>
          <a:xfrm>
            <a:off x="8616024" y="4921943"/>
            <a:ext cx="453837" cy="170910"/>
          </a:xfrm>
          <a:prstGeom prst="rect">
            <a:avLst/>
          </a:prstGeom>
        </p:spPr>
        <p:txBody>
          <a:bodyPr vert="horz" lIns="91440" tIns="45720" rIns="91440" bIns="45720" rtlCol="0" anchor="ctr"/>
          <a:lstStyle>
            <a:defPPr>
              <a:defRPr lang="en-US"/>
            </a:defPPr>
            <a:lvl1pPr algn="r" defTabSz="408194" rtl="0" fontAlgn="base">
              <a:spcBef>
                <a:spcPct val="0"/>
              </a:spcBef>
              <a:spcAft>
                <a:spcPct val="0"/>
              </a:spcAft>
              <a:defRPr sz="800" kern="1200">
                <a:solidFill>
                  <a:schemeClr val="tx1"/>
                </a:solidFill>
                <a:latin typeface="Arial" charset="0"/>
                <a:ea typeface="ヒラギノ角ゴ Pro W3" charset="0"/>
                <a:cs typeface="ヒラギノ角ゴ Pro W3"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a:lstStyle>
          <a:p>
            <a:fld id="{38CFC235-9FFA-406C-A319-0C044556BD7E}" type="slidenum">
              <a:rPr lang="en-US" smtClean="0"/>
              <a:pPr/>
              <a:t>‹N›</a:t>
            </a:fld>
            <a:endParaRPr lang="en-US" dirty="0"/>
          </a:p>
        </p:txBody>
      </p:sp>
    </p:spTree>
    <p:extLst>
      <p:ext uri="{BB962C8B-B14F-4D97-AF65-F5344CB8AC3E}">
        <p14:creationId xmlns:p14="http://schemas.microsoft.com/office/powerpoint/2010/main" val="85637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9"/>
        <p:cNvGrpSpPr/>
        <p:nvPr/>
      </p:nvGrpSpPr>
      <p:grpSpPr>
        <a:xfrm>
          <a:off x="0" y="0"/>
          <a:ext cx="0" cy="0"/>
          <a:chOff x="0" y="0"/>
          <a:chExt cx="0" cy="0"/>
        </a:xfrm>
      </p:grpSpPr>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00000000-1234-1234-1234-123412341234}" type="slidenum">
              <a:rPr lang="en-GB" smtClean="0"/>
              <a:pPr/>
              <a:t>‹N›</a:t>
            </a:fld>
            <a:endParaRPr lang="en-GB" dirty="0"/>
          </a:p>
        </p:txBody>
      </p:sp>
    </p:spTree>
    <p:extLst>
      <p:ext uri="{BB962C8B-B14F-4D97-AF65-F5344CB8AC3E}">
        <p14:creationId xmlns:p14="http://schemas.microsoft.com/office/powerpoint/2010/main" val="258172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dirty="0"/>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GB" sz="1000">
                <a:solidFill>
                  <a:schemeClr val="dk2"/>
                </a:solidFill>
              </a:rPr>
              <a:t>‹N›</a:t>
            </a:fld>
            <a:endParaRPr lang="en-GB" sz="1000">
              <a:solidFill>
                <a:schemeClr val="dk2"/>
              </a:solidFill>
            </a:endParaRPr>
          </a:p>
        </p:txBody>
      </p:sp>
      <p:pic>
        <p:nvPicPr>
          <p:cNvPr id="5" name="Immagine 4"/>
          <p:cNvPicPr/>
          <p:nvPr userDrawn="1"/>
        </p:nvPicPr>
        <p:blipFill rotWithShape="1">
          <a:blip r:embed="rId10" cstate="print">
            <a:extLst>
              <a:ext uri="{28A0092B-C50C-407E-A947-70E740481C1C}">
                <a14:useLocalDpi xmlns:a14="http://schemas.microsoft.com/office/drawing/2010/main" val="0"/>
              </a:ext>
            </a:extLst>
          </a:blip>
          <a:srcRect r="74635"/>
          <a:stretch/>
        </p:blipFill>
        <p:spPr bwMode="auto">
          <a:xfrm>
            <a:off x="8583145" y="80318"/>
            <a:ext cx="327325" cy="315389"/>
          </a:xfrm>
          <a:prstGeom prst="rect">
            <a:avLst/>
          </a:prstGeom>
          <a:ln>
            <a:noFill/>
          </a:ln>
          <a:extLst>
            <a:ext uri="{53640926-AAD7-44D8-BBD7-CCE9431645EC}">
              <a14:shadowObscured xmlns:a14="http://schemas.microsoft.com/office/drawing/2010/main"/>
            </a:ext>
          </a:extLst>
        </p:spPr>
      </p:pic>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8" r:id="rId4"/>
    <p:sldLayoutId id="2147483660" r:id="rId5"/>
    <p:sldLayoutId id="2147483661" r:id="rId6"/>
    <p:sldLayoutId id="2147483663" r:id="rId7"/>
    <p:sldLayoutId id="214748366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jp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jp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jpeg"/><Relationship Id="rId11" Type="http://schemas.microsoft.com/office/2007/relationships/hdphoto" Target="../media/hdphoto2.wdp"/><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jpg"/><Relationship Id="rId7"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jpg"/><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jpg"/><Relationship Id="rId5" Type="http://schemas.openxmlformats.org/officeDocument/2006/relationships/image" Target="../media/image67.gif"/><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1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2.jp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s>
</file>

<file path=ppt/slides/_rels/slide1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3.JP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95.jpeg"/><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3.JPG"/><Relationship Id="rId5" Type="http://schemas.openxmlformats.org/officeDocument/2006/relationships/image" Target="../media/image98.jpe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2.jpg"/><Relationship Id="rId7" Type="http://schemas.openxmlformats.org/officeDocument/2006/relationships/image" Target="../media/image102.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 Id="rId9" Type="http://schemas.openxmlformats.org/officeDocument/2006/relationships/image" Target="../media/image10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108.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2.jpg"/><Relationship Id="rId7"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emf"/><Relationship Id="rId4" Type="http://schemas.openxmlformats.org/officeDocument/2006/relationships/image" Target="../media/image18.emf"/></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jpeg"/><Relationship Id="rId7"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2.jpg"/><Relationship Id="rId7" Type="http://schemas.openxmlformats.org/officeDocument/2006/relationships/image" Target="../media/image12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0.png"/><Relationship Id="rId9" Type="http://schemas.openxmlformats.org/officeDocument/2006/relationships/image" Target="../media/image1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emf"/></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2.jpg"/><Relationship Id="rId7" Type="http://schemas.openxmlformats.org/officeDocument/2006/relationships/image" Target="../media/image140.jpeg"/><Relationship Id="rId12" Type="http://schemas.openxmlformats.org/officeDocument/2006/relationships/image" Target="../media/image144.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39.jpeg"/><Relationship Id="rId11" Type="http://schemas.openxmlformats.org/officeDocument/2006/relationships/image" Target="../media/image143.jpeg"/><Relationship Id="rId5" Type="http://schemas.openxmlformats.org/officeDocument/2006/relationships/image" Target="../media/image138.jpeg"/><Relationship Id="rId10" Type="http://schemas.openxmlformats.org/officeDocument/2006/relationships/image" Target="../media/image142.jpeg"/><Relationship Id="rId4" Type="http://schemas.openxmlformats.org/officeDocument/2006/relationships/image" Target="../media/image137.jpeg"/><Relationship Id="rId9" Type="http://schemas.openxmlformats.org/officeDocument/2006/relationships/image" Target="../media/image68.jpeg"/></Relationships>
</file>

<file path=ppt/slides/_rels/slide4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2.jpg"/><Relationship Id="rId7" Type="http://schemas.openxmlformats.org/officeDocument/2006/relationships/image" Target="../media/image148.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jpeg"/><Relationship Id="rId9" Type="http://schemas.openxmlformats.org/officeDocument/2006/relationships/image" Target="../media/image150.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7.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15.emf"/><Relationship Id="rId12"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3">
            <a:alphaModFix/>
          </a:blip>
          <a:srcRect t="20164" b="21150"/>
          <a:stretch/>
        </p:blipFill>
        <p:spPr>
          <a:xfrm>
            <a:off x="-1" y="981700"/>
            <a:ext cx="9144000" cy="3353932"/>
          </a:xfrm>
          <a:prstGeom prst="rect">
            <a:avLst/>
          </a:prstGeom>
          <a:noFill/>
          <a:ln>
            <a:noFill/>
          </a:ln>
        </p:spPr>
      </p:pic>
      <p:sp>
        <p:nvSpPr>
          <p:cNvPr id="55" name="Shape 55"/>
          <p:cNvSpPr txBox="1">
            <a:spLocks noGrp="1"/>
          </p:cNvSpPr>
          <p:nvPr>
            <p:ph type="ctrTitle"/>
          </p:nvPr>
        </p:nvSpPr>
        <p:spPr>
          <a:xfrm>
            <a:off x="0" y="2994813"/>
            <a:ext cx="8769927" cy="873300"/>
          </a:xfrm>
          <a:prstGeom prst="rect">
            <a:avLst/>
          </a:prstGeom>
          <a:noFill/>
          <a:ln>
            <a:noFill/>
          </a:ln>
        </p:spPr>
        <p:txBody>
          <a:bodyPr wrap="square" lIns="91425" tIns="91425" rIns="91425" bIns="91425" anchor="b" anchorCtr="0">
            <a:noAutofit/>
          </a:bodyPr>
          <a:lstStyle/>
          <a:p>
            <a:r>
              <a:rPr lang="it-IT" sz="2400" i="1" dirty="0">
                <a:solidFill>
                  <a:schemeClr val="bg1"/>
                </a:solidFill>
              </a:rPr>
              <a:t>Corso di aggiornamento </a:t>
            </a:r>
            <a:br>
              <a:rPr lang="it-IT" sz="2400" i="1" dirty="0">
                <a:solidFill>
                  <a:schemeClr val="bg1"/>
                </a:solidFill>
              </a:rPr>
            </a:br>
            <a:r>
              <a:rPr lang="it-IT" sz="2400" i="1" dirty="0">
                <a:solidFill>
                  <a:schemeClr val="bg1"/>
                </a:solidFill>
              </a:rPr>
              <a:t>per le Forze di Polizia e Vigili del Fuoco</a:t>
            </a:r>
            <a:r>
              <a:rPr lang="it-IT" sz="2400" dirty="0">
                <a:solidFill>
                  <a:schemeClr val="bg1"/>
                </a:solidFill>
              </a:rPr>
              <a:t/>
            </a:r>
            <a:br>
              <a:rPr lang="it-IT" sz="2400" dirty="0">
                <a:solidFill>
                  <a:schemeClr val="bg1"/>
                </a:solidFill>
              </a:rPr>
            </a:br>
            <a:r>
              <a:rPr lang="it-IT" sz="2400" b="1" dirty="0">
                <a:solidFill>
                  <a:schemeClr val="bg1"/>
                </a:solidFill>
              </a:rPr>
              <a:t> </a:t>
            </a:r>
            <a:br>
              <a:rPr lang="it-IT" sz="2400" b="1" dirty="0">
                <a:solidFill>
                  <a:schemeClr val="bg1"/>
                </a:solidFill>
              </a:rPr>
            </a:br>
            <a:r>
              <a:rPr lang="it-IT" sz="2400" dirty="0">
                <a:solidFill>
                  <a:schemeClr val="bg1"/>
                </a:solidFill>
              </a:rPr>
              <a:t/>
            </a:r>
            <a:br>
              <a:rPr lang="it-IT" sz="2400" dirty="0">
                <a:solidFill>
                  <a:schemeClr val="bg1"/>
                </a:solidFill>
              </a:rPr>
            </a:br>
            <a:r>
              <a:rPr lang="it-IT" sz="2400" b="1" dirty="0">
                <a:solidFill>
                  <a:schemeClr val="bg1"/>
                </a:solidFill>
              </a:rPr>
              <a:t>“Il fenomeno degli attacchi agli oleodotti: </a:t>
            </a:r>
            <a:r>
              <a:rPr lang="it-IT" sz="2400" dirty="0">
                <a:solidFill>
                  <a:schemeClr val="bg1"/>
                </a:solidFill>
              </a:rPr>
              <a:t/>
            </a:r>
            <a:br>
              <a:rPr lang="it-IT" sz="2400" dirty="0">
                <a:solidFill>
                  <a:schemeClr val="bg1"/>
                </a:solidFill>
              </a:rPr>
            </a:br>
            <a:r>
              <a:rPr lang="it-IT" sz="2400" b="1" dirty="0">
                <a:solidFill>
                  <a:schemeClr val="bg1"/>
                </a:solidFill>
              </a:rPr>
              <a:t>partenariato pubblico-privato per la prevenzione e il contrasto”</a:t>
            </a:r>
            <a:endParaRPr lang="it-IT" sz="2400" dirty="0">
              <a:solidFill>
                <a:schemeClr val="bg1"/>
              </a:solidFill>
            </a:endParaRPr>
          </a:p>
        </p:txBody>
      </p:sp>
      <p:sp>
        <p:nvSpPr>
          <p:cNvPr id="58" name="Shape 58"/>
          <p:cNvSpPr txBox="1">
            <a:spLocks noGrp="1"/>
          </p:cNvSpPr>
          <p:nvPr>
            <p:ph type="subTitle" idx="1"/>
          </p:nvPr>
        </p:nvSpPr>
        <p:spPr>
          <a:xfrm>
            <a:off x="278835" y="4507370"/>
            <a:ext cx="8602028" cy="545700"/>
          </a:xfrm>
          <a:prstGeom prst="rect">
            <a:avLst/>
          </a:prstGeom>
        </p:spPr>
        <p:txBody>
          <a:bodyPr wrap="square" lIns="91425" tIns="91425" rIns="91425" bIns="91425" anchor="t" anchorCtr="0">
            <a:noAutofit/>
          </a:bodyPr>
          <a:lstStyle/>
          <a:p>
            <a:pPr lvl="6" algn="l"/>
            <a:r>
              <a:rPr lang="en-GB" sz="1000" dirty="0" smtClean="0">
                <a:solidFill>
                  <a:srgbClr val="434343"/>
                </a:solidFill>
                <a:latin typeface="Verdana"/>
                <a:ea typeface="Verdana"/>
                <a:cs typeface="Verdana"/>
                <a:sym typeface="Verdana"/>
              </a:rPr>
              <a:t>16 Maggio 2018  						Prefettura </a:t>
            </a:r>
            <a:r>
              <a:rPr lang="en-GB" sz="1000" dirty="0">
                <a:solidFill>
                  <a:srgbClr val="434343"/>
                </a:solidFill>
                <a:latin typeface="Verdana"/>
                <a:ea typeface="Verdana"/>
                <a:cs typeface="Verdana"/>
                <a:sym typeface="Verdana"/>
              </a:rPr>
              <a:t>di Milano</a:t>
            </a:r>
          </a:p>
        </p:txBody>
      </p:sp>
      <p:pic>
        <p:nvPicPr>
          <p:cNvPr id="8" name="Immagine 7"/>
          <p:cNvPicPr/>
          <p:nvPr/>
        </p:nvPicPr>
        <p:blipFill>
          <a:blip r:embed="rId4">
            <a:extLst>
              <a:ext uri="{28A0092B-C50C-407E-A947-70E740481C1C}">
                <a14:useLocalDpi xmlns:a14="http://schemas.microsoft.com/office/drawing/2010/main" val="0"/>
              </a:ext>
            </a:extLst>
          </a:blip>
          <a:srcRect/>
          <a:stretch>
            <a:fillRect/>
          </a:stretch>
        </p:blipFill>
        <p:spPr bwMode="auto">
          <a:xfrm>
            <a:off x="92337" y="90430"/>
            <a:ext cx="2533099" cy="673753"/>
          </a:xfrm>
          <a:prstGeom prst="rect">
            <a:avLst/>
          </a:prstGeom>
          <a:noFill/>
          <a:ln>
            <a:noFill/>
          </a:ln>
        </p:spPr>
      </p:pic>
      <p:sp>
        <p:nvSpPr>
          <p:cNvPr id="2" name="CasellaDiTesto 1">
            <a:extLst>
              <a:ext uri="{FF2B5EF4-FFF2-40B4-BE49-F238E27FC236}">
                <a16:creationId xmlns="" xmlns:a16="http://schemas.microsoft.com/office/drawing/2014/main" id="{39C5F2C9-0A4B-477A-BE44-A5B4B29D4DAE}"/>
              </a:ext>
            </a:extLst>
          </p:cNvPr>
          <p:cNvSpPr txBox="1"/>
          <p:nvPr/>
        </p:nvSpPr>
        <p:spPr>
          <a:xfrm>
            <a:off x="4474278" y="153563"/>
            <a:ext cx="3887945" cy="523220"/>
          </a:xfrm>
          <a:prstGeom prst="rect">
            <a:avLst/>
          </a:prstGeom>
          <a:noFill/>
        </p:spPr>
        <p:txBody>
          <a:bodyPr wrap="square" rtlCol="0">
            <a:spAutoFit/>
          </a:bodyPr>
          <a:lstStyle/>
          <a:p>
            <a:r>
              <a:rPr lang="it-IT" sz="2800" dirty="0">
                <a:solidFill>
                  <a:srgbClr val="FF0000"/>
                </a:solidFill>
              </a:rPr>
              <a:t>BOZZA 09.05.2018</a:t>
            </a:r>
          </a:p>
        </p:txBody>
      </p:sp>
      <p:sp>
        <p:nvSpPr>
          <p:cNvPr id="3" name="Rettangolo 2"/>
          <p:cNvSpPr/>
          <p:nvPr/>
        </p:nvSpPr>
        <p:spPr>
          <a:xfrm>
            <a:off x="8510079" y="20800"/>
            <a:ext cx="519695" cy="493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582595"/>
            <a:ext cx="9144000" cy="545700"/>
          </a:xfrm>
          <a:prstGeom prst="rect">
            <a:avLst/>
          </a:prstGeom>
          <a:noFill/>
          <a:ln>
            <a:noFill/>
          </a:ln>
        </p:spPr>
      </p:pic>
      <p:sp>
        <p:nvSpPr>
          <p:cNvPr id="65" name="Shape 65"/>
          <p:cNvSpPr txBox="1">
            <a:spLocks noGrp="1"/>
          </p:cNvSpPr>
          <p:nvPr>
            <p:ph type="ctrTitle"/>
          </p:nvPr>
        </p:nvSpPr>
        <p:spPr>
          <a:xfrm>
            <a:off x="222582" y="114384"/>
            <a:ext cx="5522400" cy="392806"/>
          </a:xfrm>
          <a:prstGeom prst="rect">
            <a:avLst/>
          </a:prstGeom>
          <a:noFill/>
          <a:ln>
            <a:noFill/>
          </a:ln>
        </p:spPr>
        <p:txBody>
          <a:bodyPr wrap="square" lIns="91425" tIns="91425" rIns="91425" bIns="91425" anchor="b" anchorCtr="0">
            <a:noAutofit/>
          </a:bodyPr>
          <a:lstStyle/>
          <a:p>
            <a:pPr lvl="0"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rPr>
              <a:t>Le fasi dell’attacco ad un oleodotto</a:t>
            </a:r>
            <a:r>
              <a:rPr lang="it-IT" sz="2400" dirty="0">
                <a:solidFill>
                  <a:schemeClr val="tx1"/>
                </a:solidFill>
              </a:rPr>
              <a:t>	</a:t>
            </a:r>
            <a:endParaRPr lang="en-GB" sz="2100" dirty="0">
              <a:solidFill>
                <a:srgbClr val="002060"/>
              </a:solidFill>
              <a:effectLst>
                <a:outerShdw blurRad="38100" dist="38100" dir="2700000" algn="tl">
                  <a:srgbClr val="000000">
                    <a:alpha val="43137"/>
                  </a:srgbClr>
                </a:outerShdw>
              </a:effectLst>
              <a:latin typeface="Bookman Old Style" panose="02050604050505020204" pitchFamily="18" charset="0"/>
              <a:sym typeface="Verdana"/>
            </a:endParaRP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dirty="0">
                <a:solidFill>
                  <a:srgbClr val="FFFFFF"/>
                </a:solidFill>
                <a:latin typeface="Verdana"/>
                <a:ea typeface="Verdana"/>
                <a:cs typeface="Verdana"/>
                <a:sym typeface="Verdana"/>
              </a:rPr>
              <a:t>unionepetrolifera.it</a:t>
            </a:r>
          </a:p>
        </p:txBody>
      </p:sp>
      <p:sp>
        <p:nvSpPr>
          <p:cNvPr id="7" name="Segnaposto contenuto 5">
            <a:extLst>
              <a:ext uri="{FF2B5EF4-FFF2-40B4-BE49-F238E27FC236}">
                <a16:creationId xmlns="" xmlns:a16="http://schemas.microsoft.com/office/drawing/2014/main" id="{EBD5F7FF-0DF8-4585-B0E4-30AFA6CBBE85}"/>
              </a:ext>
            </a:extLst>
          </p:cNvPr>
          <p:cNvSpPr txBox="1">
            <a:spLocks/>
          </p:cNvSpPr>
          <p:nvPr/>
        </p:nvSpPr>
        <p:spPr>
          <a:xfrm>
            <a:off x="217752" y="529764"/>
            <a:ext cx="7315522" cy="333714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marL="342900" indent="-342900" algn="just">
              <a:buAutoNum type="arabicPeriod"/>
            </a:pPr>
            <a:r>
              <a:rPr lang="it-IT" sz="1400" b="1" dirty="0">
                <a:solidFill>
                  <a:schemeClr val="tx1"/>
                </a:solidFill>
                <a:latin typeface="Calibri" panose="020F0502020204030204" pitchFamily="34" charset="0"/>
                <a:cs typeface="Calibri" panose="020F0502020204030204" pitchFamily="34" charset="0"/>
              </a:rPr>
              <a:t>Analisi delle «opportunità»: </a:t>
            </a:r>
          </a:p>
          <a:p>
            <a:pPr marL="361950" algn="just"/>
            <a:r>
              <a:rPr lang="it-IT" sz="1400" i="1" dirty="0">
                <a:solidFill>
                  <a:schemeClr val="tx1"/>
                </a:solidFill>
                <a:latin typeface="Calibri" panose="020F0502020204030204" pitchFamily="34" charset="0"/>
                <a:cs typeface="Calibri" panose="020F0502020204030204" pitchFamily="34" charset="0"/>
              </a:rPr>
              <a:t>individuazione area </a:t>
            </a:r>
            <a:r>
              <a:rPr lang="it-IT" sz="1400" dirty="0">
                <a:solidFill>
                  <a:schemeClr val="tx1"/>
                </a:solidFill>
                <a:latin typeface="Calibri" panose="020F0502020204030204" pitchFamily="34" charset="0"/>
                <a:cs typeface="Calibri" panose="020F0502020204030204" pitchFamily="34" charset="0"/>
              </a:rPr>
              <a:t>(aree isolate o abbandonate)</a:t>
            </a:r>
          </a:p>
          <a:p>
            <a:pPr marL="342900" indent="-342900" algn="just">
              <a:buAutoNum type="arabicPeriod"/>
            </a:pPr>
            <a:endParaRPr lang="it-IT" sz="1400" b="1" dirty="0">
              <a:solidFill>
                <a:schemeClr val="tx1"/>
              </a:solidFill>
              <a:latin typeface="Calibri" panose="020F0502020204030204" pitchFamily="34" charset="0"/>
              <a:cs typeface="Calibri" panose="020F0502020204030204" pitchFamily="34" charset="0"/>
            </a:endParaRPr>
          </a:p>
          <a:p>
            <a:pPr algn="just"/>
            <a:r>
              <a:rPr lang="it-IT" sz="1400" b="1" dirty="0">
                <a:solidFill>
                  <a:schemeClr val="tx1"/>
                </a:solidFill>
                <a:latin typeface="Calibri" panose="020F0502020204030204" pitchFamily="34" charset="0"/>
                <a:cs typeface="Calibri" panose="020F0502020204030204" pitchFamily="34" charset="0"/>
              </a:rPr>
              <a:t>2. Realizzazione del sistema di prelievo di prodotto</a:t>
            </a:r>
          </a:p>
          <a:p>
            <a:pPr marL="623888" indent="-342900" algn="just">
              <a:buFont typeface="+mj-lt"/>
              <a:buAutoNum type="alphaLcPeriod"/>
            </a:pPr>
            <a:r>
              <a:rPr lang="it-IT" sz="1400" dirty="0">
                <a:solidFill>
                  <a:schemeClr val="tx1"/>
                </a:solidFill>
                <a:latin typeface="Calibri" panose="020F0502020204030204" pitchFamily="34" charset="0"/>
                <a:cs typeface="Calibri" panose="020F0502020204030204" pitchFamily="34" charset="0"/>
                <a:sym typeface="Wingdings" panose="05000000000000000000" pitchFamily="2" charset="2"/>
              </a:rPr>
              <a:t>scavo e foro </a:t>
            </a:r>
          </a:p>
          <a:p>
            <a:pPr marL="623888" indent="-342900" algn="just">
              <a:buFont typeface="+mj-lt"/>
              <a:buAutoNum type="alphaLcPeriod"/>
            </a:pPr>
            <a:r>
              <a:rPr lang="it-IT" sz="1400" dirty="0">
                <a:solidFill>
                  <a:schemeClr val="tx1"/>
                </a:solidFill>
                <a:latin typeface="Calibri" panose="020F0502020204030204" pitchFamily="34" charset="0"/>
                <a:cs typeface="Calibri" panose="020F0502020204030204" pitchFamily="34" charset="0"/>
                <a:sym typeface="Wingdings" panose="05000000000000000000" pitchFamily="2" charset="2"/>
              </a:rPr>
              <a:t>impianto di «trasferimento»</a:t>
            </a:r>
          </a:p>
          <a:p>
            <a:pPr marL="623888" indent="-342900" algn="just">
              <a:buFont typeface="+mj-lt"/>
              <a:buAutoNum type="alphaLcPeriod"/>
            </a:pPr>
            <a:r>
              <a:rPr lang="it-IT" sz="1400" dirty="0">
                <a:solidFill>
                  <a:schemeClr val="tx1"/>
                </a:solidFill>
                <a:latin typeface="Calibri" panose="020F0502020204030204" pitchFamily="34" charset="0"/>
                <a:cs typeface="Calibri" panose="020F0502020204030204" pitchFamily="34" charset="0"/>
                <a:sym typeface="Wingdings" panose="05000000000000000000" pitchFamily="2" charset="2"/>
              </a:rPr>
              <a:t>impianto di stoccaggio</a:t>
            </a:r>
            <a:endParaRPr lang="it-IT" sz="1400" b="1" dirty="0">
              <a:solidFill>
                <a:schemeClr val="tx1"/>
              </a:solidFill>
              <a:latin typeface="Calibri" panose="020F0502020204030204" pitchFamily="34" charset="0"/>
              <a:cs typeface="Calibri" panose="020F0502020204030204" pitchFamily="34" charset="0"/>
            </a:endParaRPr>
          </a:p>
          <a:p>
            <a:pPr algn="just"/>
            <a:endParaRPr lang="it-IT" sz="1400" b="1" dirty="0">
              <a:solidFill>
                <a:schemeClr val="tx1"/>
              </a:solidFill>
              <a:latin typeface="Calibri" panose="020F0502020204030204" pitchFamily="34" charset="0"/>
              <a:cs typeface="Calibri" panose="020F0502020204030204" pitchFamily="34" charset="0"/>
            </a:endParaRPr>
          </a:p>
          <a:p>
            <a:pPr algn="just"/>
            <a:r>
              <a:rPr lang="it-IT" sz="1400" b="1" dirty="0">
                <a:solidFill>
                  <a:schemeClr val="tx1"/>
                </a:solidFill>
                <a:latin typeface="Calibri" panose="020F0502020204030204" pitchFamily="34" charset="0"/>
                <a:cs typeface="Calibri" panose="020F0502020204030204" pitchFamily="34" charset="0"/>
              </a:rPr>
              <a:t>3. Trasporto prodotto</a:t>
            </a:r>
          </a:p>
          <a:p>
            <a:endParaRPr lang="it-IT" sz="1400" b="1" dirty="0">
              <a:latin typeface="Calibri" panose="020F0502020204030204" pitchFamily="34" charset="0"/>
              <a:cs typeface="Calibri" panose="020F0502020204030204" pitchFamily="34" charset="0"/>
            </a:endParaRPr>
          </a:p>
          <a:p>
            <a:endParaRPr lang="it-IT" sz="1400" dirty="0">
              <a:latin typeface="Calibri" panose="020F0502020204030204" pitchFamily="34" charset="0"/>
              <a:cs typeface="Calibri" panose="020F0502020204030204" pitchFamily="34" charset="0"/>
            </a:endParaRPr>
          </a:p>
        </p:txBody>
      </p:sp>
      <p:pic>
        <p:nvPicPr>
          <p:cNvPr id="17" name="Picture 5" descr="F:\FOTO REPERTI OLEODOTTO RDR\FOTO ISOLA\Elementi di effrazione per dott. Franco Isola\P1130431.JPG">
            <a:extLst>
              <a:ext uri="{FF2B5EF4-FFF2-40B4-BE49-F238E27FC236}">
                <a16:creationId xmlns="" xmlns:a16="http://schemas.microsoft.com/office/drawing/2014/main" id="{8AB8217A-10AC-408A-952D-D1DCB5E04C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660043"/>
            <a:ext cx="2535082" cy="127399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 xmlns:a16="http://schemas.microsoft.com/office/drawing/2014/main" id="{C319AB82-1FA4-45E1-BF18-10A2AA95E9FB}"/>
              </a:ext>
            </a:extLst>
          </p:cNvPr>
          <p:cNvPicPr>
            <a:picLocks noChangeAspect="1"/>
          </p:cNvPicPr>
          <p:nvPr/>
        </p:nvPicPr>
        <p:blipFill>
          <a:blip r:embed="rId5"/>
          <a:stretch>
            <a:fillRect/>
          </a:stretch>
        </p:blipFill>
        <p:spPr>
          <a:xfrm>
            <a:off x="290016" y="2668691"/>
            <a:ext cx="1757097" cy="1657494"/>
          </a:xfrm>
          <a:prstGeom prst="rect">
            <a:avLst/>
          </a:prstGeom>
        </p:spPr>
      </p:pic>
      <p:pic>
        <p:nvPicPr>
          <p:cNvPr id="4" name="Immagine 3">
            <a:extLst>
              <a:ext uri="{FF2B5EF4-FFF2-40B4-BE49-F238E27FC236}">
                <a16:creationId xmlns="" xmlns:a16="http://schemas.microsoft.com/office/drawing/2014/main" id="{DA98C60B-FC62-46BF-ABC0-B40C4BAFFA6A}"/>
              </a:ext>
            </a:extLst>
          </p:cNvPr>
          <p:cNvPicPr>
            <a:picLocks noChangeAspect="1"/>
          </p:cNvPicPr>
          <p:nvPr/>
        </p:nvPicPr>
        <p:blipFill rotWithShape="1">
          <a:blip r:embed="rId6"/>
          <a:srcRect t="6424" r="60507" b="8711"/>
          <a:stretch/>
        </p:blipFill>
        <p:spPr>
          <a:xfrm>
            <a:off x="5228327" y="2198336"/>
            <a:ext cx="1878755" cy="1386172"/>
          </a:xfrm>
          <a:prstGeom prst="rect">
            <a:avLst/>
          </a:prstGeom>
        </p:spPr>
      </p:pic>
      <p:pic>
        <p:nvPicPr>
          <p:cNvPr id="11" name="Immagine 10">
            <a:extLst>
              <a:ext uri="{FF2B5EF4-FFF2-40B4-BE49-F238E27FC236}">
                <a16:creationId xmlns="" xmlns:a16="http://schemas.microsoft.com/office/drawing/2014/main" id="{DA98C60B-FC62-46BF-ABC0-B40C4BAFFA6A}"/>
              </a:ext>
            </a:extLst>
          </p:cNvPr>
          <p:cNvPicPr>
            <a:picLocks noChangeAspect="1"/>
          </p:cNvPicPr>
          <p:nvPr/>
        </p:nvPicPr>
        <p:blipFill rotWithShape="1">
          <a:blip r:embed="rId6"/>
          <a:srcRect l="55220" t="13528" r="-12923" b="-12783"/>
          <a:stretch/>
        </p:blipFill>
        <p:spPr>
          <a:xfrm>
            <a:off x="2337128" y="2666052"/>
            <a:ext cx="3278686" cy="1936378"/>
          </a:xfrm>
          <a:prstGeom prst="rect">
            <a:avLst/>
          </a:prstGeom>
        </p:spPr>
      </p:pic>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10</a:t>
            </a:fld>
            <a:endParaRPr lang="en-GB" dirty="0"/>
          </a:p>
        </p:txBody>
      </p:sp>
      <p:sp>
        <p:nvSpPr>
          <p:cNvPr id="12" name="Shape 67">
            <a:extLst>
              <a:ext uri="{FF2B5EF4-FFF2-40B4-BE49-F238E27FC236}">
                <a16:creationId xmlns="" xmlns:a16="http://schemas.microsoft.com/office/drawing/2014/main" id="{D898556C-9EA5-4275-B22B-7C197848228E}"/>
              </a:ext>
            </a:extLst>
          </p:cNvPr>
          <p:cNvSpPr/>
          <p:nvPr/>
        </p:nvSpPr>
        <p:spPr>
          <a:xfrm>
            <a:off x="0" y="483469"/>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Tree>
    <p:extLst>
      <p:ext uri="{BB962C8B-B14F-4D97-AF65-F5344CB8AC3E}">
        <p14:creationId xmlns:p14="http://schemas.microsoft.com/office/powerpoint/2010/main" val="158349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hape 64"/>
          <p:cNvPicPr preferRelativeResize="0"/>
          <p:nvPr/>
        </p:nvPicPr>
        <p:blipFill rotWithShape="1">
          <a:blip r:embed="rId2">
            <a:alphaModFix/>
          </a:blip>
          <a:srcRect t="39977" b="50474"/>
          <a:stretch/>
        </p:blipFill>
        <p:spPr>
          <a:xfrm>
            <a:off x="0" y="4731139"/>
            <a:ext cx="9144000" cy="397156"/>
          </a:xfrm>
          <a:prstGeom prst="rect">
            <a:avLst/>
          </a:prstGeom>
          <a:noFill/>
          <a:ln>
            <a:noFill/>
          </a:ln>
        </p:spPr>
      </p:pic>
      <p:sp>
        <p:nvSpPr>
          <p:cNvPr id="5" name="Segnaposto numero diapositiva 4"/>
          <p:cNvSpPr>
            <a:spLocks noGrp="1"/>
          </p:cNvSpPr>
          <p:nvPr>
            <p:ph type="sldNum" sz="quarter" idx="10"/>
          </p:nvPr>
        </p:nvSpPr>
        <p:spPr/>
        <p:txBody>
          <a:bodyPr/>
          <a:lstStyle/>
          <a:p>
            <a:pPr>
              <a:defRPr/>
            </a:pPr>
            <a:fld id="{820F375C-FB25-437D-8C00-C34DF0C4BF24}" type="slidenum">
              <a:rPr lang="it-IT" smtClean="0">
                <a:solidFill>
                  <a:schemeClr val="bg1"/>
                </a:solidFill>
                <a:latin typeface="Calibri" panose="020F0502020204030204" pitchFamily="34" charset="0"/>
                <a:cs typeface="Calibri" panose="020F0502020204030204" pitchFamily="34" charset="0"/>
              </a:rPr>
              <a:pPr>
                <a:defRPr/>
              </a:pPr>
              <a:t>11</a:t>
            </a:fld>
            <a:endParaRPr lang="it-IT" dirty="0">
              <a:solidFill>
                <a:schemeClr val="bg1"/>
              </a:solidFill>
              <a:latin typeface="Calibri" panose="020F0502020204030204" pitchFamily="34" charset="0"/>
              <a:cs typeface="Calibri" panose="020F0502020204030204" pitchFamily="34" charset="0"/>
            </a:endParaRPr>
          </a:p>
        </p:txBody>
      </p:sp>
      <p:sp>
        <p:nvSpPr>
          <p:cNvPr id="20" name="Rectangle 2"/>
          <p:cNvSpPr txBox="1">
            <a:spLocks noChangeArrowheads="1"/>
          </p:cNvSpPr>
          <p:nvPr/>
        </p:nvSpPr>
        <p:spPr>
          <a:xfrm>
            <a:off x="683568" y="4353948"/>
            <a:ext cx="7560840" cy="648072"/>
          </a:xfrm>
          <a:prstGeom prst="rect">
            <a:avLst/>
          </a:prstGeom>
        </p:spPr>
        <p:txBody>
          <a:bodyPr/>
          <a:lstStyle/>
          <a:p>
            <a:pPr algn="ctr">
              <a:lnSpc>
                <a:spcPts val="4200"/>
              </a:lnSpc>
              <a:defRPr/>
            </a:pPr>
            <a:endParaRPr lang="it-IT" sz="2800" b="1" kern="0" dirty="0">
              <a:solidFill>
                <a:srgbClr val="FF0000"/>
              </a:solidFill>
              <a:latin typeface="Arial"/>
              <a:cs typeface="Arial"/>
            </a:endParaRPr>
          </a:p>
        </p:txBody>
      </p:sp>
      <p:sp>
        <p:nvSpPr>
          <p:cNvPr id="18" name="Rettangolo 17"/>
          <p:cNvSpPr/>
          <p:nvPr/>
        </p:nvSpPr>
        <p:spPr>
          <a:xfrm>
            <a:off x="107504" y="390230"/>
            <a:ext cx="8640960" cy="1384995"/>
          </a:xfrm>
          <a:prstGeom prst="rect">
            <a:avLst/>
          </a:prstGeom>
        </p:spPr>
        <p:txBody>
          <a:bodyPr wrap="square">
            <a:spAutoFit/>
          </a:bodyPr>
          <a:lstStyle/>
          <a:p>
            <a:pPr algn="just"/>
            <a:endParaRPr lang="it-IT" u="sng" dirty="0"/>
          </a:p>
          <a:p>
            <a:pPr algn="just"/>
            <a:r>
              <a:rPr lang="it-IT" sz="1400" i="1" u="sng" dirty="0">
                <a:latin typeface="Calibri" panose="020F0502020204030204" pitchFamily="34" charset="0"/>
                <a:cs typeface="Calibri" panose="020F0502020204030204" pitchFamily="34" charset="0"/>
                <a:sym typeface="Wingdings" panose="05000000000000000000" pitchFamily="2" charset="2"/>
              </a:rPr>
              <a:t>A: SCAVO E FORO</a:t>
            </a:r>
          </a:p>
          <a:p>
            <a:pPr lvl="5"/>
            <a:r>
              <a:rPr lang="it-IT" dirty="0">
                <a:latin typeface="Calibri" panose="020F0502020204030204" pitchFamily="34" charset="0"/>
                <a:cs typeface="Calibri" panose="020F0502020204030204" pitchFamily="34" charset="0"/>
              </a:rPr>
              <a:t>Scavo del terreno per raggiungere le tubazioni (attività che potrebbe essere compiuta anche in più fasi);</a:t>
            </a:r>
          </a:p>
          <a:p>
            <a:pPr lvl="5"/>
            <a:r>
              <a:rPr lang="it-IT" dirty="0">
                <a:latin typeface="Calibri" panose="020F0502020204030204" pitchFamily="34" charset="0"/>
                <a:cs typeface="Calibri" panose="020F0502020204030204" pitchFamily="34" charset="0"/>
              </a:rPr>
              <a:t>Possibile primo sondaggio della tubazione/prodotto – oppure Foro della tubazione per innesto impianto di prelievo    </a:t>
            </a:r>
          </a:p>
          <a:p>
            <a:pPr algn="just"/>
            <a:r>
              <a:rPr lang="it-IT" sz="1400" b="1" dirty="0">
                <a:latin typeface="Calibri" panose="020F0502020204030204" pitchFamily="34" charset="0"/>
                <a:cs typeface="Calibri" panose="020F0502020204030204" pitchFamily="34" charset="0"/>
              </a:rPr>
              <a:t>  </a:t>
            </a:r>
          </a:p>
          <a:p>
            <a:pPr algn="just"/>
            <a:endParaRPr lang="it-IT" sz="1400" dirty="0"/>
          </a:p>
        </p:txBody>
      </p:sp>
      <p:sp>
        <p:nvSpPr>
          <p:cNvPr id="19" name="Rettangolo 18"/>
          <p:cNvSpPr/>
          <p:nvPr/>
        </p:nvSpPr>
        <p:spPr>
          <a:xfrm>
            <a:off x="537896" y="969172"/>
            <a:ext cx="8208912" cy="307777"/>
          </a:xfrm>
          <a:prstGeom prst="rect">
            <a:avLst/>
          </a:prstGeom>
        </p:spPr>
        <p:txBody>
          <a:bodyPr wrap="square">
            <a:spAutoFit/>
          </a:bodyPr>
          <a:lstStyle/>
          <a:p>
            <a:r>
              <a:rPr lang="it-IT" sz="1400" dirty="0">
                <a:latin typeface="Calibri" panose="020F0502020204030204" pitchFamily="34" charset="0"/>
                <a:cs typeface="Calibri" panose="020F0502020204030204" pitchFamily="34" charset="0"/>
              </a:rPr>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14" y="1494705"/>
            <a:ext cx="2113200" cy="112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133"/>
          <a:stretch/>
        </p:blipFill>
        <p:spPr bwMode="auto">
          <a:xfrm>
            <a:off x="2527348" y="1673689"/>
            <a:ext cx="1751138" cy="118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14" y="2834354"/>
            <a:ext cx="212493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2064" y="1494705"/>
            <a:ext cx="2113200" cy="114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8842" y="1682363"/>
            <a:ext cx="2113200" cy="111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F:\FOTO REPERTI OLEODOTTO RDR\FOTO ISOLA\OLEODOTTI 1\ROCCO 19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2064" y="2860830"/>
            <a:ext cx="2113200" cy="1600438"/>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Utenti\l0347465\Desktop\SECURITY 2014\ANNO 2016\FOTO\OLEODOTTI\20141122_11064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9779" y="3066869"/>
            <a:ext cx="2113200" cy="1464792"/>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19204" y="139187"/>
            <a:ext cx="7920758" cy="400110"/>
          </a:xfrm>
          <a:prstGeom prst="rect">
            <a:avLst/>
          </a:prstGeom>
        </p:spPr>
        <p:txBody>
          <a:bodyPr wrap="none">
            <a:spAutoFit/>
          </a:bodyPr>
          <a:lstStyle/>
          <a:p>
            <a:pPr>
              <a:buClr>
                <a:schemeClr val="dk1"/>
              </a:buClr>
              <a:buSzPct val="100000"/>
            </a:pPr>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rPr>
              <a:t>Fase 2: realizzazione del sistema di prelievo prodotto  (1/3)</a:t>
            </a:r>
          </a:p>
        </p:txBody>
      </p:sp>
      <p:sp>
        <p:nvSpPr>
          <p:cNvPr id="25" name="Shape 66"/>
          <p:cNvSpPr txBox="1">
            <a:spLocks/>
          </p:cNvSpPr>
          <p:nvPr/>
        </p:nvSpPr>
        <p:spPr>
          <a:xfrm>
            <a:off x="217752" y="4733321"/>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32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15000"/>
              </a:lnSpc>
              <a:spcBef>
                <a:spcPts val="0"/>
              </a:spcBef>
              <a:spcAft>
                <a:spcPts val="1600"/>
              </a:spcAft>
              <a:buClr>
                <a:schemeClr val="dk2"/>
              </a:buClr>
              <a:buChar char="○"/>
              <a:defRPr sz="28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2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9pPr>
          </a:lstStyle>
          <a:p>
            <a:pPr>
              <a:buFontTx/>
              <a:buNone/>
            </a:pPr>
            <a:r>
              <a:rPr lang="en-GB" sz="1100">
                <a:solidFill>
                  <a:srgbClr val="FFFFFF"/>
                </a:solidFill>
                <a:latin typeface="Verdana"/>
                <a:ea typeface="Verdana"/>
                <a:cs typeface="Verdana"/>
                <a:sym typeface="Verdana"/>
              </a:rPr>
              <a:t>unionepetrolifera.it</a:t>
            </a:r>
            <a:endParaRPr lang="en-GB" sz="1100" dirty="0">
              <a:solidFill>
                <a:srgbClr val="FFFFFF"/>
              </a:solidFill>
              <a:latin typeface="Verdana"/>
              <a:ea typeface="Verdana"/>
              <a:cs typeface="Verdana"/>
              <a:sym typeface="Verdana"/>
            </a:endParaRPr>
          </a:p>
        </p:txBody>
      </p:sp>
      <p:pic>
        <p:nvPicPr>
          <p:cNvPr id="2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988" t="760" r="12781" b="17465"/>
          <a:stretch/>
        </p:blipFill>
        <p:spPr bwMode="auto">
          <a:xfrm>
            <a:off x="2487391" y="3092598"/>
            <a:ext cx="1820158" cy="146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Shape 67">
            <a:extLst>
              <a:ext uri="{FF2B5EF4-FFF2-40B4-BE49-F238E27FC236}">
                <a16:creationId xmlns="" xmlns:a16="http://schemas.microsoft.com/office/drawing/2014/main" id="{EFCF5405-BC1E-4E6D-A434-42E4EC6C8D4C}"/>
              </a:ext>
            </a:extLst>
          </p:cNvPr>
          <p:cNvSpPr/>
          <p:nvPr/>
        </p:nvSpPr>
        <p:spPr>
          <a:xfrm>
            <a:off x="0" y="493001"/>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Tree>
    <p:extLst>
      <p:ext uri="{BB962C8B-B14F-4D97-AF65-F5344CB8AC3E}">
        <p14:creationId xmlns:p14="http://schemas.microsoft.com/office/powerpoint/2010/main" val="388901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hape 64"/>
          <p:cNvPicPr preferRelativeResize="0"/>
          <p:nvPr/>
        </p:nvPicPr>
        <p:blipFill rotWithShape="1">
          <a:blip r:embed="rId2">
            <a:alphaModFix/>
          </a:blip>
          <a:srcRect t="39977" b="50474"/>
          <a:stretch/>
        </p:blipFill>
        <p:spPr>
          <a:xfrm>
            <a:off x="0" y="4733321"/>
            <a:ext cx="9144000" cy="415818"/>
          </a:xfrm>
          <a:prstGeom prst="rect">
            <a:avLst/>
          </a:prstGeom>
          <a:noFill/>
          <a:ln>
            <a:noFill/>
          </a:ln>
        </p:spPr>
      </p:pic>
      <p:sp>
        <p:nvSpPr>
          <p:cNvPr id="5" name="Segnaposto numero diapositiva 4"/>
          <p:cNvSpPr>
            <a:spLocks noGrp="1"/>
          </p:cNvSpPr>
          <p:nvPr>
            <p:ph type="sldNum" sz="quarter" idx="10"/>
          </p:nvPr>
        </p:nvSpPr>
        <p:spPr/>
        <p:txBody>
          <a:bodyPr/>
          <a:lstStyle/>
          <a:p>
            <a:pPr>
              <a:defRPr/>
            </a:pPr>
            <a:fld id="{820F375C-FB25-437D-8C00-C34DF0C4BF24}" type="slidenum">
              <a:rPr lang="it-IT" smtClean="0">
                <a:solidFill>
                  <a:schemeClr val="bg1"/>
                </a:solidFill>
                <a:latin typeface="Calibri" panose="020F0502020204030204" pitchFamily="34" charset="0"/>
                <a:cs typeface="Calibri" panose="020F0502020204030204" pitchFamily="34" charset="0"/>
              </a:rPr>
              <a:pPr>
                <a:defRPr/>
              </a:pPr>
              <a:t>12</a:t>
            </a:fld>
            <a:endParaRPr lang="it-IT" dirty="0">
              <a:solidFill>
                <a:schemeClr val="bg1"/>
              </a:solidFill>
              <a:latin typeface="Calibri" panose="020F0502020204030204" pitchFamily="34" charset="0"/>
              <a:cs typeface="Calibri" panose="020F0502020204030204" pitchFamily="34" charset="0"/>
            </a:endParaRPr>
          </a:p>
        </p:txBody>
      </p:sp>
      <p:sp>
        <p:nvSpPr>
          <p:cNvPr id="20" name="Rectangle 2"/>
          <p:cNvSpPr txBox="1">
            <a:spLocks noChangeArrowheads="1"/>
          </p:cNvSpPr>
          <p:nvPr/>
        </p:nvSpPr>
        <p:spPr>
          <a:xfrm>
            <a:off x="683568" y="4353948"/>
            <a:ext cx="7560840" cy="648072"/>
          </a:xfrm>
          <a:prstGeom prst="rect">
            <a:avLst/>
          </a:prstGeom>
        </p:spPr>
        <p:txBody>
          <a:bodyPr/>
          <a:lstStyle/>
          <a:p>
            <a:pPr algn="ctr">
              <a:lnSpc>
                <a:spcPts val="4200"/>
              </a:lnSpc>
              <a:defRPr/>
            </a:pPr>
            <a:endParaRPr lang="it-IT" sz="2800" b="1" kern="0" dirty="0">
              <a:solidFill>
                <a:srgbClr val="FF0000"/>
              </a:solidFill>
              <a:latin typeface="Arial"/>
              <a:cs typeface="Arial"/>
            </a:endParaRPr>
          </a:p>
        </p:txBody>
      </p:sp>
      <p:sp>
        <p:nvSpPr>
          <p:cNvPr id="18" name="Rettangolo 17"/>
          <p:cNvSpPr/>
          <p:nvPr/>
        </p:nvSpPr>
        <p:spPr>
          <a:xfrm>
            <a:off x="144523" y="381905"/>
            <a:ext cx="8640960" cy="738664"/>
          </a:xfrm>
          <a:prstGeom prst="rect">
            <a:avLst/>
          </a:prstGeom>
        </p:spPr>
        <p:txBody>
          <a:bodyPr wrap="square">
            <a:spAutoFit/>
          </a:bodyPr>
          <a:lstStyle/>
          <a:p>
            <a:pPr algn="just"/>
            <a:endParaRPr lang="it-IT" u="sng" dirty="0"/>
          </a:p>
          <a:p>
            <a:pPr algn="just"/>
            <a:r>
              <a:rPr lang="it-IT" sz="1400" i="1" u="sng" dirty="0">
                <a:latin typeface="Calibri" panose="020F0502020204030204" pitchFamily="34" charset="0"/>
                <a:cs typeface="Calibri" panose="020F0502020204030204" pitchFamily="34" charset="0"/>
                <a:sym typeface="Wingdings" panose="05000000000000000000" pitchFamily="2" charset="2"/>
              </a:rPr>
              <a:t>B: IMPIANTO DI «TRASFERIMENTO»</a:t>
            </a:r>
            <a:endParaRPr lang="it-IT" sz="1400" b="1" dirty="0">
              <a:latin typeface="Calibri" panose="020F0502020204030204" pitchFamily="34" charset="0"/>
              <a:cs typeface="Calibri" panose="020F0502020204030204" pitchFamily="34" charset="0"/>
            </a:endParaRPr>
          </a:p>
          <a:p>
            <a:pPr algn="just"/>
            <a:endParaRPr lang="it-IT" sz="1400" dirty="0"/>
          </a:p>
        </p:txBody>
      </p:sp>
      <p:sp>
        <p:nvSpPr>
          <p:cNvPr id="19" name="Rettangolo 18"/>
          <p:cNvSpPr/>
          <p:nvPr/>
        </p:nvSpPr>
        <p:spPr>
          <a:xfrm>
            <a:off x="144523" y="821412"/>
            <a:ext cx="8208912" cy="523220"/>
          </a:xfrm>
          <a:prstGeom prst="rect">
            <a:avLst/>
          </a:prstGeom>
        </p:spPr>
        <p:txBody>
          <a:bodyPr wrap="square">
            <a:spAutoFit/>
          </a:bodyPr>
          <a:lstStyle/>
          <a:p>
            <a:r>
              <a:rPr lang="it-IT" sz="1400" dirty="0">
                <a:latin typeface="Calibri" panose="020F0502020204030204" pitchFamily="34" charset="0"/>
                <a:cs typeface="Calibri" panose="020F0502020204030204" pitchFamily="34" charset="0"/>
              </a:rPr>
              <a:t>Scavo del terreno, utilizzo di canali/fossati e/o opere civili presenti nell’area per raggiungere il punto di raccolta e carico prodotto. </a:t>
            </a:r>
          </a:p>
        </p:txBody>
      </p:sp>
      <p:pic>
        <p:nvPicPr>
          <p:cNvPr id="6146" name="Picture 2" descr="F:\FOTO REPERTI OLEODOTTO RDR\FOTO ISOLA\OLEODOTTI 1\ROCCO 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42" y="1376148"/>
            <a:ext cx="2051213" cy="118813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FOTO REPERTI OLEODOTTO RDR\FOTO ISOLA\Elementi di effrazione per dott. Franco Isola\P10906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841" y="2710647"/>
            <a:ext cx="2051213" cy="14916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FOTO REPERTI OLEODOTTO RDR\FOTO ISOLA\Elementi di effrazione per dott. Franco Isola\P10909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8065" y="3093711"/>
            <a:ext cx="1659558" cy="148955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Utenti\l0347465\Desktop\SECURITY 2014\ANNO 2016\FOTO\OLEODOTTI\20141122_1434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582105" y="1518557"/>
            <a:ext cx="1188131" cy="16561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FOTO REPERTI OLEODOTTO RDR\FOTO ISOLA\OLEODOTTI 1\ROCCO 11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8260" y="1353430"/>
            <a:ext cx="2301720" cy="281083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4005" y="1723118"/>
            <a:ext cx="2387153"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4005" y="3087407"/>
            <a:ext cx="2387153" cy="147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hape 66"/>
          <p:cNvSpPr txBox="1">
            <a:spLocks/>
          </p:cNvSpPr>
          <p:nvPr/>
        </p:nvSpPr>
        <p:spPr>
          <a:xfrm>
            <a:off x="217752" y="4733321"/>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32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15000"/>
              </a:lnSpc>
              <a:spcBef>
                <a:spcPts val="0"/>
              </a:spcBef>
              <a:spcAft>
                <a:spcPts val="1600"/>
              </a:spcAft>
              <a:buClr>
                <a:schemeClr val="dk2"/>
              </a:buClr>
              <a:buChar char="○"/>
              <a:defRPr sz="28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2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9pPr>
          </a:lstStyle>
          <a:p>
            <a:pPr>
              <a:buFontTx/>
              <a:buNone/>
            </a:pPr>
            <a:r>
              <a:rPr lang="en-GB" sz="1100" dirty="0">
                <a:solidFill>
                  <a:srgbClr val="FFFFFF"/>
                </a:solidFill>
                <a:latin typeface="Verdana"/>
                <a:ea typeface="Verdana"/>
                <a:cs typeface="Verdana"/>
                <a:sym typeface="Verdana"/>
              </a:rPr>
              <a:t>unionepetrolifera.it</a:t>
            </a:r>
          </a:p>
        </p:txBody>
      </p:sp>
      <p:sp>
        <p:nvSpPr>
          <p:cNvPr id="23" name="Rettangolo 22"/>
          <p:cNvSpPr/>
          <p:nvPr/>
        </p:nvSpPr>
        <p:spPr>
          <a:xfrm>
            <a:off x="217752" y="149100"/>
            <a:ext cx="6732933" cy="400110"/>
          </a:xfrm>
          <a:prstGeom prst="rect">
            <a:avLst/>
          </a:prstGeom>
        </p:spPr>
        <p:txBody>
          <a:bodyPr wrap="none">
            <a:spAutoFit/>
          </a:bodyPr>
          <a:lstStyle/>
          <a:p>
            <a:pPr>
              <a:buClr>
                <a:schemeClr val="dk1"/>
              </a:buClr>
              <a:buSzPct val="100000"/>
            </a:pPr>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rPr>
              <a:t>Fase 2: realizzazione del sistema di prelievo (2/3)</a:t>
            </a:r>
          </a:p>
        </p:txBody>
      </p:sp>
      <p:sp>
        <p:nvSpPr>
          <p:cNvPr id="17" name="Shape 67">
            <a:extLst>
              <a:ext uri="{FF2B5EF4-FFF2-40B4-BE49-F238E27FC236}">
                <a16:creationId xmlns="" xmlns:a16="http://schemas.microsoft.com/office/drawing/2014/main" id="{5FE57DB0-8BBC-4362-9534-0035C7652C42}"/>
              </a:ext>
            </a:extLst>
          </p:cNvPr>
          <p:cNvSpPr/>
          <p:nvPr/>
        </p:nvSpPr>
        <p:spPr>
          <a:xfrm>
            <a:off x="0" y="493001"/>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Tree>
    <p:extLst>
      <p:ext uri="{BB962C8B-B14F-4D97-AF65-F5344CB8AC3E}">
        <p14:creationId xmlns:p14="http://schemas.microsoft.com/office/powerpoint/2010/main" val="118976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hape 64"/>
          <p:cNvPicPr preferRelativeResize="0"/>
          <p:nvPr/>
        </p:nvPicPr>
        <p:blipFill rotWithShape="1">
          <a:blip r:embed="rId3">
            <a:alphaModFix/>
          </a:blip>
          <a:srcRect t="39977" b="50474"/>
          <a:stretch/>
        </p:blipFill>
        <p:spPr>
          <a:xfrm>
            <a:off x="0" y="4603439"/>
            <a:ext cx="9144000" cy="545700"/>
          </a:xfrm>
          <a:prstGeom prst="rect">
            <a:avLst/>
          </a:prstGeom>
          <a:noFill/>
          <a:ln>
            <a:noFill/>
          </a:ln>
        </p:spPr>
      </p:pic>
      <p:sp>
        <p:nvSpPr>
          <p:cNvPr id="5" name="Segnaposto numero diapositiva 4"/>
          <p:cNvSpPr>
            <a:spLocks noGrp="1"/>
          </p:cNvSpPr>
          <p:nvPr>
            <p:ph type="sldNum" sz="quarter" idx="10"/>
          </p:nvPr>
        </p:nvSpPr>
        <p:spPr/>
        <p:txBody>
          <a:bodyPr/>
          <a:lstStyle/>
          <a:p>
            <a:pPr>
              <a:defRPr/>
            </a:pPr>
            <a:fld id="{820F375C-FB25-437D-8C00-C34DF0C4BF24}" type="slidenum">
              <a:rPr lang="it-IT" smtClean="0">
                <a:solidFill>
                  <a:schemeClr val="bg1"/>
                </a:solidFill>
                <a:latin typeface="Calibri" panose="020F0502020204030204" pitchFamily="34" charset="0"/>
                <a:cs typeface="Calibri" panose="020F0502020204030204" pitchFamily="34" charset="0"/>
              </a:rPr>
              <a:pPr>
                <a:defRPr/>
              </a:pPr>
              <a:t>13</a:t>
            </a:fld>
            <a:endParaRPr lang="it-IT" dirty="0">
              <a:solidFill>
                <a:schemeClr val="bg1"/>
              </a:solidFill>
              <a:latin typeface="Calibri" panose="020F0502020204030204" pitchFamily="34" charset="0"/>
              <a:cs typeface="Calibri" panose="020F0502020204030204" pitchFamily="34" charset="0"/>
            </a:endParaRPr>
          </a:p>
        </p:txBody>
      </p:sp>
      <p:sp>
        <p:nvSpPr>
          <p:cNvPr id="20" name="Rectangle 2"/>
          <p:cNvSpPr txBox="1">
            <a:spLocks noChangeArrowheads="1"/>
          </p:cNvSpPr>
          <p:nvPr/>
        </p:nvSpPr>
        <p:spPr>
          <a:xfrm>
            <a:off x="683568" y="4353948"/>
            <a:ext cx="7560840" cy="648072"/>
          </a:xfrm>
          <a:prstGeom prst="rect">
            <a:avLst/>
          </a:prstGeom>
        </p:spPr>
        <p:txBody>
          <a:bodyPr/>
          <a:lstStyle/>
          <a:p>
            <a:pPr algn="ctr">
              <a:lnSpc>
                <a:spcPts val="4200"/>
              </a:lnSpc>
              <a:defRPr/>
            </a:pPr>
            <a:endParaRPr lang="it-IT" sz="2800" b="1" kern="0" dirty="0">
              <a:solidFill>
                <a:srgbClr val="FF0000"/>
              </a:solidFill>
              <a:latin typeface="Arial"/>
              <a:cs typeface="Arial"/>
            </a:endParaRPr>
          </a:p>
        </p:txBody>
      </p:sp>
      <p:sp>
        <p:nvSpPr>
          <p:cNvPr id="18" name="Rettangolo 17"/>
          <p:cNvSpPr/>
          <p:nvPr/>
        </p:nvSpPr>
        <p:spPr>
          <a:xfrm>
            <a:off x="179512" y="388330"/>
            <a:ext cx="8640960" cy="738664"/>
          </a:xfrm>
          <a:prstGeom prst="rect">
            <a:avLst/>
          </a:prstGeom>
        </p:spPr>
        <p:txBody>
          <a:bodyPr wrap="square">
            <a:spAutoFit/>
          </a:bodyPr>
          <a:lstStyle/>
          <a:p>
            <a:pPr algn="just"/>
            <a:endParaRPr lang="it-IT" u="sng" dirty="0"/>
          </a:p>
          <a:p>
            <a:pPr algn="just"/>
            <a:r>
              <a:rPr lang="it-IT" sz="1400" i="1" u="sng" dirty="0">
                <a:latin typeface="Calibri" panose="020F0502020204030204" pitchFamily="34" charset="0"/>
                <a:cs typeface="Calibri" panose="020F0502020204030204" pitchFamily="34" charset="0"/>
                <a:sym typeface="Wingdings" panose="05000000000000000000" pitchFamily="2" charset="2"/>
              </a:rPr>
              <a:t>C:  IMPIANTO DI STOCCAGGIO PRODOTTO  </a:t>
            </a:r>
            <a:r>
              <a:rPr lang="it-IT" sz="1400" b="1" dirty="0">
                <a:latin typeface="Calibri" panose="020F0502020204030204" pitchFamily="34" charset="0"/>
                <a:cs typeface="Calibri" panose="020F0502020204030204" pitchFamily="34" charset="0"/>
              </a:rPr>
              <a:t>  </a:t>
            </a:r>
          </a:p>
          <a:p>
            <a:pPr algn="just"/>
            <a:endParaRPr lang="it-IT" sz="1400" dirty="0"/>
          </a:p>
        </p:txBody>
      </p:sp>
      <p:sp>
        <p:nvSpPr>
          <p:cNvPr id="19" name="Rettangolo 18"/>
          <p:cNvSpPr/>
          <p:nvPr/>
        </p:nvSpPr>
        <p:spPr>
          <a:xfrm>
            <a:off x="179512" y="834730"/>
            <a:ext cx="8208912" cy="307777"/>
          </a:xfrm>
          <a:prstGeom prst="rect">
            <a:avLst/>
          </a:prstGeom>
        </p:spPr>
        <p:txBody>
          <a:bodyPr wrap="square">
            <a:spAutoFit/>
          </a:bodyPr>
          <a:lstStyle/>
          <a:p>
            <a:r>
              <a:rPr lang="it-IT" sz="1400" dirty="0">
                <a:latin typeface="Calibri" panose="020F0502020204030204" pitchFamily="34" charset="0"/>
                <a:cs typeface="Calibri" panose="020F0502020204030204" pitchFamily="34" charset="0"/>
              </a:rPr>
              <a:t>Individuazione di aree – immobili per stoccaggio e prelievo prodotto. </a:t>
            </a:r>
          </a:p>
        </p:txBody>
      </p:sp>
      <p:pic>
        <p:nvPicPr>
          <p:cNvPr id="7171" name="Picture 3" descr="D:\Utenti\l0347465\Desktop\SECURITY 2014\ANNO 2016\FOTO\OLEODOTTI\20141122_1521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857" y="2321995"/>
            <a:ext cx="2024063" cy="729081"/>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p:cNvSpPr/>
          <p:nvPr/>
        </p:nvSpPr>
        <p:spPr>
          <a:xfrm>
            <a:off x="246484" y="2497680"/>
            <a:ext cx="432048" cy="33147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57" y="3085318"/>
            <a:ext cx="2024063" cy="135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7" y="1232516"/>
            <a:ext cx="2024063" cy="107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descr="F:\FOTO REPERTI OLEODOTTO RDR\FOTO ISOLA\OLEODOTTI 1\ROCCO 0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1970" y="1148523"/>
            <a:ext cx="2267794" cy="1160410"/>
          </a:xfrm>
          <a:prstGeom prst="rect">
            <a:avLst/>
          </a:prstGeom>
          <a:noFill/>
          <a:extLst>
            <a:ext uri="{909E8E84-426E-40DD-AFC4-6F175D3DCCD1}">
              <a14:hiddenFill xmlns:a14="http://schemas.microsoft.com/office/drawing/2010/main">
                <a:solidFill>
                  <a:srgbClr val="FFFFFF"/>
                </a:solidFill>
              </a14:hiddenFill>
            </a:ext>
          </a:extLst>
        </p:spPr>
      </p:pic>
      <p:sp>
        <p:nvSpPr>
          <p:cNvPr id="21" name="Ovale 20"/>
          <p:cNvSpPr/>
          <p:nvPr/>
        </p:nvSpPr>
        <p:spPr>
          <a:xfrm>
            <a:off x="2872888" y="1444509"/>
            <a:ext cx="1086613" cy="49349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76" name="Picture 8" descr="F:\FOTO REPERTI OLEODOTTO RDR\FOTO ISOLA\Elementi di effrazione per dott. Franco Isola\P11304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1661" y="3374536"/>
            <a:ext cx="2124235" cy="102119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6309" y="2980838"/>
            <a:ext cx="4392488" cy="140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descr="F:\FOTO REPERTI OLEODOTTO RDR\FOTO ISOLA\Elementi di effrazione per dott. Franco Isola\20160322_14553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96309" y="1245048"/>
            <a:ext cx="4390488" cy="167228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F:\FOTO REPERTI OLEODOTTO RDR\FOTO ISOLA\OLEODOTTI 1\ROCCO 115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11661" y="2365563"/>
            <a:ext cx="2108411" cy="1000978"/>
          </a:xfrm>
          <a:prstGeom prst="rect">
            <a:avLst/>
          </a:prstGeom>
          <a:noFill/>
          <a:extLst>
            <a:ext uri="{909E8E84-426E-40DD-AFC4-6F175D3DCCD1}">
              <a14:hiddenFill xmlns:a14="http://schemas.microsoft.com/office/drawing/2010/main">
                <a:solidFill>
                  <a:srgbClr val="FFFFFF"/>
                </a:solidFill>
              </a14:hiddenFill>
            </a:ext>
          </a:extLst>
        </p:spPr>
      </p:pic>
      <p:sp>
        <p:nvSpPr>
          <p:cNvPr id="24" name="Shape 66"/>
          <p:cNvSpPr txBox="1">
            <a:spLocks/>
          </p:cNvSpPr>
          <p:nvPr/>
        </p:nvSpPr>
        <p:spPr>
          <a:xfrm>
            <a:off x="217752" y="4733321"/>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32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15000"/>
              </a:lnSpc>
              <a:spcBef>
                <a:spcPts val="0"/>
              </a:spcBef>
              <a:spcAft>
                <a:spcPts val="1600"/>
              </a:spcAft>
              <a:buClr>
                <a:schemeClr val="dk2"/>
              </a:buClr>
              <a:buChar char="○"/>
              <a:defRPr sz="28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2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9pPr>
          </a:lstStyle>
          <a:p>
            <a:pPr>
              <a:buFontTx/>
              <a:buNone/>
            </a:pPr>
            <a:r>
              <a:rPr lang="en-GB" sz="1100" dirty="0">
                <a:solidFill>
                  <a:srgbClr val="FFFFFF"/>
                </a:solidFill>
                <a:latin typeface="Verdana"/>
                <a:ea typeface="Verdana"/>
                <a:cs typeface="Verdana"/>
                <a:sym typeface="Verdana"/>
              </a:rPr>
              <a:t>unionepetrolifera.it</a:t>
            </a:r>
          </a:p>
        </p:txBody>
      </p:sp>
      <p:sp>
        <p:nvSpPr>
          <p:cNvPr id="22" name="Rettangolo 21"/>
          <p:cNvSpPr/>
          <p:nvPr/>
        </p:nvSpPr>
        <p:spPr>
          <a:xfrm>
            <a:off x="304332" y="125083"/>
            <a:ext cx="6822702" cy="400110"/>
          </a:xfrm>
          <a:prstGeom prst="rect">
            <a:avLst/>
          </a:prstGeom>
        </p:spPr>
        <p:txBody>
          <a:bodyPr wrap="none">
            <a:spAutoFit/>
          </a:bodyPr>
          <a:lstStyle/>
          <a:p>
            <a:pPr>
              <a:buClr>
                <a:schemeClr val="dk1"/>
              </a:buClr>
              <a:buSzPct val="100000"/>
            </a:pPr>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rPr>
              <a:t>Fase 2: realizzazione del sistema di prelievo (3/3)</a:t>
            </a:r>
          </a:p>
        </p:txBody>
      </p:sp>
      <p:sp>
        <p:nvSpPr>
          <p:cNvPr id="3" name="Rettangolo 2"/>
          <p:cNvSpPr/>
          <p:nvPr/>
        </p:nvSpPr>
        <p:spPr>
          <a:xfrm>
            <a:off x="74841" y="1195971"/>
            <a:ext cx="2100386" cy="32786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2267973" y="2365564"/>
            <a:ext cx="2218808" cy="2071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p:cNvSpPr/>
          <p:nvPr/>
        </p:nvSpPr>
        <p:spPr>
          <a:xfrm>
            <a:off x="3209926" y="3209825"/>
            <a:ext cx="311780" cy="276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ccia in giù 26"/>
          <p:cNvSpPr/>
          <p:nvPr/>
        </p:nvSpPr>
        <p:spPr>
          <a:xfrm>
            <a:off x="738690" y="2898234"/>
            <a:ext cx="311780" cy="331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in giù 27"/>
          <p:cNvSpPr/>
          <p:nvPr/>
        </p:nvSpPr>
        <p:spPr>
          <a:xfrm>
            <a:off x="358175" y="2172690"/>
            <a:ext cx="311780" cy="276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4543451" y="1212931"/>
            <a:ext cx="4500016" cy="3223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hape 67">
            <a:extLst>
              <a:ext uri="{FF2B5EF4-FFF2-40B4-BE49-F238E27FC236}">
                <a16:creationId xmlns="" xmlns:a16="http://schemas.microsoft.com/office/drawing/2014/main" id="{AD554509-BF52-4056-912D-C52A90647EF7}"/>
              </a:ext>
            </a:extLst>
          </p:cNvPr>
          <p:cNvSpPr/>
          <p:nvPr/>
        </p:nvSpPr>
        <p:spPr>
          <a:xfrm>
            <a:off x="0" y="493001"/>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Tree>
    <p:extLst>
      <p:ext uri="{BB962C8B-B14F-4D97-AF65-F5344CB8AC3E}">
        <p14:creationId xmlns:p14="http://schemas.microsoft.com/office/powerpoint/2010/main" val="2992828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64"/>
          <p:cNvPicPr preferRelativeResize="0"/>
          <p:nvPr/>
        </p:nvPicPr>
        <p:blipFill rotWithShape="1">
          <a:blip r:embed="rId2">
            <a:alphaModFix/>
          </a:blip>
          <a:srcRect t="39977" b="50474"/>
          <a:stretch/>
        </p:blipFill>
        <p:spPr>
          <a:xfrm>
            <a:off x="0" y="4733321"/>
            <a:ext cx="9144000" cy="415818"/>
          </a:xfrm>
          <a:prstGeom prst="rect">
            <a:avLst/>
          </a:prstGeom>
          <a:noFill/>
          <a:ln>
            <a:noFill/>
          </a:ln>
        </p:spPr>
      </p:pic>
      <p:sp>
        <p:nvSpPr>
          <p:cNvPr id="5" name="Segnaposto numero diapositiva 4"/>
          <p:cNvSpPr>
            <a:spLocks noGrp="1"/>
          </p:cNvSpPr>
          <p:nvPr>
            <p:ph type="sldNum" sz="quarter" idx="10"/>
          </p:nvPr>
        </p:nvSpPr>
        <p:spPr/>
        <p:txBody>
          <a:bodyPr/>
          <a:lstStyle/>
          <a:p>
            <a:pPr>
              <a:defRPr/>
            </a:pPr>
            <a:fld id="{820F375C-FB25-437D-8C00-C34DF0C4BF24}" type="slidenum">
              <a:rPr lang="it-IT" smtClean="0">
                <a:solidFill>
                  <a:schemeClr val="bg1"/>
                </a:solidFill>
                <a:latin typeface="Calibri" panose="020F0502020204030204" pitchFamily="34" charset="0"/>
                <a:cs typeface="Calibri" panose="020F0502020204030204" pitchFamily="34" charset="0"/>
              </a:rPr>
              <a:pPr>
                <a:defRPr/>
              </a:pPr>
              <a:t>14</a:t>
            </a:fld>
            <a:endParaRPr lang="it-IT" dirty="0">
              <a:solidFill>
                <a:schemeClr val="bg1"/>
              </a:solidFill>
              <a:latin typeface="Calibri" panose="020F0502020204030204" pitchFamily="34" charset="0"/>
              <a:cs typeface="Calibri" panose="020F0502020204030204" pitchFamily="34" charset="0"/>
            </a:endParaRPr>
          </a:p>
        </p:txBody>
      </p:sp>
      <p:sp>
        <p:nvSpPr>
          <p:cNvPr id="20" name="Rectangle 2"/>
          <p:cNvSpPr txBox="1">
            <a:spLocks noChangeArrowheads="1"/>
          </p:cNvSpPr>
          <p:nvPr/>
        </p:nvSpPr>
        <p:spPr>
          <a:xfrm>
            <a:off x="683568" y="4353948"/>
            <a:ext cx="7560840" cy="648072"/>
          </a:xfrm>
          <a:prstGeom prst="rect">
            <a:avLst/>
          </a:prstGeom>
        </p:spPr>
        <p:txBody>
          <a:bodyPr/>
          <a:lstStyle/>
          <a:p>
            <a:pPr algn="ctr">
              <a:lnSpc>
                <a:spcPts val="4200"/>
              </a:lnSpc>
              <a:defRPr/>
            </a:pPr>
            <a:endParaRPr lang="it-IT" sz="2800" b="1" kern="0" dirty="0">
              <a:solidFill>
                <a:srgbClr val="FF0000"/>
              </a:solidFill>
              <a:latin typeface="Arial"/>
              <a:cs typeface="Arial"/>
            </a:endParaRPr>
          </a:p>
        </p:txBody>
      </p:sp>
      <p:sp>
        <p:nvSpPr>
          <p:cNvPr id="19" name="Rettangolo 18"/>
          <p:cNvSpPr/>
          <p:nvPr/>
        </p:nvSpPr>
        <p:spPr>
          <a:xfrm>
            <a:off x="245627" y="550598"/>
            <a:ext cx="7119579" cy="307777"/>
          </a:xfrm>
          <a:prstGeom prst="rect">
            <a:avLst/>
          </a:prstGeom>
        </p:spPr>
        <p:txBody>
          <a:bodyPr wrap="square">
            <a:spAutoFit/>
          </a:bodyPr>
          <a:lstStyle/>
          <a:p>
            <a:r>
              <a:rPr lang="it-IT" sz="1400" dirty="0">
                <a:latin typeface="Calibri" panose="020F0502020204030204" pitchFamily="34" charset="0"/>
                <a:cs typeface="Calibri" panose="020F0502020204030204" pitchFamily="34" charset="0"/>
              </a:rPr>
              <a:t>Utilizzo di taniche per raggiungere punto di raccolta e carico in contenitori o anche autobotti</a:t>
            </a:r>
          </a:p>
        </p:txBody>
      </p:sp>
      <p:pic>
        <p:nvPicPr>
          <p:cNvPr id="8194" name="Picture 2" descr="F:\FOTO REPERTI OLEODOTTO RDR\FOTO ISOLA\Elementi di effrazione per dott. Franco Isola\DSCN0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4" t="5743" r="-1054" b="2066"/>
          <a:stretch/>
        </p:blipFill>
        <p:spPr bwMode="auto">
          <a:xfrm>
            <a:off x="715269" y="934477"/>
            <a:ext cx="3323861" cy="17236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838" b="-1"/>
          <a:stretch/>
        </p:blipFill>
        <p:spPr bwMode="auto">
          <a:xfrm>
            <a:off x="277709" y="2747608"/>
            <a:ext cx="4052271" cy="181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423" r="10816"/>
          <a:stretch/>
        </p:blipFill>
        <p:spPr bwMode="auto">
          <a:xfrm>
            <a:off x="4670660" y="900463"/>
            <a:ext cx="3936727" cy="142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hape 66"/>
          <p:cNvSpPr txBox="1">
            <a:spLocks/>
          </p:cNvSpPr>
          <p:nvPr/>
        </p:nvSpPr>
        <p:spPr>
          <a:xfrm>
            <a:off x="217752" y="4733321"/>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32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15000"/>
              </a:lnSpc>
              <a:spcBef>
                <a:spcPts val="0"/>
              </a:spcBef>
              <a:spcAft>
                <a:spcPts val="1600"/>
              </a:spcAft>
              <a:buClr>
                <a:schemeClr val="dk2"/>
              </a:buClr>
              <a:buChar char="○"/>
              <a:defRPr sz="28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2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9pPr>
          </a:lstStyle>
          <a:p>
            <a:pPr>
              <a:buFontTx/>
              <a:buNone/>
            </a:pPr>
            <a:r>
              <a:rPr lang="en-GB" sz="1100" dirty="0">
                <a:solidFill>
                  <a:srgbClr val="FFFFFF"/>
                </a:solidFill>
                <a:latin typeface="Verdana"/>
                <a:ea typeface="Verdana"/>
                <a:cs typeface="Verdana"/>
                <a:sym typeface="Verdana"/>
              </a:rPr>
              <a:t>unionepetrolifera.it</a:t>
            </a:r>
          </a:p>
        </p:txBody>
      </p:sp>
      <p:sp>
        <p:nvSpPr>
          <p:cNvPr id="11" name="Rettangolo 10"/>
          <p:cNvSpPr/>
          <p:nvPr/>
        </p:nvSpPr>
        <p:spPr>
          <a:xfrm>
            <a:off x="245627" y="147997"/>
            <a:ext cx="3687228" cy="400110"/>
          </a:xfrm>
          <a:prstGeom prst="rect">
            <a:avLst/>
          </a:prstGeom>
        </p:spPr>
        <p:txBody>
          <a:bodyPr wrap="none">
            <a:spAutoFit/>
          </a:bodyPr>
          <a:lstStyle/>
          <a:p>
            <a:pPr>
              <a:buClr>
                <a:schemeClr val="dk1"/>
              </a:buClr>
              <a:buSzPct val="100000"/>
            </a:pPr>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rPr>
              <a:t>Fase 3: trasporto prodotto </a:t>
            </a:r>
          </a:p>
        </p:txBody>
      </p:sp>
      <p:grpSp>
        <p:nvGrpSpPr>
          <p:cNvPr id="12" name="Gruppo 11"/>
          <p:cNvGrpSpPr/>
          <p:nvPr/>
        </p:nvGrpSpPr>
        <p:grpSpPr>
          <a:xfrm>
            <a:off x="4670659" y="2434929"/>
            <a:ext cx="4052835" cy="2095630"/>
            <a:chOff x="5096406" y="2561035"/>
            <a:chExt cx="4232680" cy="2347671"/>
          </a:xfrm>
        </p:grpSpPr>
        <p:pic>
          <p:nvPicPr>
            <p:cNvPr id="14" name="Immagin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6406" y="2562481"/>
              <a:ext cx="1318322" cy="2343684"/>
            </a:xfrm>
            <a:prstGeom prst="rect">
              <a:avLst/>
            </a:prstGeom>
            <a:ln w="19050">
              <a:noFill/>
            </a:ln>
            <a:effectLst>
              <a:outerShdw sx="1000" sy="1000" algn="tl" rotWithShape="0">
                <a:srgbClr val="333333"/>
              </a:outerShdw>
            </a:effectLst>
          </p:spPr>
        </p:pic>
        <p:pic>
          <p:nvPicPr>
            <p:cNvPr id="16" name="Immagine 15"/>
            <p:cNvPicPr>
              <a:picLocks noChangeAspect="1"/>
            </p:cNvPicPr>
            <p:nvPr/>
          </p:nvPicPr>
          <p:blipFill>
            <a:blip r:embed="rId7"/>
            <a:stretch>
              <a:fillRect/>
            </a:stretch>
          </p:blipFill>
          <p:spPr>
            <a:xfrm>
              <a:off x="6488064" y="2561035"/>
              <a:ext cx="2841022" cy="2347671"/>
            </a:xfrm>
            <a:prstGeom prst="rect">
              <a:avLst/>
            </a:prstGeom>
            <a:ln w="19050">
              <a:noFill/>
            </a:ln>
          </p:spPr>
        </p:pic>
      </p:grpSp>
      <p:sp>
        <p:nvSpPr>
          <p:cNvPr id="2" name="CasellaDiTesto 1"/>
          <p:cNvSpPr txBox="1"/>
          <p:nvPr/>
        </p:nvSpPr>
        <p:spPr>
          <a:xfrm>
            <a:off x="2444564" y="1601847"/>
            <a:ext cx="1657761" cy="338554"/>
          </a:xfrm>
          <a:prstGeom prst="rect">
            <a:avLst/>
          </a:prstGeom>
          <a:noFill/>
        </p:spPr>
        <p:txBody>
          <a:bodyPr wrap="square" rtlCol="0">
            <a:spAutoFit/>
          </a:bodyPr>
          <a:lstStyle/>
          <a:p>
            <a:r>
              <a:rPr lang="it-IT" sz="1600" b="1" dirty="0">
                <a:solidFill>
                  <a:schemeClr val="bg1"/>
                </a:solidFill>
              </a:rPr>
              <a:t>25 litri </a:t>
            </a:r>
          </a:p>
        </p:txBody>
      </p:sp>
      <p:sp>
        <p:nvSpPr>
          <p:cNvPr id="18" name="CasellaDiTesto 17"/>
          <p:cNvSpPr txBox="1"/>
          <p:nvPr/>
        </p:nvSpPr>
        <p:spPr>
          <a:xfrm>
            <a:off x="6740354" y="3290030"/>
            <a:ext cx="1657761" cy="338554"/>
          </a:xfrm>
          <a:prstGeom prst="rect">
            <a:avLst/>
          </a:prstGeom>
          <a:noFill/>
        </p:spPr>
        <p:txBody>
          <a:bodyPr wrap="square" rtlCol="0">
            <a:spAutoFit/>
          </a:bodyPr>
          <a:lstStyle/>
          <a:p>
            <a:r>
              <a:rPr lang="it-IT" sz="1600" b="1" dirty="0">
                <a:solidFill>
                  <a:schemeClr val="bg1"/>
                </a:solidFill>
              </a:rPr>
              <a:t>50  litri </a:t>
            </a:r>
          </a:p>
        </p:txBody>
      </p:sp>
      <p:sp>
        <p:nvSpPr>
          <p:cNvPr id="21" name="CasellaDiTesto 20"/>
          <p:cNvSpPr txBox="1"/>
          <p:nvPr/>
        </p:nvSpPr>
        <p:spPr>
          <a:xfrm>
            <a:off x="6256596" y="1237748"/>
            <a:ext cx="1657761" cy="338554"/>
          </a:xfrm>
          <a:prstGeom prst="rect">
            <a:avLst/>
          </a:prstGeom>
          <a:noFill/>
        </p:spPr>
        <p:txBody>
          <a:bodyPr wrap="square" rtlCol="0">
            <a:spAutoFit/>
          </a:bodyPr>
          <a:lstStyle/>
          <a:p>
            <a:r>
              <a:rPr lang="it-IT" sz="1600" b="1" dirty="0">
                <a:solidFill>
                  <a:schemeClr val="bg1"/>
                </a:solidFill>
              </a:rPr>
              <a:t>220 litri </a:t>
            </a:r>
          </a:p>
        </p:txBody>
      </p:sp>
      <p:sp>
        <p:nvSpPr>
          <p:cNvPr id="22" name="CasellaDiTesto 21"/>
          <p:cNvSpPr txBox="1"/>
          <p:nvPr/>
        </p:nvSpPr>
        <p:spPr>
          <a:xfrm>
            <a:off x="1347697" y="3017813"/>
            <a:ext cx="1657761" cy="338554"/>
          </a:xfrm>
          <a:prstGeom prst="rect">
            <a:avLst/>
          </a:prstGeom>
          <a:noFill/>
        </p:spPr>
        <p:txBody>
          <a:bodyPr wrap="square" rtlCol="0">
            <a:spAutoFit/>
          </a:bodyPr>
          <a:lstStyle/>
          <a:p>
            <a:r>
              <a:rPr lang="it-IT" sz="1600" b="1" dirty="0">
                <a:solidFill>
                  <a:schemeClr val="bg1"/>
                </a:solidFill>
              </a:rPr>
              <a:t>1000 litri </a:t>
            </a:r>
          </a:p>
        </p:txBody>
      </p:sp>
      <p:sp>
        <p:nvSpPr>
          <p:cNvPr id="25" name="Shape 67">
            <a:extLst>
              <a:ext uri="{FF2B5EF4-FFF2-40B4-BE49-F238E27FC236}">
                <a16:creationId xmlns="" xmlns:a16="http://schemas.microsoft.com/office/drawing/2014/main" id="{A935CED2-8255-407F-886E-E844B9599D76}"/>
              </a:ext>
            </a:extLst>
          </p:cNvPr>
          <p:cNvSpPr/>
          <p:nvPr/>
        </p:nvSpPr>
        <p:spPr>
          <a:xfrm>
            <a:off x="0" y="493001"/>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3" name="CasellaDiTesto 22">
            <a:extLst>
              <a:ext uri="{FF2B5EF4-FFF2-40B4-BE49-F238E27FC236}">
                <a16:creationId xmlns="" xmlns:a16="http://schemas.microsoft.com/office/drawing/2014/main" id="{4B5997A3-214E-4428-93E2-E1F60F97BC11}"/>
              </a:ext>
            </a:extLst>
          </p:cNvPr>
          <p:cNvSpPr txBox="1"/>
          <p:nvPr/>
        </p:nvSpPr>
        <p:spPr>
          <a:xfrm>
            <a:off x="4754400" y="3886302"/>
            <a:ext cx="1657761" cy="338554"/>
          </a:xfrm>
          <a:prstGeom prst="rect">
            <a:avLst/>
          </a:prstGeom>
          <a:noFill/>
        </p:spPr>
        <p:txBody>
          <a:bodyPr wrap="square" rtlCol="0">
            <a:spAutoFit/>
          </a:bodyPr>
          <a:lstStyle/>
          <a:p>
            <a:r>
              <a:rPr lang="it-IT" sz="1600" b="1" dirty="0">
                <a:solidFill>
                  <a:schemeClr val="bg1"/>
                </a:solidFill>
              </a:rPr>
              <a:t>50  litri </a:t>
            </a:r>
          </a:p>
        </p:txBody>
      </p:sp>
    </p:spTree>
    <p:extLst>
      <p:ext uri="{BB962C8B-B14F-4D97-AF65-F5344CB8AC3E}">
        <p14:creationId xmlns:p14="http://schemas.microsoft.com/office/powerpoint/2010/main" val="3995422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12" name="Shape 65"/>
          <p:cNvSpPr txBox="1">
            <a:spLocks noGrp="1"/>
          </p:cNvSpPr>
          <p:nvPr>
            <p:ph type="ctrTitle"/>
          </p:nvPr>
        </p:nvSpPr>
        <p:spPr>
          <a:xfrm>
            <a:off x="253097" y="125153"/>
            <a:ext cx="7332977" cy="399925"/>
          </a:xfrm>
          <a:prstGeom prst="rect">
            <a:avLst/>
          </a:prstGeom>
          <a:noFill/>
          <a:ln>
            <a:noFill/>
          </a:ln>
        </p:spPr>
        <p:txBody>
          <a:bodyPr wrap="square" lIns="91425" tIns="91425" rIns="91425" bIns="91425" anchor="b" anchorCtr="0">
            <a:noAutofit/>
          </a:bodyPr>
          <a:lstStyle/>
          <a:p>
            <a:pPr lvl="0"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Tempi: attacco all’oleodotto</a:t>
            </a:r>
          </a:p>
        </p:txBody>
      </p:sp>
      <p:pic>
        <p:nvPicPr>
          <p:cNvPr id="42"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43"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Rettangolo arrotondato 2"/>
          <p:cNvSpPr/>
          <p:nvPr/>
        </p:nvSpPr>
        <p:spPr>
          <a:xfrm>
            <a:off x="5491300" y="161380"/>
            <a:ext cx="2735921" cy="705541"/>
          </a:xfrm>
          <a:prstGeom prst="roundRect">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1200" dirty="0">
                <a:latin typeface="Calibri" panose="020F0502020204030204" pitchFamily="34" charset="0"/>
                <a:cs typeface="Calibri" panose="020F0502020204030204" pitchFamily="34" charset="0"/>
              </a:rPr>
              <a:t>Tempo totale stimato per lo scavo e la sottrazione di prodotto:</a:t>
            </a:r>
          </a:p>
          <a:p>
            <a:pPr algn="ctr"/>
            <a:r>
              <a:rPr lang="it-IT" sz="1200" b="1" dirty="0"/>
              <a:t>Da un’ora e 20 a quasi due ore</a:t>
            </a:r>
          </a:p>
        </p:txBody>
      </p:sp>
      <p:grpSp>
        <p:nvGrpSpPr>
          <p:cNvPr id="2" name="Gruppo 1"/>
          <p:cNvGrpSpPr/>
          <p:nvPr/>
        </p:nvGrpSpPr>
        <p:grpSpPr>
          <a:xfrm>
            <a:off x="217751" y="975613"/>
            <a:ext cx="8833493" cy="3413983"/>
            <a:chOff x="311793" y="1072201"/>
            <a:chExt cx="8833493" cy="3413983"/>
          </a:xfrm>
        </p:grpSpPr>
        <p:grpSp>
          <p:nvGrpSpPr>
            <p:cNvPr id="3081" name="Gruppo 3080"/>
            <p:cNvGrpSpPr/>
            <p:nvPr/>
          </p:nvGrpSpPr>
          <p:grpSpPr>
            <a:xfrm>
              <a:off x="311793" y="1072201"/>
              <a:ext cx="8833493" cy="3413983"/>
              <a:chOff x="396850" y="1249401"/>
              <a:chExt cx="8833493" cy="3413983"/>
            </a:xfrm>
          </p:grpSpPr>
          <p:sp>
            <p:nvSpPr>
              <p:cNvPr id="3079" name="Ovale 3078"/>
              <p:cNvSpPr/>
              <p:nvPr/>
            </p:nvSpPr>
            <p:spPr>
              <a:xfrm>
                <a:off x="413503" y="1376863"/>
                <a:ext cx="1220754" cy="1188612"/>
              </a:xfrm>
              <a:prstGeom prst="ellipse">
                <a:avLst/>
              </a:prstGeom>
              <a:solidFill>
                <a:schemeClr val="bg1">
                  <a:alpha val="73000"/>
                </a:schemeClr>
              </a:solidFill>
              <a:ln>
                <a:solidFill>
                  <a:schemeClr val="bg1">
                    <a:lumMod val="95000"/>
                    <a:alpha val="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0" name="Ovale 179"/>
              <p:cNvSpPr/>
              <p:nvPr/>
            </p:nvSpPr>
            <p:spPr>
              <a:xfrm>
                <a:off x="1750221" y="1365352"/>
                <a:ext cx="1220754" cy="1188612"/>
              </a:xfrm>
              <a:prstGeom prst="ellipse">
                <a:avLst/>
              </a:prstGeom>
              <a:solidFill>
                <a:schemeClr val="bg1">
                  <a:alpha val="73000"/>
                </a:schemeClr>
              </a:solidFill>
              <a:ln>
                <a:solidFill>
                  <a:schemeClr val="bg1">
                    <a:lumMod val="95000"/>
                    <a:alpha val="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1" name="Ovale 180"/>
              <p:cNvSpPr/>
              <p:nvPr/>
            </p:nvSpPr>
            <p:spPr>
              <a:xfrm>
                <a:off x="3032114" y="1381311"/>
                <a:ext cx="1220754" cy="1188612"/>
              </a:xfrm>
              <a:prstGeom prst="ellipse">
                <a:avLst/>
              </a:prstGeom>
              <a:solidFill>
                <a:schemeClr val="bg1">
                  <a:alpha val="73000"/>
                </a:schemeClr>
              </a:solidFill>
              <a:ln>
                <a:solidFill>
                  <a:schemeClr val="bg1">
                    <a:lumMod val="95000"/>
                    <a:alpha val="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2" name="Ovale 181"/>
              <p:cNvSpPr/>
              <p:nvPr/>
            </p:nvSpPr>
            <p:spPr>
              <a:xfrm>
                <a:off x="4830482" y="1402103"/>
                <a:ext cx="1220754" cy="1188612"/>
              </a:xfrm>
              <a:prstGeom prst="ellipse">
                <a:avLst/>
              </a:prstGeom>
              <a:solidFill>
                <a:schemeClr val="bg1">
                  <a:alpha val="73000"/>
                </a:schemeClr>
              </a:solidFill>
              <a:ln>
                <a:solidFill>
                  <a:schemeClr val="bg1">
                    <a:lumMod val="95000"/>
                    <a:alpha val="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0" name="Gruppo 229"/>
              <p:cNvGrpSpPr/>
              <p:nvPr/>
            </p:nvGrpSpPr>
            <p:grpSpPr>
              <a:xfrm>
                <a:off x="396850" y="1249401"/>
                <a:ext cx="8833493" cy="3413983"/>
                <a:chOff x="396850" y="1249401"/>
                <a:chExt cx="8833493" cy="3413983"/>
              </a:xfrm>
            </p:grpSpPr>
            <p:grpSp>
              <p:nvGrpSpPr>
                <p:cNvPr id="231" name="Gruppo 230"/>
                <p:cNvGrpSpPr/>
                <p:nvPr/>
              </p:nvGrpSpPr>
              <p:grpSpPr>
                <a:xfrm>
                  <a:off x="433323" y="1249401"/>
                  <a:ext cx="994718" cy="1080754"/>
                  <a:chOff x="3326020" y="1572401"/>
                  <a:chExt cx="1263892" cy="1326586"/>
                </a:xfrm>
              </p:grpSpPr>
              <p:grpSp>
                <p:nvGrpSpPr>
                  <p:cNvPr id="270" name="Gruppo 269"/>
                  <p:cNvGrpSpPr/>
                  <p:nvPr/>
                </p:nvGrpSpPr>
                <p:grpSpPr>
                  <a:xfrm>
                    <a:off x="3336189" y="2158542"/>
                    <a:ext cx="1235811" cy="740445"/>
                    <a:chOff x="5769930" y="1591635"/>
                    <a:chExt cx="1235811" cy="740445"/>
                  </a:xfrm>
                </p:grpSpPr>
                <p:sp>
                  <p:nvSpPr>
                    <p:cNvPr id="274" name="Rettangolo 273"/>
                    <p:cNvSpPr/>
                    <p:nvPr/>
                  </p:nvSpPr>
                  <p:spPr>
                    <a:xfrm>
                      <a:off x="5868746" y="1914508"/>
                      <a:ext cx="1037763" cy="417572"/>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p>
                  </p:txBody>
                </p:sp>
                <p:sp>
                  <p:nvSpPr>
                    <p:cNvPr id="275" name="Rettangolo 274"/>
                    <p:cNvSpPr/>
                    <p:nvPr/>
                  </p:nvSpPr>
                  <p:spPr>
                    <a:xfrm>
                      <a:off x="5769930" y="2016233"/>
                      <a:ext cx="1235811" cy="1882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b="1" dirty="0"/>
                        <a:t>oleodotto</a:t>
                      </a:r>
                    </a:p>
                  </p:txBody>
                </p:sp>
                <p:pic>
                  <p:nvPicPr>
                    <p:cNvPr id="276" name="Picture 6" descr="Risultati immagini per erba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746" y="1591635"/>
                      <a:ext cx="1037763" cy="323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1" name="Gruppo 270"/>
                  <p:cNvGrpSpPr/>
                  <p:nvPr/>
                </p:nvGrpSpPr>
                <p:grpSpPr>
                  <a:xfrm>
                    <a:off x="3326020" y="1572401"/>
                    <a:ext cx="1263892" cy="916925"/>
                    <a:chOff x="1780751" y="1491610"/>
                    <a:chExt cx="1263892" cy="916925"/>
                  </a:xfrm>
                </p:grpSpPr>
                <p:pic>
                  <p:nvPicPr>
                    <p:cNvPr id="272" name="Picture 2" descr="Immagine correlata"/>
                    <p:cNvPicPr>
                      <a:picLocks noChangeAspect="1" noChangeArrowheads="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flipH="1">
                      <a:off x="2082279" y="1531292"/>
                      <a:ext cx="962364" cy="837562"/>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2" descr="Immagine correlat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0751" y="1491610"/>
                      <a:ext cx="1023384" cy="91692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2" name="Gruppo 231"/>
                <p:cNvGrpSpPr/>
                <p:nvPr/>
              </p:nvGrpSpPr>
              <p:grpSpPr>
                <a:xfrm>
                  <a:off x="3048959" y="1379536"/>
                  <a:ext cx="2025469" cy="1001096"/>
                  <a:chOff x="3390047" y="1246902"/>
                  <a:chExt cx="2570410" cy="1158669"/>
                </a:xfrm>
              </p:grpSpPr>
              <p:grpSp>
                <p:nvGrpSpPr>
                  <p:cNvPr id="258" name="Gruppo 257"/>
                  <p:cNvGrpSpPr/>
                  <p:nvPr/>
                </p:nvGrpSpPr>
                <p:grpSpPr>
                  <a:xfrm>
                    <a:off x="3390047" y="1359262"/>
                    <a:ext cx="1235811" cy="994716"/>
                    <a:chOff x="4517081" y="1359262"/>
                    <a:chExt cx="1235811" cy="994716"/>
                  </a:xfrm>
                </p:grpSpPr>
                <p:grpSp>
                  <p:nvGrpSpPr>
                    <p:cNvPr id="261" name="Gruppo 260"/>
                    <p:cNvGrpSpPr/>
                    <p:nvPr/>
                  </p:nvGrpSpPr>
                  <p:grpSpPr>
                    <a:xfrm>
                      <a:off x="4517081" y="1581596"/>
                      <a:ext cx="1235811" cy="772382"/>
                      <a:chOff x="4207127" y="1693059"/>
                      <a:chExt cx="1235811" cy="772382"/>
                    </a:xfrm>
                  </p:grpSpPr>
                  <p:grpSp>
                    <p:nvGrpSpPr>
                      <p:cNvPr id="265" name="Gruppo 264"/>
                      <p:cNvGrpSpPr/>
                      <p:nvPr/>
                    </p:nvGrpSpPr>
                    <p:grpSpPr>
                      <a:xfrm>
                        <a:off x="4207127" y="1724996"/>
                        <a:ext cx="1235811" cy="740445"/>
                        <a:chOff x="4207127" y="1724996"/>
                        <a:chExt cx="1235811" cy="740445"/>
                      </a:xfrm>
                    </p:grpSpPr>
                    <p:sp>
                      <p:nvSpPr>
                        <p:cNvPr id="267" name="Rettangolo 266"/>
                        <p:cNvSpPr/>
                        <p:nvPr/>
                      </p:nvSpPr>
                      <p:spPr>
                        <a:xfrm>
                          <a:off x="4305943" y="2047869"/>
                          <a:ext cx="1037763" cy="417572"/>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p>
                      </p:txBody>
                    </p:sp>
                    <p:sp>
                      <p:nvSpPr>
                        <p:cNvPr id="268" name="Rettangolo 267"/>
                        <p:cNvSpPr/>
                        <p:nvPr/>
                      </p:nvSpPr>
                      <p:spPr>
                        <a:xfrm>
                          <a:off x="4207127" y="2149594"/>
                          <a:ext cx="1235811" cy="1882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b="1" dirty="0"/>
                            <a:t>oleodotto</a:t>
                          </a:r>
                        </a:p>
                      </p:txBody>
                    </p:sp>
                    <p:pic>
                      <p:nvPicPr>
                        <p:cNvPr id="269" name="Picture 6" descr="Risultati immagini per erba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5943" y="1724996"/>
                          <a:ext cx="1037763" cy="323039"/>
                        </a:xfrm>
                        <a:prstGeom prst="rect">
                          <a:avLst/>
                        </a:prstGeom>
                        <a:noFill/>
                        <a:extLst>
                          <a:ext uri="{909E8E84-426E-40DD-AFC4-6F175D3DCCD1}">
                            <a14:hiddenFill xmlns:a14="http://schemas.microsoft.com/office/drawing/2010/main">
                              <a:solidFill>
                                <a:srgbClr val="FFFFFF"/>
                              </a:solidFill>
                            </a14:hiddenFill>
                          </a:ext>
                        </a:extLst>
                      </p:spPr>
                    </p:pic>
                  </p:grpSp>
                  <p:sp>
                    <p:nvSpPr>
                      <p:cNvPr id="266" name="Trapezio 265"/>
                      <p:cNvSpPr/>
                      <p:nvPr/>
                    </p:nvSpPr>
                    <p:spPr>
                      <a:xfrm rot="10800000">
                        <a:off x="4555466" y="1693059"/>
                        <a:ext cx="538716" cy="441799"/>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p>
                    </p:txBody>
                  </p:sp>
                </p:grpSp>
                <p:grpSp>
                  <p:nvGrpSpPr>
                    <p:cNvPr id="262" name="Gruppo 261"/>
                    <p:cNvGrpSpPr/>
                    <p:nvPr/>
                  </p:nvGrpSpPr>
                  <p:grpSpPr>
                    <a:xfrm flipH="1">
                      <a:off x="5012954" y="1359262"/>
                      <a:ext cx="391182" cy="639648"/>
                      <a:chOff x="4771539" y="1209935"/>
                      <a:chExt cx="2175066" cy="2979293"/>
                    </a:xfrm>
                  </p:grpSpPr>
                  <p:sp>
                    <p:nvSpPr>
                      <p:cNvPr id="263" name="Figura a mano libera 262"/>
                      <p:cNvSpPr/>
                      <p:nvPr/>
                    </p:nvSpPr>
                    <p:spPr>
                      <a:xfrm>
                        <a:off x="4771539" y="1209935"/>
                        <a:ext cx="2160889" cy="2979293"/>
                      </a:xfrm>
                      <a:custGeom>
                        <a:avLst/>
                        <a:gdLst>
                          <a:gd name="connsiteX0" fmla="*/ 0 w 1119963"/>
                          <a:gd name="connsiteY0" fmla="*/ 645042 h 1722474"/>
                          <a:gd name="connsiteX1" fmla="*/ 0 w 1119963"/>
                          <a:gd name="connsiteY1" fmla="*/ 198474 h 1722474"/>
                          <a:gd name="connsiteX2" fmla="*/ 404037 w 1119963"/>
                          <a:gd name="connsiteY2" fmla="*/ 141767 h 1722474"/>
                          <a:gd name="connsiteX3" fmla="*/ 467832 w 1119963"/>
                          <a:gd name="connsiteY3" fmla="*/ 21265 h 1722474"/>
                          <a:gd name="connsiteX4" fmla="*/ 1056167 w 1119963"/>
                          <a:gd name="connsiteY4" fmla="*/ 0 h 1722474"/>
                          <a:gd name="connsiteX5" fmla="*/ 1119963 w 1119963"/>
                          <a:gd name="connsiteY5" fmla="*/ 808074 h 1722474"/>
                          <a:gd name="connsiteX6" fmla="*/ 1056167 w 1119963"/>
                          <a:gd name="connsiteY6" fmla="*/ 822251 h 1722474"/>
                          <a:gd name="connsiteX7" fmla="*/ 1041991 w 1119963"/>
                          <a:gd name="connsiteY7" fmla="*/ 1694121 h 1722474"/>
                          <a:gd name="connsiteX8" fmla="*/ 886046 w 1119963"/>
                          <a:gd name="connsiteY8" fmla="*/ 1722474 h 1722474"/>
                          <a:gd name="connsiteX9" fmla="*/ 737191 w 1119963"/>
                          <a:gd name="connsiteY9" fmla="*/ 1701209 h 1722474"/>
                          <a:gd name="connsiteX10" fmla="*/ 744279 w 1119963"/>
                          <a:gd name="connsiteY10" fmla="*/ 1672856 h 1722474"/>
                          <a:gd name="connsiteX11" fmla="*/ 616688 w 1119963"/>
                          <a:gd name="connsiteY11" fmla="*/ 857693 h 1722474"/>
                          <a:gd name="connsiteX12" fmla="*/ 588335 w 1119963"/>
                          <a:gd name="connsiteY12" fmla="*/ 843516 h 1722474"/>
                          <a:gd name="connsiteX13" fmla="*/ 567070 w 1119963"/>
                          <a:gd name="connsiteY13" fmla="*/ 765544 h 1722474"/>
                          <a:gd name="connsiteX14" fmla="*/ 567070 w 1119963"/>
                          <a:gd name="connsiteY14" fmla="*/ 751367 h 1722474"/>
                          <a:gd name="connsiteX15" fmla="*/ 503274 w 1119963"/>
                          <a:gd name="connsiteY15" fmla="*/ 708837 h 1722474"/>
                          <a:gd name="connsiteX16" fmla="*/ 482009 w 1119963"/>
                          <a:gd name="connsiteY16" fmla="*/ 623777 h 1722474"/>
                          <a:gd name="connsiteX17" fmla="*/ 0 w 1119963"/>
                          <a:gd name="connsiteY17" fmla="*/ 645042 h 1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9963" h="1722474">
                            <a:moveTo>
                              <a:pt x="0" y="645042"/>
                            </a:moveTo>
                            <a:lnTo>
                              <a:pt x="0" y="198474"/>
                            </a:lnTo>
                            <a:lnTo>
                              <a:pt x="404037" y="141767"/>
                            </a:lnTo>
                            <a:lnTo>
                              <a:pt x="467832" y="21265"/>
                            </a:lnTo>
                            <a:lnTo>
                              <a:pt x="1056167" y="0"/>
                            </a:lnTo>
                            <a:lnTo>
                              <a:pt x="1119963" y="808074"/>
                            </a:lnTo>
                            <a:lnTo>
                              <a:pt x="1056167" y="822251"/>
                            </a:lnTo>
                            <a:lnTo>
                              <a:pt x="1041991" y="1694121"/>
                            </a:lnTo>
                            <a:lnTo>
                              <a:pt x="886046" y="1722474"/>
                            </a:lnTo>
                            <a:lnTo>
                              <a:pt x="737191" y="1701209"/>
                            </a:lnTo>
                            <a:lnTo>
                              <a:pt x="744279" y="1672856"/>
                            </a:lnTo>
                            <a:lnTo>
                              <a:pt x="616688" y="857693"/>
                            </a:lnTo>
                            <a:lnTo>
                              <a:pt x="588335" y="843516"/>
                            </a:lnTo>
                            <a:lnTo>
                              <a:pt x="567070" y="765544"/>
                            </a:lnTo>
                            <a:lnTo>
                              <a:pt x="567070" y="751367"/>
                            </a:lnTo>
                            <a:lnTo>
                              <a:pt x="503274" y="708837"/>
                            </a:lnTo>
                            <a:lnTo>
                              <a:pt x="482009" y="623777"/>
                            </a:lnTo>
                            <a:lnTo>
                              <a:pt x="0" y="645042"/>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1000"/>
                      </a:p>
                    </p:txBody>
                  </p:sp>
                  <p:sp>
                    <p:nvSpPr>
                      <p:cNvPr id="264" name="Figura a mano libera 263"/>
                      <p:cNvSpPr/>
                      <p:nvPr/>
                    </p:nvSpPr>
                    <p:spPr>
                      <a:xfrm>
                        <a:off x="5840819" y="2438400"/>
                        <a:ext cx="1105786" cy="297712"/>
                      </a:xfrm>
                      <a:custGeom>
                        <a:avLst/>
                        <a:gdLst>
                          <a:gd name="connsiteX0" fmla="*/ 0 w 1105786"/>
                          <a:gd name="connsiteY0" fmla="*/ 85060 h 297712"/>
                          <a:gd name="connsiteX1" fmla="*/ 297711 w 1105786"/>
                          <a:gd name="connsiteY1" fmla="*/ 113414 h 297712"/>
                          <a:gd name="connsiteX2" fmla="*/ 765544 w 1105786"/>
                          <a:gd name="connsiteY2" fmla="*/ 77972 h 297712"/>
                          <a:gd name="connsiteX3" fmla="*/ 1084521 w 1105786"/>
                          <a:gd name="connsiteY3" fmla="*/ 0 h 297712"/>
                          <a:gd name="connsiteX4" fmla="*/ 1105786 w 1105786"/>
                          <a:gd name="connsiteY4" fmla="*/ 155944 h 297712"/>
                          <a:gd name="connsiteX5" fmla="*/ 857693 w 1105786"/>
                          <a:gd name="connsiteY5" fmla="*/ 248093 h 297712"/>
                          <a:gd name="connsiteX6" fmla="*/ 333153 w 1105786"/>
                          <a:gd name="connsiteY6" fmla="*/ 297712 h 297712"/>
                          <a:gd name="connsiteX7" fmla="*/ 42530 w 1105786"/>
                          <a:gd name="connsiteY7" fmla="*/ 241005 h 297712"/>
                          <a:gd name="connsiteX8" fmla="*/ 0 w 1105786"/>
                          <a:gd name="connsiteY8" fmla="*/ 85060 h 2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786" h="297712">
                            <a:moveTo>
                              <a:pt x="0" y="85060"/>
                            </a:moveTo>
                            <a:lnTo>
                              <a:pt x="297711" y="113414"/>
                            </a:lnTo>
                            <a:lnTo>
                              <a:pt x="765544" y="77972"/>
                            </a:lnTo>
                            <a:lnTo>
                              <a:pt x="1084521" y="0"/>
                            </a:lnTo>
                            <a:lnTo>
                              <a:pt x="1105786" y="155944"/>
                            </a:lnTo>
                            <a:lnTo>
                              <a:pt x="857693" y="248093"/>
                            </a:lnTo>
                            <a:lnTo>
                              <a:pt x="333153" y="297712"/>
                            </a:lnTo>
                            <a:lnTo>
                              <a:pt x="42530" y="241005"/>
                            </a:lnTo>
                            <a:lnTo>
                              <a:pt x="0" y="85060"/>
                            </a:lnTo>
                            <a:close/>
                          </a:path>
                        </a:pathLst>
                      </a:custGeom>
                      <a:solidFill>
                        <a:schemeClr val="bg1">
                          <a:lumMod val="8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p>
                    </p:txBody>
                  </p:sp>
                </p:grpSp>
              </p:grpSp>
              <p:pic>
                <p:nvPicPr>
                  <p:cNvPr id="259" name="Picture 12" descr="Immagine correlata"/>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3308" flipV="1">
                    <a:off x="4932279" y="1246902"/>
                    <a:ext cx="1028178" cy="1158669"/>
                  </a:xfrm>
                  <a:prstGeom prst="rect">
                    <a:avLst/>
                  </a:prstGeom>
                  <a:noFill/>
                  <a:extLst>
                    <a:ext uri="{909E8E84-426E-40DD-AFC4-6F175D3DCCD1}">
                      <a14:hiddenFill xmlns:a14="http://schemas.microsoft.com/office/drawing/2010/main">
                        <a:solidFill>
                          <a:srgbClr val="FFFFFF"/>
                        </a:solidFill>
                      </a14:hiddenFill>
                    </a:ext>
                  </a:extLst>
                </p:spPr>
              </p:pic>
              <p:sp>
                <p:nvSpPr>
                  <p:cNvPr id="260" name="Rettangolo 259"/>
                  <p:cNvSpPr/>
                  <p:nvPr/>
                </p:nvSpPr>
                <p:spPr>
                  <a:xfrm>
                    <a:off x="4263699" y="1433000"/>
                    <a:ext cx="592629" cy="15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pic>
              <p:nvPicPr>
                <p:cNvPr id="233" name="Picture 10" descr="Risultati immagini per ducato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44215" y="1310037"/>
                  <a:ext cx="234988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234" name="Gruppo 233"/>
                <p:cNvGrpSpPr/>
                <p:nvPr/>
              </p:nvGrpSpPr>
              <p:grpSpPr>
                <a:xfrm>
                  <a:off x="1702693" y="1372448"/>
                  <a:ext cx="1074684" cy="966241"/>
                  <a:chOff x="4114787" y="1295857"/>
                  <a:chExt cx="1386102" cy="1159289"/>
                </a:xfrm>
              </p:grpSpPr>
              <p:grpSp>
                <p:nvGrpSpPr>
                  <p:cNvPr id="249" name="Gruppo 248"/>
                  <p:cNvGrpSpPr/>
                  <p:nvPr/>
                </p:nvGrpSpPr>
                <p:grpSpPr>
                  <a:xfrm>
                    <a:off x="4114787" y="1682764"/>
                    <a:ext cx="1235811" cy="772382"/>
                    <a:chOff x="4207127" y="1693059"/>
                    <a:chExt cx="1235811" cy="772382"/>
                  </a:xfrm>
                </p:grpSpPr>
                <p:grpSp>
                  <p:nvGrpSpPr>
                    <p:cNvPr id="253" name="Gruppo 252"/>
                    <p:cNvGrpSpPr/>
                    <p:nvPr/>
                  </p:nvGrpSpPr>
                  <p:grpSpPr>
                    <a:xfrm>
                      <a:off x="4207127" y="1724996"/>
                      <a:ext cx="1235811" cy="740445"/>
                      <a:chOff x="4207127" y="1724996"/>
                      <a:chExt cx="1235811" cy="740445"/>
                    </a:xfrm>
                  </p:grpSpPr>
                  <p:sp>
                    <p:nvSpPr>
                      <p:cNvPr id="255" name="Rettangolo 254"/>
                      <p:cNvSpPr/>
                      <p:nvPr/>
                    </p:nvSpPr>
                    <p:spPr>
                      <a:xfrm>
                        <a:off x="4305943" y="2047869"/>
                        <a:ext cx="1037763" cy="417572"/>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p>
                    </p:txBody>
                  </p:sp>
                  <p:sp>
                    <p:nvSpPr>
                      <p:cNvPr id="256" name="Rettangolo 255"/>
                      <p:cNvSpPr/>
                      <p:nvPr/>
                    </p:nvSpPr>
                    <p:spPr>
                      <a:xfrm>
                        <a:off x="4207127" y="2149594"/>
                        <a:ext cx="1235811" cy="1882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b="1" dirty="0"/>
                          <a:t>oleodotto</a:t>
                        </a:r>
                      </a:p>
                    </p:txBody>
                  </p:sp>
                  <p:pic>
                    <p:nvPicPr>
                      <p:cNvPr id="257" name="Picture 6" descr="Risultati immagini per erba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5943" y="1724996"/>
                        <a:ext cx="1037763" cy="323039"/>
                      </a:xfrm>
                      <a:prstGeom prst="rect">
                        <a:avLst/>
                      </a:prstGeom>
                      <a:noFill/>
                      <a:extLst>
                        <a:ext uri="{909E8E84-426E-40DD-AFC4-6F175D3DCCD1}">
                          <a14:hiddenFill xmlns:a14="http://schemas.microsoft.com/office/drawing/2010/main">
                            <a:solidFill>
                              <a:srgbClr val="FFFFFF"/>
                            </a:solidFill>
                          </a14:hiddenFill>
                        </a:ext>
                      </a:extLst>
                    </p:spPr>
                  </p:pic>
                </p:grpSp>
                <p:sp>
                  <p:nvSpPr>
                    <p:cNvPr id="254" name="Trapezio 253"/>
                    <p:cNvSpPr/>
                    <p:nvPr/>
                  </p:nvSpPr>
                  <p:spPr>
                    <a:xfrm rot="10800000">
                      <a:off x="4555466" y="1693059"/>
                      <a:ext cx="538716" cy="441799"/>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00"/>
                    </a:p>
                  </p:txBody>
                </p:sp>
              </p:grpSp>
              <p:grpSp>
                <p:nvGrpSpPr>
                  <p:cNvPr id="250" name="Gruppo 249"/>
                  <p:cNvGrpSpPr/>
                  <p:nvPr/>
                </p:nvGrpSpPr>
                <p:grpSpPr>
                  <a:xfrm>
                    <a:off x="4778585" y="1295857"/>
                    <a:ext cx="722304" cy="995763"/>
                    <a:chOff x="5621663" y="484433"/>
                    <a:chExt cx="1861769" cy="2419350"/>
                  </a:xfrm>
                </p:grpSpPr>
                <p:pic>
                  <p:nvPicPr>
                    <p:cNvPr id="251" name="Immagine 250"/>
                    <p:cNvPicPr>
                      <a:picLocks noChangeAspect="1"/>
                    </p:cNvPicPr>
                    <p:nvPr/>
                  </p:nvPicPr>
                  <p:blipFill>
                    <a:blip r:embed="rId8">
                      <a:clrChange>
                        <a:clrFrom>
                          <a:srgbClr val="FFFFFF"/>
                        </a:clrFrom>
                        <a:clrTo>
                          <a:srgbClr val="FFFFFF">
                            <a:alpha val="0"/>
                          </a:srgbClr>
                        </a:clrTo>
                      </a:clrChange>
                      <a:lum bright="70000" contrast="-70000"/>
                    </a:blip>
                    <a:stretch>
                      <a:fillRect/>
                    </a:stretch>
                  </p:blipFill>
                  <p:spPr>
                    <a:xfrm>
                      <a:off x="5683207" y="484433"/>
                      <a:ext cx="1800225" cy="2419350"/>
                    </a:xfrm>
                    <a:prstGeom prst="rect">
                      <a:avLst/>
                    </a:prstGeom>
                  </p:spPr>
                </p:pic>
                <p:pic>
                  <p:nvPicPr>
                    <p:cNvPr id="252" name="Picture 4" descr="Immagine correlata"/>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35579" flipH="1">
                      <a:off x="5621663" y="1644685"/>
                      <a:ext cx="1008750" cy="96128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36" name="CasellaDiTesto 235"/>
                <p:cNvSpPr txBox="1"/>
                <p:nvPr/>
              </p:nvSpPr>
              <p:spPr>
                <a:xfrm>
                  <a:off x="396850" y="2563253"/>
                  <a:ext cx="1089963" cy="400110"/>
                </a:xfrm>
                <a:prstGeom prst="rect">
                  <a:avLst/>
                </a:prstGeom>
                <a:noFill/>
              </p:spPr>
              <p:txBody>
                <a:bodyPr wrap="square" rtlCol="0">
                  <a:spAutoFit/>
                </a:bodyPr>
                <a:lstStyle/>
                <a:p>
                  <a:pPr algn="ctr"/>
                  <a:r>
                    <a:rPr lang="it-IT" sz="1000" dirty="0">
                      <a:solidFill>
                        <a:srgbClr val="FF0000"/>
                      </a:solidFill>
                    </a:rPr>
                    <a:t>SCAVO </a:t>
                  </a:r>
                </a:p>
                <a:p>
                  <a:pPr algn="ctr"/>
                  <a:r>
                    <a:rPr lang="it-IT" sz="1000" dirty="0">
                      <a:solidFill>
                        <a:srgbClr val="FF0000"/>
                      </a:solidFill>
                    </a:rPr>
                    <a:t>CONDOTTA</a:t>
                  </a:r>
                </a:p>
              </p:txBody>
            </p:sp>
            <p:sp>
              <p:nvSpPr>
                <p:cNvPr id="237" name="CasellaDiTesto 236"/>
                <p:cNvSpPr txBox="1"/>
                <p:nvPr/>
              </p:nvSpPr>
              <p:spPr>
                <a:xfrm>
                  <a:off x="1806345" y="2577853"/>
                  <a:ext cx="900785" cy="400110"/>
                </a:xfrm>
                <a:prstGeom prst="rect">
                  <a:avLst/>
                </a:prstGeom>
                <a:noFill/>
              </p:spPr>
              <p:txBody>
                <a:bodyPr wrap="square" rtlCol="0">
                  <a:spAutoFit/>
                </a:bodyPr>
                <a:lstStyle/>
                <a:p>
                  <a:pPr algn="ctr"/>
                  <a:r>
                    <a:rPr lang="it-IT" sz="1000" dirty="0">
                      <a:solidFill>
                        <a:srgbClr val="00B050"/>
                      </a:solidFill>
                    </a:rPr>
                    <a:t>FORO CONDOTTA</a:t>
                  </a:r>
                </a:p>
              </p:txBody>
            </p:sp>
            <p:sp>
              <p:nvSpPr>
                <p:cNvPr id="238" name="CasellaDiTesto 237"/>
                <p:cNvSpPr txBox="1"/>
                <p:nvPr/>
              </p:nvSpPr>
              <p:spPr>
                <a:xfrm>
                  <a:off x="3026662" y="2560970"/>
                  <a:ext cx="1747110" cy="400110"/>
                </a:xfrm>
                <a:prstGeom prst="rect">
                  <a:avLst/>
                </a:prstGeom>
                <a:noFill/>
              </p:spPr>
              <p:txBody>
                <a:bodyPr wrap="square" rtlCol="0">
                  <a:spAutoFit/>
                </a:bodyPr>
                <a:lstStyle/>
                <a:p>
                  <a:pPr algn="ctr"/>
                  <a:r>
                    <a:rPr lang="it-IT" sz="1000" dirty="0">
                      <a:solidFill>
                        <a:srgbClr val="002060"/>
                      </a:solidFill>
                    </a:rPr>
                    <a:t>INNESTO DISPOSITIVO E TRASFERIMENTO  </a:t>
                  </a:r>
                </a:p>
              </p:txBody>
            </p:sp>
            <p:sp>
              <p:nvSpPr>
                <p:cNvPr id="239" name="CasellaDiTesto 238"/>
                <p:cNvSpPr txBox="1"/>
                <p:nvPr/>
              </p:nvSpPr>
              <p:spPr>
                <a:xfrm>
                  <a:off x="4969289" y="2572565"/>
                  <a:ext cx="1422209" cy="246221"/>
                </a:xfrm>
                <a:prstGeom prst="rect">
                  <a:avLst/>
                </a:prstGeom>
                <a:noFill/>
              </p:spPr>
              <p:txBody>
                <a:bodyPr wrap="square" rtlCol="0">
                  <a:spAutoFit/>
                </a:bodyPr>
                <a:lstStyle/>
                <a:p>
                  <a:pPr algn="ctr"/>
                  <a:r>
                    <a:rPr lang="it-IT" sz="1000" dirty="0">
                      <a:solidFill>
                        <a:srgbClr val="C00000"/>
                      </a:solidFill>
                    </a:rPr>
                    <a:t>STOCCAGGIO</a:t>
                  </a:r>
                </a:p>
              </p:txBody>
            </p:sp>
            <p:sp>
              <p:nvSpPr>
                <p:cNvPr id="240" name="CasellaDiTesto 239"/>
                <p:cNvSpPr txBox="1"/>
                <p:nvPr/>
              </p:nvSpPr>
              <p:spPr>
                <a:xfrm>
                  <a:off x="7582298" y="2550608"/>
                  <a:ext cx="1648045" cy="246221"/>
                </a:xfrm>
                <a:prstGeom prst="rect">
                  <a:avLst/>
                </a:prstGeom>
                <a:noFill/>
                <a:ln>
                  <a:noFill/>
                </a:ln>
              </p:spPr>
              <p:txBody>
                <a:bodyPr wrap="square" rtlCol="0">
                  <a:spAutoFit/>
                </a:bodyPr>
                <a:lstStyle/>
                <a:p>
                  <a:pPr algn="ctr"/>
                  <a:r>
                    <a:rPr lang="it-IT" sz="1000" b="1" dirty="0"/>
                    <a:t>TRASPORTO</a:t>
                  </a:r>
                </a:p>
              </p:txBody>
            </p:sp>
            <p:cxnSp>
              <p:nvCxnSpPr>
                <p:cNvPr id="241" name="Connettore 4 240"/>
                <p:cNvCxnSpPr/>
                <p:nvPr/>
              </p:nvCxnSpPr>
              <p:spPr>
                <a:xfrm rot="16200000" flipH="1">
                  <a:off x="1535281" y="2313210"/>
                  <a:ext cx="14600" cy="1314906"/>
                </a:xfrm>
                <a:prstGeom prst="bentConnector3">
                  <a:avLst>
                    <a:gd name="adj1" fmla="val 166575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Connettore 4 241"/>
                <p:cNvCxnSpPr/>
                <p:nvPr/>
              </p:nvCxnSpPr>
              <p:spPr>
                <a:xfrm rot="5400000" flipH="1" flipV="1">
                  <a:off x="2900939" y="2331054"/>
                  <a:ext cx="16883" cy="1291111"/>
                </a:xfrm>
                <a:prstGeom prst="bentConnector3">
                  <a:avLst>
                    <a:gd name="adj1" fmla="val -2739537"/>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Connettore 4 242"/>
                <p:cNvCxnSpPr/>
                <p:nvPr/>
              </p:nvCxnSpPr>
              <p:spPr>
                <a:xfrm rot="16200000" flipH="1">
                  <a:off x="4657940" y="1900604"/>
                  <a:ext cx="11595" cy="2132545"/>
                </a:xfrm>
                <a:prstGeom prst="bentConnector3">
                  <a:avLst>
                    <a:gd name="adj1" fmla="val 616745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Connettore 4 243"/>
                <p:cNvCxnSpPr/>
                <p:nvPr/>
              </p:nvCxnSpPr>
              <p:spPr>
                <a:xfrm rot="5400000" flipH="1" flipV="1">
                  <a:off x="6868857" y="1883362"/>
                  <a:ext cx="7177" cy="2171450"/>
                </a:xfrm>
                <a:prstGeom prst="bentConnector3">
                  <a:avLst>
                    <a:gd name="adj1" fmla="val -1434566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5" name="CasellaDiTesto 244"/>
                <p:cNvSpPr txBox="1"/>
                <p:nvPr/>
              </p:nvSpPr>
              <p:spPr>
                <a:xfrm>
                  <a:off x="881564" y="2943215"/>
                  <a:ext cx="1392082" cy="861774"/>
                </a:xfrm>
                <a:prstGeom prst="rect">
                  <a:avLst/>
                </a:prstGeom>
                <a:noFill/>
              </p:spPr>
              <p:txBody>
                <a:bodyPr wrap="square" rtlCol="0">
                  <a:spAutoFit/>
                </a:bodyPr>
                <a:lstStyle/>
                <a:p>
                  <a:r>
                    <a:rPr lang="it-IT" sz="1000" dirty="0">
                      <a:solidFill>
                        <a:srgbClr val="FF0000"/>
                      </a:solidFill>
                    </a:rPr>
                    <a:t>35/45 MINUTI </a:t>
                  </a:r>
                </a:p>
                <a:p>
                  <a:endParaRPr lang="it-IT" sz="1000" dirty="0">
                    <a:solidFill>
                      <a:srgbClr val="FF0000"/>
                    </a:solidFill>
                  </a:endParaRPr>
                </a:p>
                <a:p>
                  <a:r>
                    <a:rPr lang="it-IT" sz="1000" i="1" dirty="0">
                      <a:solidFill>
                        <a:schemeClr val="tx1"/>
                      </a:solidFill>
                      <a:effectLst>
                        <a:outerShdw blurRad="38100" dist="38100" dir="2700000" algn="tl">
                          <a:srgbClr val="000000">
                            <a:alpha val="43137"/>
                          </a:srgbClr>
                        </a:outerShdw>
                      </a:effectLst>
                    </a:rPr>
                    <a:t>(ad es., con riferimento ad una profondità di 110 cm)</a:t>
                  </a:r>
                </a:p>
              </p:txBody>
            </p:sp>
            <p:sp>
              <p:nvSpPr>
                <p:cNvPr id="246" name="CasellaDiTesto 245"/>
                <p:cNvSpPr txBox="1"/>
                <p:nvPr/>
              </p:nvSpPr>
              <p:spPr>
                <a:xfrm>
                  <a:off x="2426325" y="3229508"/>
                  <a:ext cx="1013379" cy="246221"/>
                </a:xfrm>
                <a:prstGeom prst="rect">
                  <a:avLst/>
                </a:prstGeom>
                <a:noFill/>
              </p:spPr>
              <p:txBody>
                <a:bodyPr wrap="square" rtlCol="0">
                  <a:spAutoFit/>
                </a:bodyPr>
                <a:lstStyle/>
                <a:p>
                  <a:r>
                    <a:rPr lang="it-IT" sz="1000" dirty="0">
                      <a:solidFill>
                        <a:srgbClr val="00B050"/>
                      </a:solidFill>
                    </a:rPr>
                    <a:t>5/10 MINUTI </a:t>
                  </a:r>
                </a:p>
              </p:txBody>
            </p:sp>
            <p:sp>
              <p:nvSpPr>
                <p:cNvPr id="247" name="CasellaDiTesto 246"/>
                <p:cNvSpPr txBox="1"/>
                <p:nvPr/>
              </p:nvSpPr>
              <p:spPr>
                <a:xfrm>
                  <a:off x="4197598" y="3475729"/>
                  <a:ext cx="1532412" cy="707886"/>
                </a:xfrm>
                <a:prstGeom prst="rect">
                  <a:avLst/>
                </a:prstGeom>
                <a:noFill/>
              </p:spPr>
              <p:txBody>
                <a:bodyPr wrap="square" rtlCol="0">
                  <a:spAutoFit/>
                </a:bodyPr>
                <a:lstStyle/>
                <a:p>
                  <a:r>
                    <a:rPr lang="it-IT" sz="1000" dirty="0">
                      <a:solidFill>
                        <a:srgbClr val="002060"/>
                      </a:solidFill>
                    </a:rPr>
                    <a:t>10 MINUTI </a:t>
                  </a:r>
                </a:p>
                <a:p>
                  <a:endParaRPr lang="it-IT" sz="1000" dirty="0">
                    <a:solidFill>
                      <a:srgbClr val="002060"/>
                    </a:solidFill>
                  </a:endParaRPr>
                </a:p>
                <a:p>
                  <a:r>
                    <a:rPr lang="it-IT" sz="1000" i="1" dirty="0">
                      <a:solidFill>
                        <a:schemeClr val="tx1"/>
                      </a:solidFill>
                      <a:effectLst>
                        <a:outerShdw blurRad="38100" dist="38100" dir="2700000" algn="tl">
                          <a:srgbClr val="000000">
                            <a:alpha val="43137"/>
                          </a:srgbClr>
                        </a:outerShdw>
                      </a:effectLst>
                    </a:rPr>
                    <a:t>(compresa installazione della manichetta)</a:t>
                  </a:r>
                </a:p>
              </p:txBody>
            </p:sp>
            <p:sp>
              <p:nvSpPr>
                <p:cNvPr id="248" name="CasellaDiTesto 247"/>
                <p:cNvSpPr txBox="1"/>
                <p:nvPr/>
              </p:nvSpPr>
              <p:spPr>
                <a:xfrm>
                  <a:off x="5865108" y="3801610"/>
                  <a:ext cx="2174541" cy="861774"/>
                </a:xfrm>
                <a:prstGeom prst="rect">
                  <a:avLst/>
                </a:prstGeom>
                <a:noFill/>
              </p:spPr>
              <p:txBody>
                <a:bodyPr wrap="square" rtlCol="0">
                  <a:spAutoFit/>
                </a:bodyPr>
                <a:lstStyle/>
                <a:p>
                  <a:pPr algn="ctr"/>
                  <a:r>
                    <a:rPr lang="it-IT" sz="1000" dirty="0">
                      <a:solidFill>
                        <a:srgbClr val="C00000"/>
                      </a:solidFill>
                    </a:rPr>
                    <a:t>30/45 MINUTI </a:t>
                  </a:r>
                </a:p>
                <a:p>
                  <a:endParaRPr lang="it-IT" sz="1000" dirty="0">
                    <a:solidFill>
                      <a:srgbClr val="C00000"/>
                    </a:solidFill>
                  </a:endParaRPr>
                </a:p>
                <a:p>
                  <a:r>
                    <a:rPr lang="it-IT" sz="1000" i="1" dirty="0">
                      <a:solidFill>
                        <a:srgbClr val="C00000"/>
                      </a:solidFill>
                    </a:rPr>
                    <a:t>(</a:t>
                  </a:r>
                  <a:r>
                    <a:rPr lang="it-IT" sz="1000" i="1" dirty="0">
                      <a:solidFill>
                        <a:schemeClr val="tx1"/>
                      </a:solidFill>
                      <a:effectLst>
                        <a:outerShdw blurRad="38100" dist="38100" dir="2700000" algn="tl">
                          <a:srgbClr val="000000">
                            <a:alpha val="43137"/>
                          </a:srgbClr>
                        </a:outerShdw>
                      </a:effectLst>
                    </a:rPr>
                    <a:t>stima per un quantitativo di prodotto basso -3/4 mila litri in un attacco di tipo «tradizionale»)</a:t>
                  </a:r>
                </a:p>
              </p:txBody>
            </p:sp>
          </p:grpSp>
        </p:grpSp>
        <p:pic>
          <p:nvPicPr>
            <p:cNvPr id="69" name="Picture 4" descr="Risultati immagini per cisterne 1000 litri"/>
            <p:cNvPicPr>
              <a:picLocks noChangeAspect="1" noChangeArrowheads="1"/>
            </p:cNvPicPr>
            <p:nvPr/>
          </p:nvPicPr>
          <p:blipFill>
            <a:blip r:embed="rId10">
              <a:clrChange>
                <a:clrFrom>
                  <a:srgbClr val="FEFCFC"/>
                </a:clrFrom>
                <a:clrTo>
                  <a:srgbClr val="FEFCFC">
                    <a:alpha val="0"/>
                  </a:srgbClr>
                </a:clrTo>
              </a:clrChange>
              <a:extLst>
                <a:ext uri="{BEBA8EAE-BF5A-486C-A8C5-ECC9F3942E4B}">
                  <a14:imgProps xmlns:a14="http://schemas.microsoft.com/office/drawing/2010/main">
                    <a14:imgLayer r:embed="rId11">
                      <a14:imgEffect>
                        <a14:artisticPencilGrayscale/>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988223" y="1111599"/>
              <a:ext cx="1081273" cy="1202376"/>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Shape 67"/>
          <p:cNvSpPr/>
          <p:nvPr/>
        </p:nvSpPr>
        <p:spPr>
          <a:xfrm>
            <a:off x="0" y="491004"/>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4" name="Segnaposto numero diapositiva 3"/>
          <p:cNvSpPr>
            <a:spLocks noGrp="1"/>
          </p:cNvSpPr>
          <p:nvPr>
            <p:ph type="sldNum" idx="12"/>
          </p:nvPr>
        </p:nvSpPr>
        <p:spPr/>
        <p:txBody>
          <a:bodyPr/>
          <a:lstStyle/>
          <a:p>
            <a:pPr lvl="0">
              <a:spcBef>
                <a:spcPts val="0"/>
              </a:spcBef>
              <a:buNone/>
            </a:pPr>
            <a:fld id="{00000000-1234-1234-1234-123412341234}" type="slidenum">
              <a:rPr lang="en-GB" smtClean="0"/>
              <a:t>15</a:t>
            </a:fld>
            <a:endParaRPr lang="en-GB"/>
          </a:p>
        </p:txBody>
      </p:sp>
      <p:sp>
        <p:nvSpPr>
          <p:cNvPr id="71" name="Rettangolo arrotondato 70"/>
          <p:cNvSpPr/>
          <p:nvPr/>
        </p:nvSpPr>
        <p:spPr>
          <a:xfrm>
            <a:off x="1952929" y="3944434"/>
            <a:ext cx="2736000" cy="705600"/>
          </a:xfrm>
          <a:prstGeom prst="roundRect">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1200" dirty="0">
                <a:latin typeface="Calibri" panose="020F0502020204030204" pitchFamily="34" charset="0"/>
                <a:cs typeface="Calibri" panose="020F0502020204030204" pitchFamily="34" charset="0"/>
              </a:rPr>
              <a:t>Tempo d’intervento dall’innesto:</a:t>
            </a:r>
          </a:p>
          <a:p>
            <a:pPr algn="ctr"/>
            <a:r>
              <a:rPr lang="it-IT" sz="1200" b="1" dirty="0"/>
              <a:t>da 40 minuti  ad un’ora</a:t>
            </a:r>
          </a:p>
        </p:txBody>
      </p:sp>
      <p:sp>
        <p:nvSpPr>
          <p:cNvPr id="7" name="Freccia in giù 6"/>
          <p:cNvSpPr/>
          <p:nvPr/>
        </p:nvSpPr>
        <p:spPr>
          <a:xfrm rot="10800000">
            <a:off x="3204794" y="3325563"/>
            <a:ext cx="342086" cy="583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42902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16"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8"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50" name="Shape 65"/>
          <p:cNvSpPr txBox="1">
            <a:spLocks/>
          </p:cNvSpPr>
          <p:nvPr/>
        </p:nvSpPr>
        <p:spPr>
          <a:xfrm>
            <a:off x="217751" y="117144"/>
            <a:ext cx="7332977" cy="39992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Tempi: attacco al locale valvole</a:t>
            </a:r>
          </a:p>
        </p:txBody>
      </p:sp>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47" y="2870521"/>
            <a:ext cx="2081320" cy="1585905"/>
          </a:xfrm>
          <a:prstGeom prst="rect">
            <a:avLst/>
          </a:prstGeom>
        </p:spPr>
      </p:pic>
      <p:pic>
        <p:nvPicPr>
          <p:cNvPr id="19" name="Picture 4" descr="IMG_0509_new"/>
          <p:cNvPicPr>
            <a:picLocks noChangeAspect="1" noChangeArrowheads="1"/>
          </p:cNvPicPr>
          <p:nvPr/>
        </p:nvPicPr>
        <p:blipFill>
          <a:blip r:embed="rId5" cstate="print">
            <a:extLst>
              <a:ext uri="{28A0092B-C50C-407E-A947-70E740481C1C}">
                <a14:useLocalDpi xmlns:a14="http://schemas.microsoft.com/office/drawing/2010/main" val="0"/>
              </a:ext>
            </a:extLst>
          </a:blip>
          <a:srcRect r="28188"/>
          <a:stretch>
            <a:fillRect/>
          </a:stretch>
        </p:blipFill>
        <p:spPr bwMode="auto">
          <a:xfrm>
            <a:off x="4722209" y="3020626"/>
            <a:ext cx="1995905" cy="158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IMG_0533_n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4298" y="2949648"/>
            <a:ext cx="2111580" cy="158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IMG_0554_N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4445" y="3103731"/>
            <a:ext cx="1995904" cy="15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hape 67"/>
          <p:cNvSpPr/>
          <p:nvPr/>
        </p:nvSpPr>
        <p:spPr>
          <a:xfrm>
            <a:off x="0" y="455646"/>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16</a:t>
            </a:fld>
            <a:endParaRPr lang="en-GB"/>
          </a:p>
        </p:txBody>
      </p:sp>
      <p:pic>
        <p:nvPicPr>
          <p:cNvPr id="63" name="Immagine 62"/>
          <p:cNvPicPr>
            <a:picLocks noChangeAspect="1"/>
          </p:cNvPicPr>
          <p:nvPr/>
        </p:nvPicPr>
        <p:blipFill>
          <a:blip r:embed="rId8"/>
          <a:stretch>
            <a:fillRect/>
          </a:stretch>
        </p:blipFill>
        <p:spPr>
          <a:xfrm>
            <a:off x="171276" y="594271"/>
            <a:ext cx="6546838" cy="2355377"/>
          </a:xfrm>
          <a:prstGeom prst="rect">
            <a:avLst/>
          </a:prstGeom>
        </p:spPr>
      </p:pic>
      <p:sp>
        <p:nvSpPr>
          <p:cNvPr id="62" name="Rettangolo arrotondato 61"/>
          <p:cNvSpPr/>
          <p:nvPr/>
        </p:nvSpPr>
        <p:spPr>
          <a:xfrm>
            <a:off x="6166884" y="1970567"/>
            <a:ext cx="2751844" cy="741243"/>
          </a:xfrm>
          <a:prstGeom prst="roundRect">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it-IT" sz="1200" dirty="0">
                <a:latin typeface="Calibri" panose="020F0502020204030204" pitchFamily="34" charset="0"/>
                <a:cs typeface="Calibri" panose="020F0502020204030204" pitchFamily="34" charset="0"/>
              </a:rPr>
              <a:t>Tempo totale stimato più breve rispetto all’oleodotto perché non c’è la fase di scavo:</a:t>
            </a:r>
          </a:p>
          <a:p>
            <a:pPr algn="ctr"/>
            <a:r>
              <a:rPr lang="it-IT" sz="1200" b="1" dirty="0"/>
              <a:t>Riduco tra i 35/45 minuti</a:t>
            </a:r>
          </a:p>
        </p:txBody>
      </p:sp>
    </p:spTree>
    <p:extLst>
      <p:ext uri="{BB962C8B-B14F-4D97-AF65-F5344CB8AC3E}">
        <p14:creationId xmlns:p14="http://schemas.microsoft.com/office/powerpoint/2010/main" val="3070447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751079"/>
            <a:ext cx="9144000" cy="377215"/>
          </a:xfrm>
          <a:prstGeom prst="rect">
            <a:avLst/>
          </a:prstGeom>
          <a:noFill/>
          <a:ln>
            <a:noFill/>
          </a:ln>
        </p:spPr>
      </p:pic>
      <p:sp>
        <p:nvSpPr>
          <p:cNvPr id="65" name="Shape 65"/>
          <p:cNvSpPr txBox="1">
            <a:spLocks noGrp="1"/>
          </p:cNvSpPr>
          <p:nvPr>
            <p:ph type="ctrTitle"/>
          </p:nvPr>
        </p:nvSpPr>
        <p:spPr>
          <a:xfrm>
            <a:off x="217752" y="98904"/>
            <a:ext cx="8369766" cy="399925"/>
          </a:xfrm>
          <a:prstGeom prst="rect">
            <a:avLst/>
          </a:prstGeom>
          <a:noFill/>
          <a:ln>
            <a:noFill/>
          </a:ln>
        </p:spPr>
        <p:txBody>
          <a:bodyPr wrap="square" lIns="91425" tIns="91425" rIns="91425" bIns="91425" anchor="b" anchorCtr="0">
            <a:noAutofit/>
          </a:bodyPr>
          <a:lstStyle/>
          <a:p>
            <a:pPr algn="l"/>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Strumenti</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utilizzati</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negli</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attacchi</a:t>
            </a:r>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0" y="449883"/>
            <a:ext cx="5801500" cy="45719"/>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Rettangolo 1">
            <a:extLst>
              <a:ext uri="{FF2B5EF4-FFF2-40B4-BE49-F238E27FC236}">
                <a16:creationId xmlns="" xmlns:a16="http://schemas.microsoft.com/office/drawing/2014/main" id="{9487AD6F-7D6B-4F3A-B8CC-438DF666CCBE}"/>
              </a:ext>
            </a:extLst>
          </p:cNvPr>
          <p:cNvSpPr/>
          <p:nvPr/>
        </p:nvSpPr>
        <p:spPr>
          <a:xfrm>
            <a:off x="217752" y="545533"/>
            <a:ext cx="6274683" cy="3970318"/>
          </a:xfrm>
          <a:prstGeom prst="rect">
            <a:avLst/>
          </a:prstGeom>
        </p:spPr>
        <p:txBody>
          <a:bodyPr wrap="square">
            <a:spAutoFit/>
          </a:bodyPr>
          <a:lstStyle/>
          <a:p>
            <a:r>
              <a:rPr lang="it-IT" dirty="0">
                <a:latin typeface="Calibri" panose="020F0502020204030204" pitchFamily="34" charset="0"/>
                <a:cs typeface="Calibri" panose="020F0502020204030204" pitchFamily="34" charset="0"/>
              </a:rPr>
              <a:t>Durante le operazioni di presidio del territorio, nei pressi delle aree abbandonate o isolate nelle vicinanze degli oleodotti e durante il controllo dei veicoli sospetti si possono rinvenire numerosi strumenti utilizzati negli attacchi:</a:t>
            </a:r>
          </a:p>
          <a:p>
            <a:pPr marL="285750" indent="-285750">
              <a:buFont typeface="Arial" panose="020B0604020202020204" pitchFamily="34" charset="0"/>
              <a:buChar char="•"/>
            </a:pPr>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Per effettuare lo </a:t>
            </a:r>
            <a:r>
              <a:rPr lang="it-IT" b="1" dirty="0">
                <a:solidFill>
                  <a:srgbClr val="FF0000"/>
                </a:solidFill>
                <a:latin typeface="Calibri" panose="020F0502020204030204" pitchFamily="34" charset="0"/>
                <a:cs typeface="Calibri" panose="020F0502020204030204" pitchFamily="34" charset="0"/>
              </a:rPr>
              <a:t>scavo:</a:t>
            </a:r>
            <a:r>
              <a:rPr lang="it-IT" dirty="0">
                <a:latin typeface="Calibri" panose="020F0502020204030204" pitchFamily="34" charset="0"/>
                <a:cs typeface="Calibri" panose="020F0502020204030204" pitchFamily="34" charset="0"/>
              </a:rPr>
              <a:t> pale, picconi;</a:t>
            </a:r>
            <a:endParaRPr lang="it-IT" b="1" dirty="0">
              <a:solidFill>
                <a:srgbClr val="FF0000"/>
              </a:solidFill>
              <a:latin typeface="Calibri" panose="020F0502020204030204" pitchFamily="34" charset="0"/>
              <a:cs typeface="Calibri" panose="020F0502020204030204" pitchFamily="34" charset="0"/>
            </a:endParaRPr>
          </a:p>
          <a:p>
            <a:pPr marL="269875"/>
            <a:r>
              <a:rPr lang="it-IT" dirty="0">
                <a:latin typeface="Calibri" panose="020F0502020204030204" pitchFamily="34" charset="0"/>
                <a:cs typeface="Calibri" panose="020F0502020204030204" pitchFamily="34" charset="0"/>
              </a:rPr>
              <a:t>teli mimetici per coprire le buche dello scavo e i veicoli;</a:t>
            </a:r>
          </a:p>
          <a:p>
            <a:pPr marL="269875"/>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per effettuare il </a:t>
            </a:r>
            <a:r>
              <a:rPr lang="it-IT" b="1" dirty="0">
                <a:solidFill>
                  <a:srgbClr val="FF0000"/>
                </a:solidFill>
                <a:latin typeface="Calibri" panose="020F0502020204030204" pitchFamily="34" charset="0"/>
                <a:cs typeface="Calibri" panose="020F0502020204030204" pitchFamily="34" charset="0"/>
              </a:rPr>
              <a:t>foro: </a:t>
            </a:r>
            <a:r>
              <a:rPr lang="it-IT" dirty="0">
                <a:latin typeface="Calibri" panose="020F0502020204030204" pitchFamily="34" charset="0"/>
                <a:cs typeface="Calibri" panose="020F0502020204030204" pitchFamily="34" charset="0"/>
              </a:rPr>
              <a:t>trapani e punte, saldatrici portatili, maschere da saldatore, occhiali, gruppi elettrogeni;</a:t>
            </a:r>
          </a:p>
          <a:p>
            <a:pPr marL="285750" indent="-285750">
              <a:buFont typeface="Arial" panose="020B0604020202020204" pitchFamily="34" charset="0"/>
              <a:buChar char="•"/>
            </a:pPr>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per il </a:t>
            </a:r>
            <a:r>
              <a:rPr lang="it-IT" b="1" dirty="0">
                <a:solidFill>
                  <a:srgbClr val="FF0000"/>
                </a:solidFill>
                <a:latin typeface="Calibri" panose="020F0502020204030204" pitchFamily="34" charset="0"/>
                <a:cs typeface="Calibri" panose="020F0502020204030204" pitchFamily="34" charset="0"/>
              </a:rPr>
              <a:t>punto di prelievo: </a:t>
            </a:r>
            <a:r>
              <a:rPr lang="it-IT" dirty="0">
                <a:latin typeface="Calibri" panose="020F0502020204030204" pitchFamily="34" charset="0"/>
                <a:cs typeface="Calibri" panose="020F0502020204030204" pitchFamily="34" charset="0"/>
              </a:rPr>
              <a:t>manicotti e rubinetti in ferro,</a:t>
            </a:r>
          </a:p>
          <a:p>
            <a:pPr marL="269875"/>
            <a:r>
              <a:rPr lang="it-IT" dirty="0">
                <a:latin typeface="Calibri" panose="020F0502020204030204" pitchFamily="34" charset="0"/>
                <a:cs typeface="Calibri" panose="020F0502020204030204" pitchFamily="34" charset="0"/>
              </a:rPr>
              <a:t>materiale idraulico e tubi in gomma;</a:t>
            </a:r>
          </a:p>
          <a:p>
            <a:pPr marL="269875"/>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it-IT" dirty="0">
              <a:solidFill>
                <a:schemeClr val="tx1"/>
              </a:solidFill>
              <a:latin typeface="Calibri" panose="020F0502020204030204" pitchFamily="34" charset="0"/>
              <a:cs typeface="Calibri" panose="020F0502020204030204" pitchFamily="34" charset="0"/>
            </a:endParaRPr>
          </a:p>
          <a:p>
            <a:pPr marL="285750" indent="-285750">
              <a:buClr>
                <a:schemeClr val="tx1"/>
              </a:buClr>
              <a:buFont typeface="Arial" panose="020B0604020202020204" pitchFamily="34" charset="0"/>
              <a:buChar char="•"/>
            </a:pPr>
            <a:r>
              <a:rPr lang="it-IT" b="1" dirty="0">
                <a:solidFill>
                  <a:srgbClr val="FF0000"/>
                </a:solidFill>
                <a:latin typeface="Calibri" panose="020F0502020204030204" pitchFamily="34" charset="0"/>
                <a:cs typeface="Calibri" panose="020F0502020204030204" pitchFamily="34" charset="0"/>
              </a:rPr>
              <a:t>per lo stoccaggio di prodotto: </a:t>
            </a:r>
          </a:p>
          <a:p>
            <a:pPr marL="269875"/>
            <a:r>
              <a:rPr lang="it-IT" dirty="0">
                <a:latin typeface="Calibri" panose="020F0502020204030204" pitchFamily="34" charset="0"/>
                <a:cs typeface="Calibri" panose="020F0502020204030204" pitchFamily="34" charset="0"/>
              </a:rPr>
              <a:t>taniche, fusti, cisterne e materassini.</a:t>
            </a:r>
          </a:p>
        </p:txBody>
      </p:sp>
      <p:pic>
        <p:nvPicPr>
          <p:cNvPr id="9" name="Picture 6" descr="Risultati immagini per PICCONE">
            <a:extLst>
              <a:ext uri="{FF2B5EF4-FFF2-40B4-BE49-F238E27FC236}">
                <a16:creationId xmlns="" xmlns:a16="http://schemas.microsoft.com/office/drawing/2014/main" id="{D9813419-64F9-4E5C-88AC-DB43E0E6F63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7117" y="1273980"/>
            <a:ext cx="753271" cy="644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isultati immagini per teli mimetici">
            <a:extLst>
              <a:ext uri="{FF2B5EF4-FFF2-40B4-BE49-F238E27FC236}">
                <a16:creationId xmlns="" xmlns:a16="http://schemas.microsoft.com/office/drawing/2014/main" id="{75FDD73E-9BEF-4DED-9AE7-71F0299BA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156" y="1144295"/>
            <a:ext cx="1169803" cy="8324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isultati immagini per trapano hilti">
            <a:extLst>
              <a:ext uri="{FF2B5EF4-FFF2-40B4-BE49-F238E27FC236}">
                <a16:creationId xmlns="" xmlns:a16="http://schemas.microsoft.com/office/drawing/2014/main" id="{C89A6230-75B0-4386-AA22-82BA9BC86A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4186" y="2115211"/>
            <a:ext cx="642836" cy="558281"/>
          </a:xfrm>
          <a:prstGeom prst="rect">
            <a:avLst/>
          </a:prstGeom>
          <a:noFill/>
          <a:extLst/>
        </p:spPr>
      </p:pic>
      <p:pic>
        <p:nvPicPr>
          <p:cNvPr id="13" name="Picture 2" descr="Risultati immagini per MASCHERA DA SALDATORE">
            <a:extLst>
              <a:ext uri="{FF2B5EF4-FFF2-40B4-BE49-F238E27FC236}">
                <a16:creationId xmlns="" xmlns:a16="http://schemas.microsoft.com/office/drawing/2014/main" id="{426C6457-73CF-4877-AA9D-F904AF4B933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800" t="1720" r="12567" b="6451"/>
          <a:stretch/>
        </p:blipFill>
        <p:spPr bwMode="auto">
          <a:xfrm>
            <a:off x="7019959" y="1759293"/>
            <a:ext cx="709071" cy="8964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isultati immagini per manicotti in ferro">
            <a:extLst>
              <a:ext uri="{FF2B5EF4-FFF2-40B4-BE49-F238E27FC236}">
                <a16:creationId xmlns="" xmlns:a16="http://schemas.microsoft.com/office/drawing/2014/main" id="{8BC5649A-6BBA-47CD-AB40-6262F9AE838D}"/>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0532" y="2729016"/>
            <a:ext cx="729050" cy="729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isultati immagini per tubi flessibili in gomma">
            <a:extLst>
              <a:ext uri="{FF2B5EF4-FFF2-40B4-BE49-F238E27FC236}">
                <a16:creationId xmlns="" xmlns:a16="http://schemas.microsoft.com/office/drawing/2014/main" id="{396448E6-DF15-4683-A47B-1747431DADC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306" t="21542" r="7457" b="28953"/>
          <a:stretch/>
        </p:blipFill>
        <p:spPr bwMode="auto">
          <a:xfrm>
            <a:off x="4572000" y="2891180"/>
            <a:ext cx="1389321" cy="418445"/>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 xmlns:a16="http://schemas.microsoft.com/office/drawing/2014/main" id="{303E9803-90AB-4837-BEBD-31990C1A65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6979" y="3487731"/>
            <a:ext cx="1585456" cy="1189091"/>
          </a:xfrm>
          <a:prstGeom prst="rect">
            <a:avLst/>
          </a:prstGeom>
        </p:spPr>
      </p:pic>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17</a:t>
            </a:fld>
            <a:endParaRPr lang="en-GB"/>
          </a:p>
        </p:txBody>
      </p:sp>
      <p:pic>
        <p:nvPicPr>
          <p:cNvPr id="6" name="Immagine 5">
            <a:extLst>
              <a:ext uri="{FF2B5EF4-FFF2-40B4-BE49-F238E27FC236}">
                <a16:creationId xmlns="" xmlns:a16="http://schemas.microsoft.com/office/drawing/2014/main" id="{1847826A-A345-45EB-871B-E617C1A6843B}"/>
              </a:ext>
            </a:extLst>
          </p:cNvPr>
          <p:cNvPicPr>
            <a:picLocks noChangeAspect="1"/>
          </p:cNvPicPr>
          <p:nvPr/>
        </p:nvPicPr>
        <p:blipFill>
          <a:blip r:embed="rId11"/>
          <a:stretch>
            <a:fillRect/>
          </a:stretch>
        </p:blipFill>
        <p:spPr>
          <a:xfrm>
            <a:off x="3457868" y="3555976"/>
            <a:ext cx="1389321" cy="1041991"/>
          </a:xfrm>
          <a:prstGeom prst="rect">
            <a:avLst/>
          </a:prstGeom>
        </p:spPr>
      </p:pic>
    </p:spTree>
    <p:extLst>
      <p:ext uri="{BB962C8B-B14F-4D97-AF65-F5344CB8AC3E}">
        <p14:creationId xmlns:p14="http://schemas.microsoft.com/office/powerpoint/2010/main" val="194821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hape 64"/>
          <p:cNvPicPr preferRelativeResize="0"/>
          <p:nvPr/>
        </p:nvPicPr>
        <p:blipFill rotWithShape="1">
          <a:blip r:embed="rId3">
            <a:alphaModFix/>
          </a:blip>
          <a:srcRect t="39977" b="50474"/>
          <a:stretch/>
        </p:blipFill>
        <p:spPr>
          <a:xfrm>
            <a:off x="0" y="4730963"/>
            <a:ext cx="9144000" cy="418175"/>
          </a:xfrm>
          <a:prstGeom prst="rect">
            <a:avLst/>
          </a:prstGeom>
          <a:noFill/>
          <a:ln>
            <a:noFill/>
          </a:ln>
        </p:spPr>
      </p:pic>
      <p:sp>
        <p:nvSpPr>
          <p:cNvPr id="5" name="Segnaposto numero diapositiva 4"/>
          <p:cNvSpPr>
            <a:spLocks noGrp="1"/>
          </p:cNvSpPr>
          <p:nvPr>
            <p:ph type="sldNum" sz="quarter" idx="10"/>
          </p:nvPr>
        </p:nvSpPr>
        <p:spPr/>
        <p:txBody>
          <a:bodyPr/>
          <a:lstStyle/>
          <a:p>
            <a:pPr>
              <a:defRPr/>
            </a:pPr>
            <a:fld id="{820F375C-FB25-437D-8C00-C34DF0C4BF24}" type="slidenum">
              <a:rPr lang="it-IT" smtClean="0">
                <a:solidFill>
                  <a:schemeClr val="bg1"/>
                </a:solidFill>
                <a:latin typeface="Calibri" panose="020F0502020204030204" pitchFamily="34" charset="0"/>
                <a:cs typeface="Calibri" panose="020F0502020204030204" pitchFamily="34" charset="0"/>
              </a:rPr>
              <a:pPr>
                <a:defRPr/>
              </a:pPr>
              <a:t>18</a:t>
            </a:fld>
            <a:endParaRPr lang="it-IT" dirty="0">
              <a:solidFill>
                <a:schemeClr val="bg1"/>
              </a:solidFill>
              <a:latin typeface="Calibri" panose="020F0502020204030204" pitchFamily="34" charset="0"/>
              <a:cs typeface="Calibri" panose="020F0502020204030204" pitchFamily="34" charset="0"/>
            </a:endParaRPr>
          </a:p>
        </p:txBody>
      </p:sp>
      <p:sp>
        <p:nvSpPr>
          <p:cNvPr id="20" name="Rectangle 2"/>
          <p:cNvSpPr txBox="1">
            <a:spLocks noChangeArrowheads="1"/>
          </p:cNvSpPr>
          <p:nvPr/>
        </p:nvSpPr>
        <p:spPr>
          <a:xfrm>
            <a:off x="683568" y="4353948"/>
            <a:ext cx="7560840" cy="648072"/>
          </a:xfrm>
          <a:prstGeom prst="rect">
            <a:avLst/>
          </a:prstGeom>
        </p:spPr>
        <p:txBody>
          <a:bodyPr/>
          <a:lstStyle/>
          <a:p>
            <a:pPr algn="ctr">
              <a:lnSpc>
                <a:spcPts val="4200"/>
              </a:lnSpc>
              <a:defRPr/>
            </a:pPr>
            <a:endParaRPr lang="it-IT" sz="2800" b="1" kern="0" dirty="0">
              <a:solidFill>
                <a:srgbClr val="FF0000"/>
              </a:solidFill>
              <a:latin typeface="Arial"/>
              <a:cs typeface="Arial"/>
            </a:endParaRPr>
          </a:p>
        </p:txBody>
      </p:sp>
      <p:sp>
        <p:nvSpPr>
          <p:cNvPr id="19" name="Rettangolo 18"/>
          <p:cNvSpPr/>
          <p:nvPr/>
        </p:nvSpPr>
        <p:spPr>
          <a:xfrm>
            <a:off x="365382" y="1020738"/>
            <a:ext cx="2132148" cy="307777"/>
          </a:xfrm>
          <a:prstGeom prst="rect">
            <a:avLst/>
          </a:prstGeom>
        </p:spPr>
        <p:txBody>
          <a:bodyPr wrap="square">
            <a:spAutoFit/>
          </a:bodyPr>
          <a:lstStyle/>
          <a:p>
            <a:r>
              <a:rPr lang="it-IT" sz="1400" dirty="0">
                <a:latin typeface="Calibri" panose="020F0502020204030204" pitchFamily="34" charset="0"/>
                <a:cs typeface="Calibri" panose="020F0502020204030204" pitchFamily="34" charset="0"/>
              </a:rPr>
              <a:t>A) Tipologia di innesto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890" y="630724"/>
            <a:ext cx="1891531" cy="106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F:\FOTO REPERTI OLEODOTTO RDR\FOTO ISOLA\Elementi di effrazione per dott. Franco Isola\20140401_1929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79" y="650420"/>
            <a:ext cx="1828765" cy="1063783"/>
          </a:xfrm>
          <a:prstGeom prst="rect">
            <a:avLst/>
          </a:prstGeom>
          <a:noFill/>
          <a:extLst>
            <a:ext uri="{909E8E84-426E-40DD-AFC4-6F175D3DCCD1}">
              <a14:hiddenFill xmlns:a14="http://schemas.microsoft.com/office/drawing/2010/main">
                <a:solidFill>
                  <a:srgbClr val="FFFFFF"/>
                </a:solidFill>
              </a14:hiddenFill>
            </a:ext>
          </a:extLst>
        </p:spPr>
      </p:pic>
      <p:sp>
        <p:nvSpPr>
          <p:cNvPr id="15" name="Rettangolo 14"/>
          <p:cNvSpPr/>
          <p:nvPr/>
        </p:nvSpPr>
        <p:spPr>
          <a:xfrm>
            <a:off x="383687" y="2322590"/>
            <a:ext cx="2265407" cy="307777"/>
          </a:xfrm>
          <a:prstGeom prst="rect">
            <a:avLst/>
          </a:prstGeom>
        </p:spPr>
        <p:txBody>
          <a:bodyPr wrap="square">
            <a:spAutoFit/>
          </a:bodyPr>
          <a:lstStyle/>
          <a:p>
            <a:r>
              <a:rPr lang="it-IT" dirty="0">
                <a:latin typeface="Calibri" panose="020F0502020204030204" pitchFamily="34" charset="0"/>
                <a:cs typeface="Calibri" panose="020F0502020204030204" pitchFamily="34" charset="0"/>
              </a:rPr>
              <a:t>B) Bloccaggio innesto </a:t>
            </a:r>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1895729"/>
            <a:ext cx="1828764" cy="106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F:\FOTO REPERTI OLEODOTTO RDR\FOTO ISOLA\Elementi di effrazione per dott. Franco Isola\P112054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9081" y="1949345"/>
            <a:ext cx="1883701" cy="105958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FOTO REPERTI OLEODOTTO RDR\FOTO ISOLA\OLEODOTTI 1\ROCCO 11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5146" y="1925220"/>
            <a:ext cx="1891530" cy="110251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F:\FOTO REPERTI OLEODOTTO RDR\FOTO ISOLA\Elementi di effrazione per dott. Franco Isola\P11203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7085" y="642736"/>
            <a:ext cx="1891530" cy="1063783"/>
          </a:xfrm>
          <a:prstGeom prst="rect">
            <a:avLst/>
          </a:prstGeom>
          <a:noFill/>
          <a:extLst>
            <a:ext uri="{909E8E84-426E-40DD-AFC4-6F175D3DCCD1}">
              <a14:hiddenFill xmlns:a14="http://schemas.microsoft.com/office/drawing/2010/main">
                <a:solidFill>
                  <a:srgbClr val="FFFFFF"/>
                </a:solidFill>
              </a14:hiddenFill>
            </a:ext>
          </a:extLst>
        </p:spPr>
      </p:pic>
      <p:sp>
        <p:nvSpPr>
          <p:cNvPr id="22" name="Rettangolo 21"/>
          <p:cNvSpPr/>
          <p:nvPr/>
        </p:nvSpPr>
        <p:spPr>
          <a:xfrm>
            <a:off x="383687" y="3679852"/>
            <a:ext cx="2265407" cy="307777"/>
          </a:xfrm>
          <a:prstGeom prst="rect">
            <a:avLst/>
          </a:prstGeom>
        </p:spPr>
        <p:txBody>
          <a:bodyPr wrap="square">
            <a:spAutoFit/>
          </a:bodyPr>
          <a:lstStyle/>
          <a:p>
            <a:r>
              <a:rPr lang="it-IT" dirty="0">
                <a:latin typeface="Calibri" panose="020F0502020204030204" pitchFamily="34" charset="0"/>
                <a:cs typeface="Calibri" panose="020F0502020204030204" pitchFamily="34" charset="0"/>
              </a:rPr>
              <a:t>C) Miglioramento tubazioni</a:t>
            </a:r>
          </a:p>
        </p:txBody>
      </p:sp>
      <p:pic>
        <p:nvPicPr>
          <p:cNvPr id="3082" name="Picture 10" descr="F:\FOTO REPERTI OLEODOTTO RDR\FOTO ISOLA\OLEODOTTI 1\ROCCO 26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85769" y="3289199"/>
            <a:ext cx="1923774" cy="111131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F:\FOTO REPERTI OLEODOTTO RDR\FOTO ISOLA\Elementi di effrazione per dott. Franco Isola\P112056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55146" y="3286300"/>
            <a:ext cx="1891530" cy="115828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FOTO REPERTI OLEODOTTO RDR\FOTO ISOLA\OLEODOTTI 1\ROCCO 19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92279" y="3277303"/>
            <a:ext cx="1890589" cy="1125042"/>
          </a:xfrm>
          <a:prstGeom prst="rect">
            <a:avLst/>
          </a:prstGeom>
          <a:noFill/>
          <a:extLst>
            <a:ext uri="{909E8E84-426E-40DD-AFC4-6F175D3DCCD1}">
              <a14:hiddenFill xmlns:a14="http://schemas.microsoft.com/office/drawing/2010/main">
                <a:solidFill>
                  <a:srgbClr val="FFFFFF"/>
                </a:solidFill>
              </a14:hiddenFill>
            </a:ext>
          </a:extLst>
        </p:spPr>
      </p:pic>
      <p:sp>
        <p:nvSpPr>
          <p:cNvPr id="23" name="Shape 66"/>
          <p:cNvSpPr txBox="1">
            <a:spLocks/>
          </p:cNvSpPr>
          <p:nvPr/>
        </p:nvSpPr>
        <p:spPr>
          <a:xfrm>
            <a:off x="217752" y="4733321"/>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32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15000"/>
              </a:lnSpc>
              <a:spcBef>
                <a:spcPts val="0"/>
              </a:spcBef>
              <a:spcAft>
                <a:spcPts val="1600"/>
              </a:spcAft>
              <a:buClr>
                <a:schemeClr val="dk2"/>
              </a:buClr>
              <a:buChar char="○"/>
              <a:defRPr sz="28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2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9pPr>
          </a:lstStyle>
          <a:p>
            <a:pPr>
              <a:buFontTx/>
              <a:buNone/>
            </a:pPr>
            <a:r>
              <a:rPr lang="en-GB" sz="1100" dirty="0">
                <a:solidFill>
                  <a:srgbClr val="FFFFFF"/>
                </a:solidFill>
                <a:latin typeface="Verdana"/>
                <a:ea typeface="Verdana"/>
                <a:cs typeface="Verdana"/>
                <a:sym typeface="Verdana"/>
              </a:rPr>
              <a:t>unionepetrolifera.it</a:t>
            </a:r>
          </a:p>
        </p:txBody>
      </p:sp>
      <p:sp>
        <p:nvSpPr>
          <p:cNvPr id="18" name="Shape 67"/>
          <p:cNvSpPr/>
          <p:nvPr/>
        </p:nvSpPr>
        <p:spPr>
          <a:xfrm flipV="1">
            <a:off x="-9076" y="458255"/>
            <a:ext cx="4043564" cy="45719"/>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4" name="CasellaDiTesto 23">
            <a:extLst>
              <a:ext uri="{FF2B5EF4-FFF2-40B4-BE49-F238E27FC236}">
                <a16:creationId xmlns="" xmlns:a16="http://schemas.microsoft.com/office/drawing/2014/main" id="{9111978A-6561-4311-9DE8-237E3FA3FFC7}"/>
              </a:ext>
            </a:extLst>
          </p:cNvPr>
          <p:cNvSpPr txBox="1"/>
          <p:nvPr/>
        </p:nvSpPr>
        <p:spPr>
          <a:xfrm>
            <a:off x="251520" y="68021"/>
            <a:ext cx="4143009" cy="415498"/>
          </a:xfrm>
          <a:prstGeom prst="rect">
            <a:avLst/>
          </a:prstGeom>
          <a:noFill/>
        </p:spPr>
        <p:txBody>
          <a:bodyPr wrap="square" rtlCol="0">
            <a:spAutoFit/>
          </a:bodyPr>
          <a:lstStyle/>
          <a:p>
            <a:pPr>
              <a:buClr>
                <a:schemeClr val="dk1"/>
              </a:buClr>
              <a:buSzPct val="100000"/>
            </a:pP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Evoluzione</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del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fenomeno</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(1/2)</a:t>
            </a:r>
            <a:endPar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19807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hape 64"/>
          <p:cNvPicPr preferRelativeResize="0"/>
          <p:nvPr/>
        </p:nvPicPr>
        <p:blipFill rotWithShape="1">
          <a:blip r:embed="rId2">
            <a:alphaModFix/>
          </a:blip>
          <a:srcRect t="39977" b="50474"/>
          <a:stretch/>
        </p:blipFill>
        <p:spPr>
          <a:xfrm>
            <a:off x="0" y="4711813"/>
            <a:ext cx="9144000" cy="437326"/>
          </a:xfrm>
          <a:prstGeom prst="rect">
            <a:avLst/>
          </a:prstGeom>
          <a:noFill/>
          <a:ln>
            <a:noFill/>
          </a:ln>
        </p:spPr>
      </p:pic>
      <p:sp>
        <p:nvSpPr>
          <p:cNvPr id="5" name="Segnaposto numero diapositiva 4"/>
          <p:cNvSpPr>
            <a:spLocks noGrp="1"/>
          </p:cNvSpPr>
          <p:nvPr>
            <p:ph type="sldNum" sz="quarter" idx="10"/>
          </p:nvPr>
        </p:nvSpPr>
        <p:spPr/>
        <p:txBody>
          <a:bodyPr/>
          <a:lstStyle/>
          <a:p>
            <a:pPr>
              <a:defRPr/>
            </a:pPr>
            <a:fld id="{820F375C-FB25-437D-8C00-C34DF0C4BF24}" type="slidenum">
              <a:rPr lang="it-IT" smtClean="0">
                <a:solidFill>
                  <a:schemeClr val="bg1"/>
                </a:solidFill>
                <a:latin typeface="Calibri" panose="020F0502020204030204" pitchFamily="34" charset="0"/>
                <a:cs typeface="Calibri" panose="020F0502020204030204" pitchFamily="34" charset="0"/>
              </a:rPr>
              <a:pPr>
                <a:defRPr/>
              </a:pPr>
              <a:t>19</a:t>
            </a:fld>
            <a:endParaRPr lang="it-IT" dirty="0">
              <a:solidFill>
                <a:schemeClr val="bg1"/>
              </a:solidFill>
              <a:latin typeface="Calibri" panose="020F0502020204030204" pitchFamily="34" charset="0"/>
              <a:cs typeface="Calibri" panose="020F0502020204030204" pitchFamily="34" charset="0"/>
            </a:endParaRPr>
          </a:p>
        </p:txBody>
      </p:sp>
      <p:sp>
        <p:nvSpPr>
          <p:cNvPr id="20" name="Rectangle 2"/>
          <p:cNvSpPr txBox="1">
            <a:spLocks noChangeArrowheads="1"/>
          </p:cNvSpPr>
          <p:nvPr/>
        </p:nvSpPr>
        <p:spPr>
          <a:xfrm>
            <a:off x="683568" y="4353948"/>
            <a:ext cx="7560840" cy="648072"/>
          </a:xfrm>
          <a:prstGeom prst="rect">
            <a:avLst/>
          </a:prstGeom>
        </p:spPr>
        <p:txBody>
          <a:bodyPr/>
          <a:lstStyle/>
          <a:p>
            <a:pPr algn="ctr">
              <a:lnSpc>
                <a:spcPts val="4200"/>
              </a:lnSpc>
              <a:defRPr/>
            </a:pPr>
            <a:endParaRPr lang="it-IT" sz="2800" b="1" kern="0" dirty="0">
              <a:solidFill>
                <a:srgbClr val="FF0000"/>
              </a:solidFill>
              <a:latin typeface="Arial"/>
              <a:cs typeface="Arial"/>
            </a:endParaRPr>
          </a:p>
        </p:txBody>
      </p:sp>
      <p:sp>
        <p:nvSpPr>
          <p:cNvPr id="19" name="Rettangolo 18"/>
          <p:cNvSpPr/>
          <p:nvPr/>
        </p:nvSpPr>
        <p:spPr>
          <a:xfrm>
            <a:off x="100839" y="792217"/>
            <a:ext cx="2520280" cy="523220"/>
          </a:xfrm>
          <a:prstGeom prst="rect">
            <a:avLst/>
          </a:prstGeom>
        </p:spPr>
        <p:txBody>
          <a:bodyPr wrap="square">
            <a:spAutoFit/>
          </a:bodyPr>
          <a:lstStyle/>
          <a:p>
            <a:pPr marL="177800"/>
            <a:r>
              <a:rPr lang="it-IT" dirty="0">
                <a:latin typeface="Calibri" panose="020F0502020204030204" pitchFamily="34" charset="0"/>
                <a:cs typeface="Calibri" panose="020F0502020204030204" pitchFamily="34" charset="0"/>
              </a:rPr>
              <a:t>D) Distanza punto di prelievo</a:t>
            </a:r>
          </a:p>
          <a:p>
            <a:r>
              <a:rPr lang="it-IT" dirty="0">
                <a:latin typeface="Calibri" panose="020F0502020204030204" pitchFamily="34" charset="0"/>
                <a:cs typeface="Calibri" panose="020F0502020204030204" pitchFamily="34" charset="0"/>
              </a:rPr>
              <a:t>     (da pochi metri a km) </a:t>
            </a:r>
          </a:p>
        </p:txBody>
      </p:sp>
      <p:sp>
        <p:nvSpPr>
          <p:cNvPr id="15" name="Rettangolo 14"/>
          <p:cNvSpPr/>
          <p:nvPr/>
        </p:nvSpPr>
        <p:spPr>
          <a:xfrm>
            <a:off x="251520" y="2124893"/>
            <a:ext cx="2736304" cy="738664"/>
          </a:xfrm>
          <a:prstGeom prst="rect">
            <a:avLst/>
          </a:prstGeom>
        </p:spPr>
        <p:txBody>
          <a:bodyPr wrap="square">
            <a:spAutoFit/>
          </a:bodyPr>
          <a:lstStyle/>
          <a:p>
            <a:r>
              <a:rPr lang="it-IT" sz="1400" dirty="0">
                <a:latin typeface="Calibri" panose="020F0502020204030204" pitchFamily="34" charset="0"/>
                <a:cs typeface="Calibri" panose="020F0502020204030204" pitchFamily="34" charset="0"/>
              </a:rPr>
              <a:t>E) Tempistiche di prelievo</a:t>
            </a:r>
          </a:p>
          <a:p>
            <a:r>
              <a:rPr lang="it-IT" sz="1400" dirty="0">
                <a:latin typeface="Calibri" panose="020F0502020204030204" pitchFamily="34" charset="0"/>
                <a:cs typeface="Calibri" panose="020F0502020204030204" pitchFamily="34" charset="0"/>
              </a:rPr>
              <a:t>(da On </a:t>
            </a:r>
            <a:r>
              <a:rPr lang="it-IT" sz="1400" dirty="0" err="1">
                <a:latin typeface="Calibri" panose="020F0502020204030204" pitchFamily="34" charset="0"/>
                <a:cs typeface="Calibri" panose="020F0502020204030204" pitchFamily="34" charset="0"/>
              </a:rPr>
              <a:t>demand</a:t>
            </a:r>
            <a:r>
              <a:rPr lang="it-IT" sz="1400" dirty="0">
                <a:latin typeface="Calibri" panose="020F0502020204030204" pitchFamily="34" charset="0"/>
                <a:cs typeface="Calibri" panose="020F0502020204030204" pitchFamily="34" charset="0"/>
              </a:rPr>
              <a:t> ad «automatismo»)  </a:t>
            </a:r>
          </a:p>
        </p:txBody>
      </p:sp>
      <p:sp>
        <p:nvSpPr>
          <p:cNvPr id="22" name="Rettangolo 21"/>
          <p:cNvSpPr/>
          <p:nvPr/>
        </p:nvSpPr>
        <p:spPr>
          <a:xfrm>
            <a:off x="251520" y="3441675"/>
            <a:ext cx="2808312" cy="954107"/>
          </a:xfrm>
          <a:prstGeom prst="rect">
            <a:avLst/>
          </a:prstGeom>
        </p:spPr>
        <p:txBody>
          <a:bodyPr wrap="square">
            <a:spAutoFit/>
          </a:bodyPr>
          <a:lstStyle/>
          <a:p>
            <a:r>
              <a:rPr lang="it-IT" sz="1400" dirty="0">
                <a:latin typeface="Calibri" panose="020F0502020204030204" pitchFamily="34" charset="0"/>
                <a:cs typeface="Calibri" panose="020F0502020204030204" pitchFamily="34" charset="0"/>
              </a:rPr>
              <a:t>F) Più punti di prelievo per massimizzare la quantità di prodotto sottratto nell’unità di tempo</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848" y="1978319"/>
            <a:ext cx="2565748" cy="10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53" y="754836"/>
            <a:ext cx="1863202" cy="10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F:\FOTO REPERTI OLEODOTTO RDR\FOTO ISOLA\Elementi di effrazione per dott. Franco Isola\20141122_1521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3420" y="757722"/>
            <a:ext cx="1875690" cy="105507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F:\FOTO REPERTI OLEODOTTO RDR\FOTO ISOLA\OLEODOTTI 1\ROCCO 2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6387" y="757722"/>
            <a:ext cx="1875690" cy="10550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4520" y="1977451"/>
            <a:ext cx="2592288" cy="10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descr="F:\FOTO REPERTI OLEODOTTO RDR\FOTO ISOLA\Elementi di effrazione per dott. Franco Isola\P112036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6892" y="3197182"/>
            <a:ext cx="2575660" cy="13566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86349" y="2579647"/>
            <a:ext cx="787306" cy="38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4520" y="3238591"/>
            <a:ext cx="2573462" cy="128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Shape 66"/>
          <p:cNvSpPr txBox="1">
            <a:spLocks/>
          </p:cNvSpPr>
          <p:nvPr/>
        </p:nvSpPr>
        <p:spPr>
          <a:xfrm>
            <a:off x="217752" y="4733321"/>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32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15000"/>
              </a:lnSpc>
              <a:spcBef>
                <a:spcPts val="0"/>
              </a:spcBef>
              <a:spcAft>
                <a:spcPts val="1600"/>
              </a:spcAft>
              <a:buClr>
                <a:schemeClr val="dk2"/>
              </a:buClr>
              <a:buChar char="○"/>
              <a:defRPr sz="28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2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2000" b="0" i="0" u="none" strike="noStrike" cap="none">
                <a:solidFill>
                  <a:schemeClr val="dk2"/>
                </a:solidFill>
                <a:latin typeface="Arial"/>
                <a:ea typeface="Arial"/>
                <a:cs typeface="Arial"/>
                <a:sym typeface="Arial"/>
              </a:defRPr>
            </a:lvl9pPr>
          </a:lstStyle>
          <a:p>
            <a:pPr>
              <a:buFontTx/>
              <a:buNone/>
            </a:pPr>
            <a:r>
              <a:rPr lang="en-GB" sz="1100" dirty="0">
                <a:solidFill>
                  <a:srgbClr val="FFFFFF"/>
                </a:solidFill>
                <a:latin typeface="Verdana"/>
                <a:ea typeface="Verdana"/>
                <a:cs typeface="Verdana"/>
                <a:sym typeface="Verdana"/>
              </a:rPr>
              <a:t>unionepetrolifera.it</a:t>
            </a:r>
          </a:p>
        </p:txBody>
      </p:sp>
      <p:sp>
        <p:nvSpPr>
          <p:cNvPr id="17" name="Shape 67"/>
          <p:cNvSpPr/>
          <p:nvPr/>
        </p:nvSpPr>
        <p:spPr>
          <a:xfrm flipV="1">
            <a:off x="52822" y="518504"/>
            <a:ext cx="4043564" cy="45719"/>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3" name="CasellaDiTesto 22">
            <a:extLst>
              <a:ext uri="{FF2B5EF4-FFF2-40B4-BE49-F238E27FC236}">
                <a16:creationId xmlns="" xmlns:a16="http://schemas.microsoft.com/office/drawing/2014/main" id="{9111978A-6561-4311-9DE8-237E3FA3FFC7}"/>
              </a:ext>
            </a:extLst>
          </p:cNvPr>
          <p:cNvSpPr txBox="1"/>
          <p:nvPr/>
        </p:nvSpPr>
        <p:spPr>
          <a:xfrm>
            <a:off x="251520" y="127217"/>
            <a:ext cx="4554482" cy="415498"/>
          </a:xfrm>
          <a:prstGeom prst="rect">
            <a:avLst/>
          </a:prstGeom>
          <a:noFill/>
        </p:spPr>
        <p:txBody>
          <a:bodyPr wrap="square" rtlCol="0">
            <a:spAutoFit/>
          </a:bodyPr>
          <a:lstStyle/>
          <a:p>
            <a:pPr>
              <a:buClr>
                <a:schemeClr val="dk1"/>
              </a:buClr>
              <a:buSzPct val="100000"/>
            </a:pP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Evoluzione</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del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fenomeno</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(2/2)</a:t>
            </a:r>
            <a:endPar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35829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type="ctrTitle"/>
          </p:nvPr>
        </p:nvSpPr>
        <p:spPr>
          <a:xfrm>
            <a:off x="217751" y="138223"/>
            <a:ext cx="5522400" cy="391541"/>
          </a:xfrm>
          <a:prstGeom prst="rect">
            <a:avLst/>
          </a:prstGeom>
          <a:noFill/>
          <a:ln>
            <a:noFill/>
          </a:ln>
        </p:spPr>
        <p:txBody>
          <a:bodyPr wrap="square" lIns="91425" tIns="91425" rIns="91425" bIns="91425" anchor="b" anchorCtr="0">
            <a:noAutofit/>
          </a:bodyPr>
          <a:lstStyle/>
          <a:p>
            <a:pPr lvl="0" algn="l" rtl="0">
              <a:spcBef>
                <a:spcPts val="0"/>
              </a:spcBef>
              <a:buNone/>
            </a:pPr>
            <a:r>
              <a:rPr lang="en-GB" sz="2000" dirty="0">
                <a:solidFill>
                  <a:schemeClr val="tx1"/>
                </a:solidFill>
                <a:latin typeface="Verdana"/>
                <a:ea typeface="Verdana"/>
                <a:cs typeface="Verdana"/>
                <a:sym typeface="Verdana"/>
              </a:rPr>
              <a:t>Agenda</a:t>
            </a:r>
          </a:p>
        </p:txBody>
      </p:sp>
      <p:sp>
        <p:nvSpPr>
          <p:cNvPr id="67" name="Shape 67"/>
          <p:cNvSpPr/>
          <p:nvPr/>
        </p:nvSpPr>
        <p:spPr>
          <a:xfrm>
            <a:off x="0" y="483469"/>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Rettangolo 1">
            <a:extLst>
              <a:ext uri="{FF2B5EF4-FFF2-40B4-BE49-F238E27FC236}">
                <a16:creationId xmlns="" xmlns:a16="http://schemas.microsoft.com/office/drawing/2014/main" id="{2993F588-C88B-401D-A641-FFC113598DD2}"/>
              </a:ext>
            </a:extLst>
          </p:cNvPr>
          <p:cNvSpPr/>
          <p:nvPr/>
        </p:nvSpPr>
        <p:spPr>
          <a:xfrm>
            <a:off x="184502" y="651505"/>
            <a:ext cx="8774995" cy="4308872"/>
          </a:xfrm>
          <a:prstGeom prst="rect">
            <a:avLst/>
          </a:prstGeom>
        </p:spPr>
        <p:txBody>
          <a:bodyPr wrap="square">
            <a:spAutoFit/>
          </a:bodyPr>
          <a:lstStyle/>
          <a:p>
            <a:r>
              <a:rPr lang="it-IT" b="1" dirty="0">
                <a:solidFill>
                  <a:schemeClr val="tx1"/>
                </a:solidFill>
                <a:latin typeface="Calibri" panose="020F0502020204030204" pitchFamily="34" charset="0"/>
                <a:ea typeface="Calibri" panose="020F0502020204030204" pitchFamily="34" charset="0"/>
              </a:rPr>
              <a:t>L’Unione Petrolifera						Donatella Giacopetti	</a:t>
            </a:r>
            <a:endParaRPr lang="it-IT" dirty="0">
              <a:solidFill>
                <a:schemeClr val="tx1"/>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La rete oleodotti: descrizione e strategicità					</a:t>
            </a:r>
          </a:p>
          <a:p>
            <a:pPr marL="625475" lvl="1"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Le dimensioni del fenomeno</a:t>
            </a: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tx1"/>
                </a:solidFill>
                <a:latin typeface="Calibri" panose="020F0502020204030204" pitchFamily="34" charset="0"/>
                <a:ea typeface="Calibri" panose="020F0502020204030204" pitchFamily="34" charset="0"/>
              </a:rPr>
              <a:t>Elementi di un oleodotto e modalità di attacco				Franco Isola		</a:t>
            </a:r>
            <a:endParaRPr lang="it-IT" dirty="0">
              <a:solidFill>
                <a:schemeClr val="tx1"/>
              </a:solidFill>
              <a:latin typeface="Calibri" panose="020F0502020204030204" pitchFamily="34" charset="0"/>
              <a:ea typeface="Calibri" panose="020F0502020204030204" pitchFamily="34" charset="0"/>
            </a:endParaRPr>
          </a:p>
          <a:p>
            <a:pPr marL="625475" lvl="2"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L’operatività della rete oleodotti						</a:t>
            </a:r>
          </a:p>
          <a:p>
            <a:pPr marL="625475" lvl="2"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Le fasi dell’attacco ad un oleodotto e gli strumenti utilizzati				</a:t>
            </a:r>
          </a:p>
          <a:p>
            <a:pPr marL="625475" lvl="2"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Evoluzione del fenomeno e principali conseguenze				</a:t>
            </a:r>
          </a:p>
          <a:p>
            <a:pPr marL="357187" lvl="2"/>
            <a:endParaRPr lang="it-IT" sz="700" dirty="0">
              <a:solidFill>
                <a:schemeClr val="tx1"/>
              </a:solidFill>
              <a:latin typeface="Calibri" panose="020F0502020204030204" pitchFamily="34" charset="0"/>
              <a:ea typeface="Calibri" panose="020F0502020204030204" pitchFamily="34" charset="0"/>
            </a:endParaRPr>
          </a:p>
          <a:p>
            <a:pPr marL="357187" lvl="2"/>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tx1"/>
                </a:solidFill>
                <a:latin typeface="Calibri" panose="020F0502020204030204" pitchFamily="34" charset="0"/>
                <a:ea typeface="Calibri" panose="020F0502020204030204" pitchFamily="34" charset="0"/>
              </a:rPr>
              <a:t>Focus su l’evoluzione del fenomeno 					Riccardo </a:t>
            </a:r>
            <a:r>
              <a:rPr lang="it-IT" b="1" dirty="0" err="1">
                <a:solidFill>
                  <a:schemeClr val="tx1"/>
                </a:solidFill>
                <a:latin typeface="Calibri" panose="020F0502020204030204" pitchFamily="34" charset="0"/>
                <a:ea typeface="Calibri" panose="020F0502020204030204" pitchFamily="34" charset="0"/>
              </a:rPr>
              <a:t>Rabino</a:t>
            </a:r>
            <a:r>
              <a:rPr lang="it-IT" dirty="0">
                <a:solidFill>
                  <a:schemeClr val="tx1"/>
                </a:solidFill>
                <a:latin typeface="Calibri" panose="020F0502020204030204" pitchFamily="34" charset="0"/>
                <a:ea typeface="Calibri" panose="020F0502020204030204" pitchFamily="34" charset="0"/>
              </a:rPr>
              <a:t>	</a:t>
            </a:r>
          </a:p>
          <a:p>
            <a:pPr marL="626400" indent="-26193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Dagli attacchi «tradizionali» al metodo Russo					</a:t>
            </a:r>
          </a:p>
          <a:p>
            <a:endParaRPr lang="it-IT" sz="700" b="1" dirty="0">
              <a:solidFill>
                <a:schemeClr val="tx1"/>
              </a:solidFill>
              <a:latin typeface="Calibri" panose="020F0502020204030204" pitchFamily="34" charset="0"/>
              <a:ea typeface="Calibri" panose="020F0502020204030204" pitchFamily="34" charset="0"/>
            </a:endParaRPr>
          </a:p>
          <a:p>
            <a:r>
              <a:rPr lang="it-IT" sz="700" b="1" dirty="0">
                <a:solidFill>
                  <a:schemeClr val="tx1"/>
                </a:solidFill>
                <a:latin typeface="Calibri" panose="020F0502020204030204" pitchFamily="34" charset="0"/>
                <a:ea typeface="Calibri" panose="020F0502020204030204" pitchFamily="34" charset="0"/>
              </a:rPr>
              <a:t>		</a:t>
            </a:r>
            <a:r>
              <a:rPr lang="it-IT" b="1" dirty="0">
                <a:solidFill>
                  <a:schemeClr val="tx1"/>
                </a:solidFill>
                <a:latin typeface="Calibri" panose="020F0502020204030204" pitchFamily="34" charset="0"/>
                <a:ea typeface="Calibri" panose="020F0502020204030204" pitchFamily="34" charset="0"/>
              </a:rPr>
              <a:t>	</a:t>
            </a:r>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tx1"/>
                </a:solidFill>
                <a:latin typeface="Calibri" panose="020F0502020204030204" pitchFamily="34" charset="0"/>
                <a:ea typeface="Calibri" panose="020F0502020204030204" pitchFamily="34" charset="0"/>
              </a:rPr>
              <a:t>Le attività di mitigazione del fenomeno				</a:t>
            </a:r>
          </a:p>
          <a:p>
            <a:pPr marL="625475" indent="-260350">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Azioni singoli operatori (Eni, </a:t>
            </a:r>
            <a:r>
              <a:rPr lang="it-IT" dirty="0" err="1">
                <a:solidFill>
                  <a:schemeClr val="tx1"/>
                </a:solidFill>
                <a:latin typeface="Calibri" panose="020F0502020204030204" pitchFamily="34" charset="0"/>
                <a:ea typeface="Calibri" panose="020F0502020204030204" pitchFamily="34" charset="0"/>
              </a:rPr>
              <a:t>Sarpom</a:t>
            </a:r>
            <a:r>
              <a:rPr lang="it-IT" dirty="0">
                <a:solidFill>
                  <a:schemeClr val="tx1"/>
                </a:solidFill>
                <a:latin typeface="Calibri" panose="020F0502020204030204" pitchFamily="34" charset="0"/>
                <a:ea typeface="Calibri" panose="020F0502020204030204" pitchFamily="34" charset="0"/>
              </a:rPr>
              <a:t>, </a:t>
            </a:r>
            <a:r>
              <a:rPr lang="it-IT" dirty="0" err="1">
                <a:solidFill>
                  <a:schemeClr val="tx1"/>
                </a:solidFill>
                <a:latin typeface="Calibri" panose="020F0502020204030204" pitchFamily="34" charset="0"/>
                <a:ea typeface="Calibri" panose="020F0502020204030204" pitchFamily="34" charset="0"/>
              </a:rPr>
              <a:t>Sigemi</a:t>
            </a:r>
            <a:r>
              <a:rPr lang="it-IT" dirty="0">
                <a:solidFill>
                  <a:schemeClr val="tx1"/>
                </a:solidFill>
                <a:latin typeface="Calibri" panose="020F0502020204030204" pitchFamily="34" charset="0"/>
                <a:ea typeface="Calibri" panose="020F0502020204030204" pitchFamily="34" charset="0"/>
              </a:rPr>
              <a:t>, Tamoil)   			</a:t>
            </a:r>
            <a:r>
              <a:rPr lang="it-IT" b="1" dirty="0">
                <a:solidFill>
                  <a:schemeClr val="tx1"/>
                </a:solidFill>
                <a:latin typeface="Calibri" panose="020F0502020204030204" pitchFamily="34" charset="0"/>
                <a:ea typeface="Calibri" panose="020F0502020204030204" pitchFamily="34" charset="0"/>
              </a:rPr>
              <a:t>M. Ive, D. </a:t>
            </a:r>
            <a:r>
              <a:rPr lang="it-IT" b="1" dirty="0" err="1">
                <a:solidFill>
                  <a:schemeClr val="tx1"/>
                </a:solidFill>
                <a:latin typeface="Calibri" panose="020F0502020204030204" pitchFamily="34" charset="0"/>
                <a:ea typeface="Calibri" panose="020F0502020204030204" pitchFamily="34" charset="0"/>
              </a:rPr>
              <a:t>Soregaroli</a:t>
            </a:r>
            <a:r>
              <a:rPr lang="it-IT" b="1" dirty="0">
                <a:solidFill>
                  <a:schemeClr val="tx1"/>
                </a:solidFill>
                <a:latin typeface="Calibri" panose="020F0502020204030204" pitchFamily="34" charset="0"/>
                <a:ea typeface="Calibri" panose="020F0502020204030204" pitchFamily="34" charset="0"/>
              </a:rPr>
              <a:t>, </a:t>
            </a:r>
            <a:endParaRPr lang="it-IT" dirty="0">
              <a:solidFill>
                <a:schemeClr val="tx1"/>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tx1"/>
                </a:solidFill>
                <a:latin typeface="Calibri" panose="020F0502020204030204" pitchFamily="34" charset="0"/>
                <a:ea typeface="Calibri" panose="020F0502020204030204" pitchFamily="34" charset="0"/>
              </a:rPr>
              <a:t>Misure di contrasto adottate				</a:t>
            </a:r>
            <a:r>
              <a:rPr lang="it-IT" b="1" dirty="0">
                <a:solidFill>
                  <a:schemeClr val="tx1"/>
                </a:solidFill>
                <a:latin typeface="Calibri" panose="020F0502020204030204" pitchFamily="34" charset="0"/>
                <a:ea typeface="Calibri" panose="020F0502020204030204" pitchFamily="34" charset="0"/>
              </a:rPr>
              <a:t>A. Stagni, A. Novara </a:t>
            </a:r>
            <a:endParaRPr lang="it-IT" dirty="0">
              <a:solidFill>
                <a:schemeClr val="tx1"/>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tx1"/>
                </a:solidFill>
                <a:latin typeface="Calibri" panose="020F0502020204030204" pitchFamily="34" charset="0"/>
                <a:ea typeface="Calibri" panose="020F0502020204030204" pitchFamily="34" charset="0"/>
              </a:rPr>
              <a:t>Procedure di segnalazione in caso di attacco e di emergenza ambientale			</a:t>
            </a:r>
          </a:p>
          <a:p>
            <a:pPr marL="625475" lvl="2"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Azioni intraprese dall’Unione Petrolifera				</a:t>
            </a:r>
            <a:r>
              <a:rPr lang="it-IT" b="1" dirty="0">
                <a:solidFill>
                  <a:schemeClr val="tx1"/>
                </a:solidFill>
                <a:latin typeface="Calibri" panose="020F0502020204030204" pitchFamily="34" charset="0"/>
                <a:ea typeface="Calibri" panose="020F0502020204030204" pitchFamily="34" charset="0"/>
              </a:rPr>
              <a:t>Donatella Giacopetti</a:t>
            </a:r>
            <a:r>
              <a:rPr lang="it-IT" dirty="0">
                <a:solidFill>
                  <a:schemeClr val="tx1"/>
                </a:solidFill>
                <a:latin typeface="Calibri" panose="020F0502020204030204" pitchFamily="34" charset="0"/>
                <a:ea typeface="Calibri" panose="020F0502020204030204" pitchFamily="34" charset="0"/>
              </a:rPr>
              <a:t>	</a:t>
            </a:r>
            <a:endParaRPr lang="it-IT" sz="1200" dirty="0">
              <a:solidFill>
                <a:schemeClr val="tx1"/>
              </a:solidFill>
              <a:latin typeface="Calibri" panose="020F0502020204030204" pitchFamily="34" charset="0"/>
              <a:ea typeface="Calibri" panose="020F0502020204030204" pitchFamily="34" charset="0"/>
            </a:endParaRPr>
          </a:p>
          <a:p>
            <a:pPr lvl="2"/>
            <a:endParaRPr lang="it-IT" sz="1100" b="1" dirty="0">
              <a:solidFill>
                <a:schemeClr val="tx1"/>
              </a:solidFill>
              <a:latin typeface="Calibri" panose="020F0502020204030204" pitchFamily="34" charset="0"/>
              <a:ea typeface="Calibri" panose="020F0502020204030204" pitchFamily="34" charset="0"/>
            </a:endParaRPr>
          </a:p>
          <a:p>
            <a:pPr lvl="2"/>
            <a:r>
              <a:rPr lang="it-IT" sz="1100" b="1" dirty="0">
                <a:solidFill>
                  <a:schemeClr val="tx1"/>
                </a:solidFill>
                <a:latin typeface="Calibri" panose="020F0502020204030204" pitchFamily="34" charset="0"/>
                <a:ea typeface="Calibri" panose="020F0502020204030204" pitchFamily="34" charset="0"/>
              </a:rPr>
              <a:t>				</a:t>
            </a:r>
            <a:endParaRPr lang="it-IT" sz="1100" dirty="0">
              <a:solidFill>
                <a:schemeClr val="tx1"/>
              </a:solidFill>
              <a:latin typeface="Calibri" panose="020F0502020204030204" pitchFamily="34" charset="0"/>
              <a:ea typeface="Calibri" panose="020F0502020204030204" pitchFamily="34" charset="0"/>
            </a:endParaRPr>
          </a:p>
        </p:txBody>
      </p:sp>
      <p:pic>
        <p:nvPicPr>
          <p:cNvPr id="9"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0"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2</a:t>
            </a:fld>
            <a:endParaRPr lang="en-GB"/>
          </a:p>
        </p:txBody>
      </p:sp>
    </p:spTree>
    <p:extLst>
      <p:ext uri="{BB962C8B-B14F-4D97-AF65-F5344CB8AC3E}">
        <p14:creationId xmlns:p14="http://schemas.microsoft.com/office/powerpoint/2010/main" val="519993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733321"/>
            <a:ext cx="9144000" cy="394974"/>
          </a:xfrm>
          <a:prstGeom prst="rect">
            <a:avLst/>
          </a:prstGeom>
          <a:noFill/>
          <a:ln>
            <a:noFill/>
          </a:ln>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dirty="0">
                <a:solidFill>
                  <a:srgbClr val="FFFFFF"/>
                </a:solidFill>
                <a:latin typeface="Verdana"/>
                <a:ea typeface="Verdana"/>
                <a:cs typeface="Verdana"/>
                <a:sym typeface="Verdana"/>
              </a:rPr>
              <a:t>unionepetrolifera.it</a:t>
            </a:r>
          </a:p>
        </p:txBody>
      </p:sp>
      <p:sp>
        <p:nvSpPr>
          <p:cNvPr id="67" name="Shape 67"/>
          <p:cNvSpPr/>
          <p:nvPr/>
        </p:nvSpPr>
        <p:spPr>
          <a:xfrm flipV="1">
            <a:off x="13028" y="514809"/>
            <a:ext cx="4043564" cy="45719"/>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9111978A-6561-4311-9DE8-237E3FA3FFC7}"/>
              </a:ext>
            </a:extLst>
          </p:cNvPr>
          <p:cNvSpPr txBox="1"/>
          <p:nvPr/>
        </p:nvSpPr>
        <p:spPr>
          <a:xfrm>
            <a:off x="217752" y="141239"/>
            <a:ext cx="4554482" cy="415498"/>
          </a:xfrm>
          <a:prstGeom prst="rect">
            <a:avLst/>
          </a:prstGeom>
          <a:noFill/>
        </p:spPr>
        <p:txBody>
          <a:bodyPr wrap="square" rtlCol="0">
            <a:spAutoFit/>
          </a:bodyPr>
          <a:lstStyle/>
          <a:p>
            <a:pPr>
              <a:buClr>
                <a:schemeClr val="dk1"/>
              </a:buClr>
              <a:buSzPct val="100000"/>
            </a:pP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In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sintesi</a:t>
            </a:r>
            <a:endPar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asellaDiTesto 2">
            <a:extLst>
              <a:ext uri="{FF2B5EF4-FFF2-40B4-BE49-F238E27FC236}">
                <a16:creationId xmlns="" xmlns:a16="http://schemas.microsoft.com/office/drawing/2014/main" id="{EAEAFD26-6D87-453B-AD1A-1CC9E3FB6E36}"/>
              </a:ext>
            </a:extLst>
          </p:cNvPr>
          <p:cNvSpPr txBox="1"/>
          <p:nvPr/>
        </p:nvSpPr>
        <p:spPr>
          <a:xfrm>
            <a:off x="282046" y="856604"/>
            <a:ext cx="7677680" cy="1384995"/>
          </a:xfrm>
          <a:prstGeom prst="rect">
            <a:avLst/>
          </a:prstGeom>
          <a:noFill/>
        </p:spPr>
        <p:txBody>
          <a:bodyPr wrap="square" rtlCol="0">
            <a:spAutoFit/>
          </a:bodyPr>
          <a:lstStyle/>
          <a:p>
            <a:pPr marL="342900" indent="-342900" algn="just">
              <a:buFont typeface="Arial" panose="020B0604020202020204" pitchFamily="34" charset="0"/>
              <a:buChar char="•"/>
            </a:pPr>
            <a:r>
              <a:rPr lang="it-IT" b="1" dirty="0">
                <a:latin typeface="Calibri" panose="020F0502020204030204" pitchFamily="34" charset="0"/>
                <a:cs typeface="Calibri" panose="020F0502020204030204" pitchFamily="34" charset="0"/>
              </a:rPr>
              <a:t>Riduzione del foro d’innesto </a:t>
            </a:r>
            <a:r>
              <a:rPr lang="it-IT" dirty="0">
                <a:latin typeface="Calibri" panose="020F0502020204030204" pitchFamily="34" charset="0"/>
                <a:cs typeface="Calibri" panose="020F0502020204030204" pitchFamily="34" charset="0"/>
              </a:rPr>
              <a:t>che</a:t>
            </a:r>
            <a:r>
              <a:rPr lang="it-IT" b="1"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rPr>
              <a:t>più difficile individuare la perdita di portata della tubazione e di conseguenza il furto. </a:t>
            </a:r>
          </a:p>
          <a:p>
            <a:pPr marL="342900" indent="-342900" algn="just">
              <a:buFont typeface="Arial" panose="020B0604020202020204" pitchFamily="34" charset="0"/>
              <a:buChar char="•"/>
            </a:pPr>
            <a:r>
              <a:rPr lang="it-IT" b="1" dirty="0">
                <a:latin typeface="Calibri" panose="020F0502020204030204" pitchFamily="34" charset="0"/>
                <a:cs typeface="Calibri" panose="020F0502020204030204" pitchFamily="34" charset="0"/>
              </a:rPr>
              <a:t>Aumento della distanza tra il punto di prelievo e il punto di raccolta</a:t>
            </a:r>
            <a:r>
              <a:rPr lang="it-IT" dirty="0">
                <a:latin typeface="Calibri" panose="020F0502020204030204" pitchFamily="34" charset="0"/>
                <a:cs typeface="Calibri" panose="020F0502020204030204" pitchFamily="34" charset="0"/>
              </a:rPr>
              <a:t> del prodotto (rinvenuto anche ad 1 km dal tracciato dell’oleodotto).</a:t>
            </a:r>
          </a:p>
          <a:p>
            <a:pPr marL="342900" indent="-342900" algn="just">
              <a:buFont typeface="Arial" panose="020B0604020202020204" pitchFamily="34" charset="0"/>
              <a:buChar char="•"/>
            </a:pPr>
            <a:r>
              <a:rPr lang="it-IT" b="1" dirty="0">
                <a:latin typeface="Calibri" panose="020F0502020204030204" pitchFamily="34" charset="0"/>
                <a:cs typeface="Calibri" panose="020F0502020204030204" pitchFamily="34" charset="0"/>
              </a:rPr>
              <a:t>Utilizzo di capannoni abbandonati in zone isolate </a:t>
            </a:r>
            <a:r>
              <a:rPr lang="it-IT" dirty="0">
                <a:latin typeface="Calibri" panose="020F0502020204030204" pitchFamily="34" charset="0"/>
                <a:cs typeface="Calibri" panose="020F0502020204030204" pitchFamily="34" charset="0"/>
              </a:rPr>
              <a:t>e allestimento di stoccaggi clandestini.</a:t>
            </a:r>
            <a:endParaRPr lang="it-IT" b="1" dirty="0">
              <a:latin typeface="Calibri" panose="020F0502020204030204" pitchFamily="34" charset="0"/>
              <a:cs typeface="Calibri" panose="020F0502020204030204" pitchFamily="34" charset="0"/>
            </a:endParaRPr>
          </a:p>
          <a:p>
            <a:endParaRPr lang="it-IT" dirty="0"/>
          </a:p>
        </p:txBody>
      </p:sp>
      <p:sp>
        <p:nvSpPr>
          <p:cNvPr id="5" name="Rettangolo 4"/>
          <p:cNvSpPr/>
          <p:nvPr/>
        </p:nvSpPr>
        <p:spPr>
          <a:xfrm>
            <a:off x="217752" y="2081611"/>
            <a:ext cx="7107382" cy="954107"/>
          </a:xfrm>
          <a:prstGeom prst="rect">
            <a:avLst/>
          </a:prstGeom>
        </p:spPr>
        <p:txBody>
          <a:bodyPr wrap="square">
            <a:spAutoFit/>
          </a:bodyPr>
          <a:lstStyle/>
          <a:p>
            <a:pPr algn="just"/>
            <a:r>
              <a:rPr lang="it-IT" dirty="0">
                <a:solidFill>
                  <a:srgbClr val="002060"/>
                </a:solidFill>
                <a:latin typeface="Bookman Old Style" panose="02050604050505020204" pitchFamily="18" charset="0"/>
                <a:cs typeface="Calibri" panose="020F0502020204030204" pitchFamily="34" charset="0"/>
              </a:rPr>
              <a:t>Conseguenze</a:t>
            </a:r>
          </a:p>
          <a:p>
            <a:pPr marL="342000" indent="-285750" algn="just">
              <a:buFont typeface="Arial" panose="020B0604020202020204" pitchFamily="34" charset="0"/>
              <a:buChar char="•"/>
            </a:pPr>
            <a:r>
              <a:rPr lang="it-IT" dirty="0">
                <a:latin typeface="Calibri" panose="020F0502020204030204" pitchFamily="34" charset="0"/>
                <a:ea typeface="Calibri" panose="020F0502020204030204" pitchFamily="34" charset="0"/>
                <a:cs typeface="Times New Roman" panose="02020603050405020304" pitchFamily="18" charset="0"/>
              </a:rPr>
              <a:t>Impatto sulle matrici ambientali (acqua e suolo e sottosuolo);</a:t>
            </a:r>
          </a:p>
          <a:p>
            <a:pPr marL="342000" indent="-285750" algn="just">
              <a:buFont typeface="Arial" panose="020B0604020202020204" pitchFamily="34" charset="0"/>
              <a:buChar char="•"/>
            </a:pPr>
            <a:r>
              <a:rPr lang="it-IT" dirty="0">
                <a:latin typeface="Calibri" panose="020F0502020204030204" pitchFamily="34" charset="0"/>
                <a:ea typeface="Calibri" panose="020F0502020204030204" pitchFamily="34" charset="0"/>
                <a:cs typeface="Times New Roman" panose="02020603050405020304" pitchFamily="18" charset="0"/>
              </a:rPr>
              <a:t>Rischio per la pubblica incolumità trattandosi di sostanze altamente infiammabili; </a:t>
            </a:r>
          </a:p>
          <a:p>
            <a:pPr marL="342000" indent="-285750" algn="just">
              <a:buFont typeface="Arial" panose="020B0604020202020204" pitchFamily="34" charset="0"/>
              <a:buChar char="•"/>
            </a:pPr>
            <a:r>
              <a:rPr lang="it-IT" dirty="0">
                <a:latin typeface="Calibri" panose="020F0502020204030204" pitchFamily="34" charset="0"/>
                <a:ea typeface="Calibri" panose="020F0502020204030204" pitchFamily="34" charset="0"/>
                <a:cs typeface="Times New Roman" panose="02020603050405020304" pitchFamily="18" charset="0"/>
              </a:rPr>
              <a:t>Possibile interruzione di pubblico servizio. </a:t>
            </a:r>
            <a:endParaRPr lang="it-IT"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p:cNvSpPr/>
          <p:nvPr/>
        </p:nvSpPr>
        <p:spPr>
          <a:xfrm>
            <a:off x="217752" y="645706"/>
            <a:ext cx="2367956" cy="307777"/>
          </a:xfrm>
          <a:prstGeom prst="rect">
            <a:avLst/>
          </a:prstGeom>
        </p:spPr>
        <p:txBody>
          <a:bodyPr wrap="none">
            <a:spAutoFit/>
          </a:bodyPr>
          <a:lstStyle/>
          <a:p>
            <a:pPr algn="just"/>
            <a:r>
              <a:rPr lang="it-IT" dirty="0">
                <a:solidFill>
                  <a:srgbClr val="002060"/>
                </a:solidFill>
                <a:latin typeface="Bookman Old Style" panose="02050604050505020204" pitchFamily="18" charset="0"/>
                <a:cs typeface="Calibri" panose="020F0502020204030204" pitchFamily="34" charset="0"/>
              </a:rPr>
              <a:t>Evoluzione degli attacchi</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2595" y="2831459"/>
            <a:ext cx="3268563" cy="133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78" y="3466606"/>
            <a:ext cx="2942183" cy="1179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D:\Utenti\l0347465\AppData\Local\Microsoft\Windows\Temporary Internet Files\Content.Outlook\EEIRKB7T\IMG-20160205-WA00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0586" y="3035718"/>
            <a:ext cx="2896447" cy="1332387"/>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idx="12"/>
          </p:nvPr>
        </p:nvSpPr>
        <p:spPr/>
        <p:txBody>
          <a:bodyPr/>
          <a:lstStyle/>
          <a:p>
            <a:pPr lvl="0">
              <a:spcBef>
                <a:spcPts val="0"/>
              </a:spcBef>
              <a:buNone/>
            </a:pPr>
            <a:fld id="{00000000-1234-1234-1234-123412341234}" type="slidenum">
              <a:rPr lang="en-GB" smtClean="0"/>
              <a:t>20</a:t>
            </a:fld>
            <a:endParaRPr lang="en-GB"/>
          </a:p>
        </p:txBody>
      </p:sp>
    </p:spTree>
    <p:extLst>
      <p:ext uri="{BB962C8B-B14F-4D97-AF65-F5344CB8AC3E}">
        <p14:creationId xmlns:p14="http://schemas.microsoft.com/office/powerpoint/2010/main" val="1954703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type="ctrTitle"/>
          </p:nvPr>
        </p:nvSpPr>
        <p:spPr>
          <a:xfrm>
            <a:off x="217751" y="138223"/>
            <a:ext cx="5522400" cy="391541"/>
          </a:xfrm>
          <a:prstGeom prst="rect">
            <a:avLst/>
          </a:prstGeom>
          <a:noFill/>
          <a:ln>
            <a:noFill/>
          </a:ln>
        </p:spPr>
        <p:txBody>
          <a:bodyPr wrap="square" lIns="91425" tIns="91425" rIns="91425" bIns="91425" anchor="b" anchorCtr="0">
            <a:noAutofit/>
          </a:bodyPr>
          <a:lstStyle/>
          <a:p>
            <a:pPr lvl="0" algn="l" rtl="0">
              <a:spcBef>
                <a:spcPts val="0"/>
              </a:spcBef>
              <a:buNone/>
            </a:pPr>
            <a:r>
              <a:rPr lang="en-GB" sz="2000" dirty="0">
                <a:solidFill>
                  <a:schemeClr val="tx1"/>
                </a:solidFill>
                <a:latin typeface="Verdana"/>
                <a:ea typeface="Verdana"/>
                <a:cs typeface="Verdana"/>
                <a:sym typeface="Verdana"/>
              </a:rPr>
              <a:t>Agenda</a:t>
            </a:r>
          </a:p>
        </p:txBody>
      </p:sp>
      <p:sp>
        <p:nvSpPr>
          <p:cNvPr id="67" name="Shape 67"/>
          <p:cNvSpPr/>
          <p:nvPr/>
        </p:nvSpPr>
        <p:spPr>
          <a:xfrm>
            <a:off x="0" y="483469"/>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Rettangolo 1">
            <a:extLst>
              <a:ext uri="{FF2B5EF4-FFF2-40B4-BE49-F238E27FC236}">
                <a16:creationId xmlns="" xmlns:a16="http://schemas.microsoft.com/office/drawing/2014/main" id="{2993F588-C88B-401D-A641-FFC113598DD2}"/>
              </a:ext>
            </a:extLst>
          </p:cNvPr>
          <p:cNvSpPr/>
          <p:nvPr/>
        </p:nvSpPr>
        <p:spPr>
          <a:xfrm>
            <a:off x="184502" y="651505"/>
            <a:ext cx="8774995" cy="4308872"/>
          </a:xfrm>
          <a:prstGeom prst="rect">
            <a:avLst/>
          </a:prstGeom>
        </p:spPr>
        <p:txBody>
          <a:bodyPr wrap="square">
            <a:spAutoFit/>
          </a:bodyPr>
          <a:lstStyle/>
          <a:p>
            <a:r>
              <a:rPr lang="it-IT" b="1" dirty="0">
                <a:solidFill>
                  <a:schemeClr val="bg1">
                    <a:lumMod val="65000"/>
                  </a:schemeClr>
                </a:solidFill>
                <a:latin typeface="Calibri" panose="020F0502020204030204" pitchFamily="34" charset="0"/>
                <a:ea typeface="Calibri" panose="020F0502020204030204" pitchFamily="34" charset="0"/>
              </a:rPr>
              <a:t>L’Unione Petrolifera						Donatella Giacopetti	</a:t>
            </a:r>
            <a:endParaRPr lang="it-IT" dirty="0">
              <a:solidFill>
                <a:schemeClr val="bg1">
                  <a:lumMod val="65000"/>
                </a:schemeClr>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La rete oleodotti: descrizione e strategicità					</a:t>
            </a:r>
          </a:p>
          <a:p>
            <a:pPr marL="625475" lvl="1"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Le dimensioni del fenomeno</a:t>
            </a: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bg1">
                    <a:lumMod val="65000"/>
                  </a:schemeClr>
                </a:solidFill>
                <a:latin typeface="Calibri" panose="020F0502020204030204" pitchFamily="34" charset="0"/>
                <a:ea typeface="Calibri" panose="020F0502020204030204" pitchFamily="34" charset="0"/>
              </a:rPr>
              <a:t>Elementi di un oleodotto e modalità di attacco				Franco Isola		</a:t>
            </a:r>
            <a:endParaRPr lang="it-IT" dirty="0">
              <a:solidFill>
                <a:schemeClr val="bg1">
                  <a:lumMod val="65000"/>
                </a:schemeClr>
              </a:solidFill>
              <a:latin typeface="Calibri" panose="020F0502020204030204" pitchFamily="34" charset="0"/>
              <a:ea typeface="Calibri" panose="020F0502020204030204" pitchFamily="34" charset="0"/>
            </a:endParaRP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L’operatività della rete oleodotti						</a:t>
            </a: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Le fasi dell’attacco ad un oleodotto e gli strumenti utilizzati				</a:t>
            </a: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Evoluzione del fenomeno e principali conseguenze</a:t>
            </a:r>
            <a:r>
              <a:rPr lang="it-IT" dirty="0">
                <a:solidFill>
                  <a:schemeClr val="tx1"/>
                </a:solidFill>
                <a:latin typeface="Calibri" panose="020F0502020204030204" pitchFamily="34" charset="0"/>
                <a:ea typeface="Calibri" panose="020F0502020204030204" pitchFamily="34" charset="0"/>
              </a:rPr>
              <a:t>				</a:t>
            </a:r>
          </a:p>
          <a:p>
            <a:pPr marL="357187" lvl="2"/>
            <a:endParaRPr lang="it-IT" sz="700" dirty="0">
              <a:solidFill>
                <a:schemeClr val="tx1"/>
              </a:solidFill>
              <a:latin typeface="Calibri" panose="020F0502020204030204" pitchFamily="34" charset="0"/>
              <a:ea typeface="Calibri" panose="020F0502020204030204" pitchFamily="34" charset="0"/>
            </a:endParaRPr>
          </a:p>
          <a:p>
            <a:pPr marL="357187" lvl="2"/>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tx1"/>
                </a:solidFill>
                <a:latin typeface="Calibri" panose="020F0502020204030204" pitchFamily="34" charset="0"/>
                <a:ea typeface="Calibri" panose="020F0502020204030204" pitchFamily="34" charset="0"/>
              </a:rPr>
              <a:t>Focus su l’evoluzione del fenomeno 					Riccardo </a:t>
            </a:r>
            <a:r>
              <a:rPr lang="it-IT" b="1" dirty="0" err="1">
                <a:solidFill>
                  <a:schemeClr val="tx1"/>
                </a:solidFill>
                <a:latin typeface="Calibri" panose="020F0502020204030204" pitchFamily="34" charset="0"/>
                <a:ea typeface="Calibri" panose="020F0502020204030204" pitchFamily="34" charset="0"/>
              </a:rPr>
              <a:t>Rabino</a:t>
            </a:r>
            <a:r>
              <a:rPr lang="it-IT" dirty="0">
                <a:solidFill>
                  <a:schemeClr val="tx1"/>
                </a:solidFill>
                <a:latin typeface="Calibri" panose="020F0502020204030204" pitchFamily="34" charset="0"/>
                <a:ea typeface="Calibri" panose="020F0502020204030204" pitchFamily="34" charset="0"/>
              </a:rPr>
              <a:t>	</a:t>
            </a:r>
          </a:p>
          <a:p>
            <a:pPr marL="626400" indent="-26193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Dagli attacchi «tradizionali» al metodo Russo			</a:t>
            </a:r>
            <a:r>
              <a:rPr lang="it-IT" dirty="0">
                <a:solidFill>
                  <a:schemeClr val="bg1">
                    <a:lumMod val="65000"/>
                  </a:schemeClr>
                </a:solidFill>
                <a:latin typeface="Calibri" panose="020F0502020204030204" pitchFamily="34" charset="0"/>
                <a:ea typeface="Calibri" panose="020F0502020204030204" pitchFamily="34" charset="0"/>
              </a:rPr>
              <a:t>		</a:t>
            </a:r>
          </a:p>
          <a:p>
            <a:endParaRPr lang="it-IT" sz="700" b="1" dirty="0">
              <a:solidFill>
                <a:schemeClr val="bg1">
                  <a:lumMod val="65000"/>
                </a:schemeClr>
              </a:solidFill>
              <a:latin typeface="Calibri" panose="020F0502020204030204" pitchFamily="34" charset="0"/>
              <a:ea typeface="Calibri" panose="020F0502020204030204" pitchFamily="34" charset="0"/>
            </a:endParaRPr>
          </a:p>
          <a:p>
            <a:r>
              <a:rPr lang="it-IT" sz="700" b="1" dirty="0">
                <a:solidFill>
                  <a:schemeClr val="bg1">
                    <a:lumMod val="65000"/>
                  </a:schemeClr>
                </a:solidFill>
                <a:latin typeface="Calibri" panose="020F0502020204030204" pitchFamily="34" charset="0"/>
                <a:ea typeface="Calibri" panose="020F0502020204030204" pitchFamily="34" charset="0"/>
              </a:rPr>
              <a:t>		</a:t>
            </a:r>
            <a:r>
              <a:rPr lang="it-IT" b="1" dirty="0">
                <a:solidFill>
                  <a:schemeClr val="bg1">
                    <a:lumMod val="65000"/>
                  </a:schemeClr>
                </a:solidFill>
                <a:latin typeface="Calibri" panose="020F0502020204030204" pitchFamily="34" charset="0"/>
                <a:ea typeface="Calibri" panose="020F0502020204030204" pitchFamily="34" charset="0"/>
              </a:rPr>
              <a:t>	</a:t>
            </a:r>
            <a:endParaRPr lang="it-IT" sz="700" dirty="0">
              <a:solidFill>
                <a:schemeClr val="bg1">
                  <a:lumMod val="65000"/>
                </a:schemeClr>
              </a:solidFill>
              <a:latin typeface="Calibri" panose="020F0502020204030204" pitchFamily="34" charset="0"/>
              <a:ea typeface="Calibri" panose="020F0502020204030204" pitchFamily="34" charset="0"/>
            </a:endParaRPr>
          </a:p>
          <a:p>
            <a:r>
              <a:rPr lang="it-IT" b="1" dirty="0">
                <a:solidFill>
                  <a:schemeClr val="bg1">
                    <a:lumMod val="65000"/>
                  </a:schemeClr>
                </a:solidFill>
                <a:latin typeface="Calibri" panose="020F0502020204030204" pitchFamily="34" charset="0"/>
                <a:ea typeface="Calibri" panose="020F0502020204030204" pitchFamily="34" charset="0"/>
              </a:rPr>
              <a:t>Le attività di mitigazione del fenomeno				</a:t>
            </a:r>
          </a:p>
          <a:p>
            <a:pPr marL="625475" indent="-260350">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Azioni singoli operatori (Eni, </a:t>
            </a:r>
            <a:r>
              <a:rPr lang="it-IT" dirty="0" err="1">
                <a:solidFill>
                  <a:schemeClr val="bg1">
                    <a:lumMod val="65000"/>
                  </a:schemeClr>
                </a:solidFill>
                <a:latin typeface="Calibri" panose="020F0502020204030204" pitchFamily="34" charset="0"/>
                <a:ea typeface="Calibri" panose="020F0502020204030204" pitchFamily="34" charset="0"/>
              </a:rPr>
              <a:t>Sarpom</a:t>
            </a:r>
            <a:r>
              <a:rPr lang="it-IT" dirty="0">
                <a:solidFill>
                  <a:schemeClr val="bg1">
                    <a:lumMod val="65000"/>
                  </a:schemeClr>
                </a:solidFill>
                <a:latin typeface="Calibri" panose="020F0502020204030204" pitchFamily="34" charset="0"/>
                <a:ea typeface="Calibri" panose="020F0502020204030204" pitchFamily="34" charset="0"/>
              </a:rPr>
              <a:t>, </a:t>
            </a:r>
            <a:r>
              <a:rPr lang="it-IT" dirty="0" err="1">
                <a:solidFill>
                  <a:schemeClr val="bg1">
                    <a:lumMod val="65000"/>
                  </a:schemeClr>
                </a:solidFill>
                <a:latin typeface="Calibri" panose="020F0502020204030204" pitchFamily="34" charset="0"/>
                <a:ea typeface="Calibri" panose="020F0502020204030204" pitchFamily="34" charset="0"/>
              </a:rPr>
              <a:t>Sigemi</a:t>
            </a:r>
            <a:r>
              <a:rPr lang="it-IT" dirty="0">
                <a:solidFill>
                  <a:schemeClr val="bg1">
                    <a:lumMod val="65000"/>
                  </a:schemeClr>
                </a:solidFill>
                <a:latin typeface="Calibri" panose="020F0502020204030204" pitchFamily="34" charset="0"/>
                <a:ea typeface="Calibri" panose="020F0502020204030204" pitchFamily="34" charset="0"/>
              </a:rPr>
              <a:t>, Tamoil)   			</a:t>
            </a:r>
            <a:r>
              <a:rPr lang="it-IT" b="1" dirty="0">
                <a:solidFill>
                  <a:schemeClr val="bg1">
                    <a:lumMod val="65000"/>
                  </a:schemeClr>
                </a:solidFill>
                <a:latin typeface="Calibri" panose="020F0502020204030204" pitchFamily="34" charset="0"/>
                <a:ea typeface="Calibri" panose="020F0502020204030204" pitchFamily="34" charset="0"/>
              </a:rPr>
              <a:t>M. Ive, D. </a:t>
            </a:r>
            <a:r>
              <a:rPr lang="it-IT" b="1" dirty="0" err="1">
                <a:solidFill>
                  <a:schemeClr val="bg1">
                    <a:lumMod val="65000"/>
                  </a:schemeClr>
                </a:solidFill>
                <a:latin typeface="Calibri" panose="020F0502020204030204" pitchFamily="34" charset="0"/>
                <a:ea typeface="Calibri" panose="020F0502020204030204" pitchFamily="34" charset="0"/>
              </a:rPr>
              <a:t>Soregaroli</a:t>
            </a:r>
            <a:r>
              <a:rPr lang="it-IT" b="1" dirty="0">
                <a:solidFill>
                  <a:schemeClr val="bg1">
                    <a:lumMod val="65000"/>
                  </a:schemeClr>
                </a:solidFill>
                <a:latin typeface="Calibri" panose="020F0502020204030204" pitchFamily="34" charset="0"/>
                <a:ea typeface="Calibri" panose="020F0502020204030204" pitchFamily="34" charset="0"/>
              </a:rPr>
              <a:t>, </a:t>
            </a:r>
            <a:endParaRPr lang="it-IT" dirty="0">
              <a:solidFill>
                <a:schemeClr val="bg1">
                  <a:lumMod val="65000"/>
                </a:schemeClr>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bg1">
                    <a:lumMod val="65000"/>
                  </a:schemeClr>
                </a:solidFill>
                <a:latin typeface="Calibri" panose="020F0502020204030204" pitchFamily="34" charset="0"/>
                <a:ea typeface="Calibri" panose="020F0502020204030204" pitchFamily="34" charset="0"/>
              </a:rPr>
              <a:t>Misure di contrasto adottate				</a:t>
            </a:r>
            <a:r>
              <a:rPr lang="it-IT" b="1" dirty="0">
                <a:solidFill>
                  <a:schemeClr val="bg1">
                    <a:lumMod val="65000"/>
                  </a:schemeClr>
                </a:solidFill>
                <a:latin typeface="Calibri" panose="020F0502020204030204" pitchFamily="34" charset="0"/>
                <a:ea typeface="Calibri" panose="020F0502020204030204" pitchFamily="34" charset="0"/>
              </a:rPr>
              <a:t>A. Stagni, A. Novara </a:t>
            </a:r>
            <a:endParaRPr lang="it-IT" dirty="0">
              <a:solidFill>
                <a:schemeClr val="bg1">
                  <a:lumMod val="65000"/>
                </a:schemeClr>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bg1">
                    <a:lumMod val="65000"/>
                  </a:schemeClr>
                </a:solidFill>
                <a:latin typeface="Calibri" panose="020F0502020204030204" pitchFamily="34" charset="0"/>
                <a:ea typeface="Calibri" panose="020F0502020204030204" pitchFamily="34" charset="0"/>
              </a:rPr>
              <a:t>Procedure di segnalazione in caso di attacco e di emergenza ambientale			</a:t>
            </a: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Azioni intraprese dall’Unione Petrolifera				</a:t>
            </a:r>
            <a:r>
              <a:rPr lang="it-IT" b="1" dirty="0">
                <a:solidFill>
                  <a:schemeClr val="bg1">
                    <a:lumMod val="65000"/>
                  </a:schemeClr>
                </a:solidFill>
                <a:latin typeface="Calibri" panose="020F0502020204030204" pitchFamily="34" charset="0"/>
                <a:ea typeface="Calibri" panose="020F0502020204030204" pitchFamily="34" charset="0"/>
              </a:rPr>
              <a:t>Donatella Giacopetti</a:t>
            </a:r>
            <a:r>
              <a:rPr lang="it-IT" dirty="0">
                <a:solidFill>
                  <a:schemeClr val="bg1">
                    <a:lumMod val="65000"/>
                  </a:schemeClr>
                </a:solidFill>
                <a:latin typeface="Calibri" panose="020F0502020204030204" pitchFamily="34" charset="0"/>
                <a:ea typeface="Calibri" panose="020F0502020204030204" pitchFamily="34" charset="0"/>
              </a:rPr>
              <a:t>	</a:t>
            </a:r>
            <a:endParaRPr lang="it-IT" sz="1200" dirty="0">
              <a:solidFill>
                <a:schemeClr val="bg1">
                  <a:lumMod val="65000"/>
                </a:schemeClr>
              </a:solidFill>
              <a:latin typeface="Calibri" panose="020F0502020204030204" pitchFamily="34" charset="0"/>
              <a:ea typeface="Calibri" panose="020F0502020204030204" pitchFamily="34" charset="0"/>
            </a:endParaRPr>
          </a:p>
          <a:p>
            <a:pPr lvl="2"/>
            <a:endParaRPr lang="it-IT" sz="1100" b="1" dirty="0">
              <a:solidFill>
                <a:schemeClr val="bg1">
                  <a:lumMod val="65000"/>
                </a:schemeClr>
              </a:solidFill>
              <a:latin typeface="Calibri" panose="020F0502020204030204" pitchFamily="34" charset="0"/>
              <a:ea typeface="Calibri" panose="020F0502020204030204" pitchFamily="34" charset="0"/>
            </a:endParaRPr>
          </a:p>
          <a:p>
            <a:pPr lvl="2"/>
            <a:r>
              <a:rPr lang="it-IT" sz="1100" b="1" dirty="0">
                <a:solidFill>
                  <a:schemeClr val="tx1"/>
                </a:solidFill>
                <a:latin typeface="Calibri" panose="020F0502020204030204" pitchFamily="34" charset="0"/>
                <a:ea typeface="Calibri" panose="020F0502020204030204" pitchFamily="34" charset="0"/>
              </a:rPr>
              <a:t>				</a:t>
            </a:r>
            <a:endParaRPr lang="it-IT" sz="1100" dirty="0">
              <a:solidFill>
                <a:schemeClr val="tx1"/>
              </a:solidFill>
              <a:latin typeface="Calibri" panose="020F0502020204030204" pitchFamily="34" charset="0"/>
              <a:ea typeface="Calibri" panose="020F0502020204030204" pitchFamily="34" charset="0"/>
            </a:endParaRPr>
          </a:p>
        </p:txBody>
      </p:sp>
      <p:pic>
        <p:nvPicPr>
          <p:cNvPr id="9"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0"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21</a:t>
            </a:fld>
            <a:endParaRPr lang="en-GB"/>
          </a:p>
        </p:txBody>
      </p:sp>
    </p:spTree>
    <p:extLst>
      <p:ext uri="{BB962C8B-B14F-4D97-AF65-F5344CB8AC3E}">
        <p14:creationId xmlns:p14="http://schemas.microsoft.com/office/powerpoint/2010/main" val="261368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12" name="Shape 65"/>
          <p:cNvSpPr txBox="1">
            <a:spLocks noGrp="1"/>
          </p:cNvSpPr>
          <p:nvPr>
            <p:ph type="ctrTitle"/>
          </p:nvPr>
        </p:nvSpPr>
        <p:spPr>
          <a:xfrm>
            <a:off x="225748" y="162101"/>
            <a:ext cx="7332977" cy="399925"/>
          </a:xfrm>
          <a:prstGeom prst="rect">
            <a:avLst/>
          </a:prstGeom>
          <a:noFill/>
          <a:ln>
            <a:noFill/>
          </a:ln>
        </p:spPr>
        <p:txBody>
          <a:bodyPr wrap="square" lIns="91425" tIns="91425" rIns="91425" bIns="91425" anchor="b" anchorCtr="0">
            <a:noAutofit/>
          </a:bodyPr>
          <a:lstStyle/>
          <a:p>
            <a:pPr lvl="0"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rPr>
              <a:t>Focus su l’evoluzione del fenomeno </a:t>
            </a:r>
            <a:r>
              <a:rPr lang="it-IT" sz="2000"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it-IT" sz="2000" b="1" dirty="0">
                <a:solidFill>
                  <a:schemeClr val="tx1"/>
                </a:solidFill>
              </a:rPr>
              <a:t>	</a:t>
            </a:r>
            <a:endPar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2" name="CasellaDiTesto 1"/>
          <p:cNvSpPr txBox="1"/>
          <p:nvPr/>
        </p:nvSpPr>
        <p:spPr>
          <a:xfrm>
            <a:off x="240959" y="717163"/>
            <a:ext cx="6217915" cy="3416320"/>
          </a:xfrm>
          <a:prstGeom prst="rect">
            <a:avLst/>
          </a:prstGeom>
          <a:noFill/>
        </p:spPr>
        <p:txBody>
          <a:bodyPr wrap="square" rtlCol="0">
            <a:spAutoFit/>
          </a:bodyPr>
          <a:lstStyle/>
          <a:p>
            <a:pPr algn="just"/>
            <a:r>
              <a:rPr lang="it-IT" sz="1200" b="1" dirty="0">
                <a:solidFill>
                  <a:srgbClr val="002060"/>
                </a:solidFill>
                <a:latin typeface="Bookman Old Style" panose="02050604050505020204" pitchFamily="18" charset="0"/>
                <a:cs typeface="Calibri" panose="020F0502020204030204" pitchFamily="34" charset="0"/>
              </a:rPr>
              <a:t>Prima tipologia o  «Attacco tradizionale»</a:t>
            </a:r>
          </a:p>
          <a:p>
            <a:pPr lvl="6" algn="just"/>
            <a:r>
              <a:rPr lang="it-IT" sz="1200" u="sng" dirty="0">
                <a:latin typeface="Calibri" panose="020F0502020204030204" pitchFamily="34" charset="0"/>
                <a:cs typeface="Calibri" panose="020F0502020204030204" pitchFamily="34" charset="0"/>
              </a:rPr>
              <a:t>Singole effrazioni </a:t>
            </a:r>
            <a:r>
              <a:rPr lang="it-IT" sz="1200" dirty="0">
                <a:latin typeface="Calibri" panose="020F0502020204030204" pitchFamily="34" charset="0"/>
                <a:cs typeface="Calibri" panose="020F0502020204030204" pitchFamily="34" charset="0"/>
              </a:rPr>
              <a:t>degli oleodotti o dei locali valvole caratterizzate da</a:t>
            </a:r>
          </a:p>
          <a:p>
            <a:pPr marL="171450" lvl="8" indent="-171450" algn="just">
              <a:buFont typeface="Wingdings" panose="05000000000000000000" pitchFamily="2" charset="2"/>
              <a:buChar char="ü"/>
            </a:pPr>
            <a:r>
              <a:rPr lang="it-IT" sz="1200" dirty="0">
                <a:latin typeface="Calibri" panose="020F0502020204030204" pitchFamily="34" charset="0"/>
                <a:cs typeface="Calibri" panose="020F0502020204030204" pitchFamily="34" charset="0"/>
              </a:rPr>
              <a:t>modeste quantità di prodotto (generalmente in media 3 – 4 mila litri) </a:t>
            </a:r>
          </a:p>
          <a:p>
            <a:pPr marL="171450" lvl="8" indent="-171450" algn="just">
              <a:buFont typeface="Wingdings" panose="05000000000000000000" pitchFamily="2" charset="2"/>
              <a:buChar char="ü"/>
            </a:pPr>
            <a:r>
              <a:rPr lang="it-IT" sz="1200" dirty="0">
                <a:latin typeface="Calibri" panose="020F0502020204030204" pitchFamily="34" charset="0"/>
                <a:cs typeface="Calibri" panose="020F0502020204030204" pitchFamily="34" charset="0"/>
              </a:rPr>
              <a:t>Stoccati in contenitori su  furgoni adibiti al trasporto  e ubicati a poca distanza dall’innesto</a:t>
            </a:r>
          </a:p>
          <a:p>
            <a:pPr marL="171450" lvl="8" indent="-171450" algn="just">
              <a:buFontTx/>
              <a:buChar char="-"/>
            </a:pPr>
            <a:endParaRPr lang="it-IT" sz="1200" dirty="0">
              <a:solidFill>
                <a:schemeClr val="tx1"/>
              </a:solidFill>
              <a:latin typeface="Calibri" panose="020F0502020204030204" pitchFamily="34" charset="0"/>
              <a:cs typeface="Calibri" panose="020F0502020204030204" pitchFamily="34" charset="0"/>
            </a:endParaRPr>
          </a:p>
          <a:p>
            <a:pPr lvl="8" algn="just"/>
            <a:r>
              <a:rPr lang="it-IT" sz="1200" b="1" dirty="0">
                <a:solidFill>
                  <a:srgbClr val="FF0000"/>
                </a:solidFill>
                <a:latin typeface="Bookman Old Style" panose="02050604050505020204" pitchFamily="18" charset="0"/>
                <a:cs typeface="Calibri" panose="020F0502020204030204" pitchFamily="34" charset="0"/>
              </a:rPr>
              <a:t>Seconda tipologia </a:t>
            </a:r>
            <a:r>
              <a:rPr lang="it-IT" sz="1200" dirty="0">
                <a:solidFill>
                  <a:srgbClr val="FF0000"/>
                </a:solidFill>
                <a:latin typeface="Bookman Old Style" panose="02050604050505020204" pitchFamily="18" charset="0"/>
                <a:cs typeface="Calibri" panose="020F0502020204030204" pitchFamily="34" charset="0"/>
              </a:rPr>
              <a:t>o «M</a:t>
            </a:r>
            <a:r>
              <a:rPr lang="it-IT" sz="1200" b="1" dirty="0">
                <a:solidFill>
                  <a:srgbClr val="FF0000"/>
                </a:solidFill>
                <a:latin typeface="Bookman Old Style" panose="02050604050505020204" pitchFamily="18" charset="0"/>
                <a:cs typeface="Calibri" panose="020F0502020204030204" pitchFamily="34" charset="0"/>
              </a:rPr>
              <a:t>etodo russo»</a:t>
            </a:r>
            <a:r>
              <a:rPr lang="it-IT" sz="1200" dirty="0">
                <a:solidFill>
                  <a:srgbClr val="FF0000"/>
                </a:solidFill>
                <a:latin typeface="Bookman Old Style" panose="02050604050505020204" pitchFamily="18" charset="0"/>
                <a:cs typeface="Calibri" panose="020F0502020204030204" pitchFamily="34" charset="0"/>
              </a:rPr>
              <a:t> </a:t>
            </a:r>
          </a:p>
          <a:p>
            <a:pPr lvl="8" algn="just"/>
            <a:r>
              <a:rPr lang="it-IT" sz="1200" u="sng" dirty="0">
                <a:latin typeface="Calibri" panose="020F0502020204030204" pitchFamily="34" charset="0"/>
                <a:cs typeface="Calibri" panose="020F0502020204030204" pitchFamily="34" charset="0"/>
              </a:rPr>
              <a:t>Ripetuti prelievi </a:t>
            </a:r>
            <a:r>
              <a:rPr lang="it-IT" sz="1200" dirty="0">
                <a:latin typeface="Calibri" panose="020F0502020204030204" pitchFamily="34" charset="0"/>
                <a:cs typeface="Calibri" panose="020F0502020204030204" pitchFamily="34" charset="0"/>
              </a:rPr>
              <a:t>agli oleodotti caratterizzati da</a:t>
            </a:r>
          </a:p>
          <a:p>
            <a:pPr marL="179388" indent="-179388" algn="just">
              <a:buFont typeface="Wingdings" panose="05000000000000000000" pitchFamily="2" charset="2"/>
              <a:buChar char="ü"/>
            </a:pPr>
            <a:r>
              <a:rPr lang="it-IT" sz="1200" dirty="0">
                <a:latin typeface="Calibri" panose="020F0502020204030204" pitchFamily="34" charset="0"/>
                <a:cs typeface="Calibri" panose="020F0502020204030204" pitchFamily="34" charset="0"/>
              </a:rPr>
              <a:t>riduzione del foro d’innesto e l’utilizzo di </a:t>
            </a:r>
            <a:r>
              <a:rPr lang="it-IT" sz="1200" b="1" dirty="0">
                <a:latin typeface="Calibri" panose="020F0502020204030204" pitchFamily="34" charset="0"/>
                <a:cs typeface="Calibri" panose="020F0502020204030204" pitchFamily="34" charset="0"/>
              </a:rPr>
              <a:t>apparecchiature dotate di elettrovalvola </a:t>
            </a:r>
            <a:r>
              <a:rPr lang="it-IT" sz="1200" dirty="0">
                <a:latin typeface="Calibri" panose="020F0502020204030204" pitchFamily="34" charset="0"/>
                <a:cs typeface="Calibri" panose="020F0502020204030204" pitchFamily="34" charset="0"/>
              </a:rPr>
              <a:t>per aprire lentamente la linea derivata  </a:t>
            </a:r>
          </a:p>
          <a:p>
            <a:pPr marL="179387" algn="just"/>
            <a:r>
              <a:rPr lang="it-IT" sz="1200" dirty="0">
                <a:solidFill>
                  <a:srgbClr val="0070C0"/>
                </a:solidFill>
                <a:latin typeface="Calibri" panose="020F0502020204030204" pitchFamily="34" charset="0"/>
                <a:cs typeface="Calibri" panose="020F0502020204030204" pitchFamily="34" charset="0"/>
              </a:rPr>
              <a:t>Rendono più difficile individuare la perdita di portata della tubazione e di conseguenza il furto;</a:t>
            </a:r>
          </a:p>
          <a:p>
            <a:pPr marL="179388" lvl="8" indent="-171450" algn="just">
              <a:buFont typeface="Wingdings" panose="05000000000000000000" pitchFamily="2" charset="2"/>
              <a:buChar char="ü"/>
            </a:pPr>
            <a:r>
              <a:rPr lang="it-IT" sz="1200" dirty="0">
                <a:latin typeface="Calibri" panose="020F0502020204030204" pitchFamily="34" charset="0"/>
                <a:cs typeface="Calibri" panose="020F0502020204030204" pitchFamily="34" charset="0"/>
              </a:rPr>
              <a:t>aumento della </a:t>
            </a:r>
            <a:r>
              <a:rPr lang="it-IT" sz="1200" b="1" dirty="0">
                <a:latin typeface="Calibri" panose="020F0502020204030204" pitchFamily="34" charset="0"/>
                <a:cs typeface="Calibri" panose="020F0502020204030204" pitchFamily="34" charset="0"/>
              </a:rPr>
              <a:t>distanza</a:t>
            </a:r>
            <a:r>
              <a:rPr lang="it-IT" sz="1200" dirty="0">
                <a:latin typeface="Calibri" panose="020F0502020204030204" pitchFamily="34" charset="0"/>
                <a:cs typeface="Calibri" panose="020F0502020204030204" pitchFamily="34" charset="0"/>
              </a:rPr>
              <a:t> tra il punto di prelievo e il punto di raccolta del prodotto (rinvenuto anche ad 1 km dal tracciato dell’oleodotto) perché il sistema abusivo è ospitato all’interno di </a:t>
            </a:r>
            <a:r>
              <a:rPr lang="it-IT" sz="1200" b="1" dirty="0">
                <a:latin typeface="Calibri" panose="020F0502020204030204" pitchFamily="34" charset="0"/>
                <a:cs typeface="Calibri" panose="020F0502020204030204" pitchFamily="34" charset="0"/>
              </a:rPr>
              <a:t>fabbricati</a:t>
            </a:r>
            <a:r>
              <a:rPr lang="it-IT" sz="1200" dirty="0">
                <a:latin typeface="Calibri" panose="020F0502020204030204" pitchFamily="34" charset="0"/>
                <a:cs typeface="Calibri" panose="020F0502020204030204" pitchFamily="34" charset="0"/>
              </a:rPr>
              <a:t> generalmente ubicati in zone limitrofe (fino a qualche km) dagli oleodotti;</a:t>
            </a:r>
          </a:p>
          <a:p>
            <a:pPr marL="179387" lvl="8" algn="just"/>
            <a:r>
              <a:rPr lang="it-IT" sz="1200" dirty="0">
                <a:solidFill>
                  <a:srgbClr val="0070C0"/>
                </a:solidFill>
                <a:latin typeface="Calibri" panose="020F0502020204030204" pitchFamily="34" charset="0"/>
                <a:cs typeface="Calibri" panose="020F0502020204030204" pitchFamily="34" charset="0"/>
              </a:rPr>
              <a:t>Aumenta quindi la distanza tra punto di prelievo e di raccolta rispetto al metodo tradizionale</a:t>
            </a:r>
          </a:p>
          <a:p>
            <a:pPr marL="171450" lvl="8" indent="-171450" algn="just">
              <a:buFont typeface="Wingdings" panose="05000000000000000000" pitchFamily="2" charset="2"/>
              <a:buChar char="ü"/>
            </a:pPr>
            <a:r>
              <a:rPr lang="it-IT" sz="1200" dirty="0">
                <a:latin typeface="Calibri" panose="020F0502020204030204" pitchFamily="34" charset="0"/>
                <a:cs typeface="Calibri" panose="020F0502020204030204" pitchFamily="34" charset="0"/>
              </a:rPr>
              <a:t>stoccaggio in </a:t>
            </a:r>
            <a:r>
              <a:rPr lang="it-IT" sz="1200" b="1" dirty="0">
                <a:latin typeface="Calibri" panose="020F0502020204030204" pitchFamily="34" charset="0"/>
                <a:cs typeface="Calibri" panose="020F0502020204030204" pitchFamily="34" charset="0"/>
              </a:rPr>
              <a:t>serbatoi gonfiabili </a:t>
            </a:r>
            <a:r>
              <a:rPr lang="it-IT" sz="1200" dirty="0">
                <a:latin typeface="Calibri" panose="020F0502020204030204" pitchFamily="34" charset="0"/>
                <a:cs typeface="Calibri" panose="020F0502020204030204" pitchFamily="34" charset="0"/>
              </a:rPr>
              <a:t>in grado di aumentare notevolmente le quantità immagazzinate. </a:t>
            </a:r>
          </a:p>
          <a:p>
            <a:pPr marL="179388" lvl="8" algn="just"/>
            <a:r>
              <a:rPr lang="it-IT" sz="1200" dirty="0">
                <a:solidFill>
                  <a:srgbClr val="0070C0"/>
                </a:solidFill>
                <a:latin typeface="Calibri" panose="020F0502020204030204" pitchFamily="34" charset="0"/>
                <a:cs typeface="Calibri" panose="020F0502020204030204" pitchFamily="34" charset="0"/>
              </a:rPr>
              <a:t>Aumento di conseguenza delle dimensioni dei mezzi per allontanare il prodotto rubato.</a:t>
            </a:r>
          </a:p>
          <a:p>
            <a:pPr marL="171450" lvl="8" indent="-171450" algn="just">
              <a:buFont typeface="Wingdings" panose="05000000000000000000" pitchFamily="2" charset="2"/>
              <a:buChar char="ü"/>
            </a:pPr>
            <a:endParaRPr lang="it-IT" sz="1200" dirty="0">
              <a:latin typeface="Calibri" panose="020F0502020204030204" pitchFamily="34" charset="0"/>
              <a:cs typeface="Calibri" panose="020F0502020204030204" pitchFamily="34" charset="0"/>
            </a:endParaRPr>
          </a:p>
        </p:txBody>
      </p:sp>
      <p:pic>
        <p:nvPicPr>
          <p:cNvPr id="9"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0"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11" name="Shape 67"/>
          <p:cNvSpPr/>
          <p:nvPr/>
        </p:nvSpPr>
        <p:spPr>
          <a:xfrm>
            <a:off x="0" y="491608"/>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22</a:t>
            </a:fld>
            <a:endParaRPr lang="en-GB"/>
          </a:p>
        </p:txBody>
      </p:sp>
      <p:sp>
        <p:nvSpPr>
          <p:cNvPr id="4" name="Freccia a destra 3"/>
          <p:cNvSpPr/>
          <p:nvPr/>
        </p:nvSpPr>
        <p:spPr>
          <a:xfrm rot="10800000">
            <a:off x="3349917" y="1552876"/>
            <a:ext cx="592057" cy="28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524" y="700538"/>
            <a:ext cx="2712728" cy="83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830500" y="4049483"/>
            <a:ext cx="7483000" cy="461665"/>
          </a:xfrm>
          <a:prstGeom prst="rect">
            <a:avLst/>
          </a:prstGeom>
        </p:spPr>
        <p:txBody>
          <a:bodyPr wrap="square">
            <a:spAutoFit/>
          </a:bodyPr>
          <a:lstStyle/>
          <a:p>
            <a:pPr algn="just"/>
            <a:r>
              <a:rPr lang="it-IT" sz="1200" i="1" dirty="0">
                <a:solidFill>
                  <a:srgbClr val="0070C0"/>
                </a:solidFill>
                <a:latin typeface="Calibri" panose="020F0502020204030204" pitchFamily="34" charset="0"/>
                <a:cs typeface="Calibri" panose="020F0502020204030204" pitchFamily="34" charset="0"/>
              </a:rPr>
              <a:t>Le indagini eseguite dai carabinieri di Pavia e Vigevano hanno consentito di individuare un’</a:t>
            </a:r>
            <a:r>
              <a:rPr lang="it-IT" sz="1200" b="1" i="1" dirty="0">
                <a:solidFill>
                  <a:srgbClr val="0070C0"/>
                </a:solidFill>
                <a:latin typeface="Calibri" panose="020F0502020204030204" pitchFamily="34" charset="0"/>
                <a:cs typeface="Calibri" panose="020F0502020204030204" pitchFamily="34" charset="0"/>
              </a:rPr>
              <a:t>organizzazione criminale</a:t>
            </a:r>
            <a:r>
              <a:rPr lang="it-IT" sz="1200" i="1" dirty="0">
                <a:solidFill>
                  <a:srgbClr val="0070C0"/>
                </a:solidFill>
                <a:latin typeface="Calibri" panose="020F0502020204030204" pitchFamily="34" charset="0"/>
                <a:cs typeface="Calibri" panose="020F0502020204030204" pitchFamily="34" charset="0"/>
              </a:rPr>
              <a:t>, transnazionale, in grado di reclutare manovalanza specialistica (locale e dell’est Europa)</a:t>
            </a:r>
          </a:p>
        </p:txBody>
      </p:sp>
      <p:pic>
        <p:nvPicPr>
          <p:cNvPr id="17" name="Immagine 16"/>
          <p:cNvPicPr>
            <a:picLocks noChangeAspect="1"/>
          </p:cNvPicPr>
          <p:nvPr/>
        </p:nvPicPr>
        <p:blipFill rotWithShape="1">
          <a:blip r:embed="rId5">
            <a:extLst>
              <a:ext uri="{28A0092B-C50C-407E-A947-70E740481C1C}">
                <a14:useLocalDpi xmlns:a14="http://schemas.microsoft.com/office/drawing/2010/main" val="0"/>
              </a:ext>
            </a:extLst>
          </a:blip>
          <a:srcRect t="1303" r="3314" b="14777"/>
          <a:stretch/>
        </p:blipFill>
        <p:spPr>
          <a:xfrm>
            <a:off x="6606067" y="2334420"/>
            <a:ext cx="2164992" cy="1222969"/>
          </a:xfrm>
          <a:prstGeom prst="rect">
            <a:avLst/>
          </a:prstGeom>
          <a:ln>
            <a:noFill/>
          </a:ln>
          <a:effectLst>
            <a:softEdge rad="0"/>
          </a:effectLst>
        </p:spPr>
      </p:pic>
    </p:spTree>
    <p:extLst>
      <p:ext uri="{BB962C8B-B14F-4D97-AF65-F5344CB8AC3E}">
        <p14:creationId xmlns:p14="http://schemas.microsoft.com/office/powerpoint/2010/main" val="869488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10"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1"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6912" y="2731334"/>
            <a:ext cx="2587193" cy="1940395"/>
          </a:xfrm>
          <a:prstGeom prst="rect">
            <a:avLst/>
          </a:prstGeom>
          <a:ln>
            <a:noFill/>
          </a:ln>
          <a:effectLst>
            <a:outerShdw blurRad="292100" dist="139700" dir="2700000" algn="tl" rotWithShape="0">
              <a:srgbClr val="333333">
                <a:alpha val="65000"/>
              </a:srgbClr>
            </a:outerShdw>
          </a:effectLst>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9895" y="2756996"/>
            <a:ext cx="2587193" cy="1917612"/>
          </a:xfrm>
          <a:prstGeom prst="rect">
            <a:avLst/>
          </a:prstGeom>
          <a:ln>
            <a:noFill/>
          </a:ln>
          <a:effectLst>
            <a:outerShdw blurRad="292100" dist="139700" dir="2700000" algn="tl" rotWithShape="0">
              <a:srgbClr val="333333">
                <a:alpha val="65000"/>
              </a:srgbClr>
            </a:outerShdw>
          </a:effectLst>
        </p:spPr>
      </p:pic>
      <p:sp>
        <p:nvSpPr>
          <p:cNvPr id="15" name="Shape 67"/>
          <p:cNvSpPr/>
          <p:nvPr/>
        </p:nvSpPr>
        <p:spPr>
          <a:xfrm>
            <a:off x="11562" y="456119"/>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23</a:t>
            </a:fld>
            <a:endParaRPr lang="en-GB"/>
          </a:p>
        </p:txBody>
      </p:sp>
      <p:pic>
        <p:nvPicPr>
          <p:cNvPr id="1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9076" y="905154"/>
            <a:ext cx="3017970" cy="1763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asellaDiTesto 17"/>
          <p:cNvSpPr txBox="1"/>
          <p:nvPr/>
        </p:nvSpPr>
        <p:spPr>
          <a:xfrm>
            <a:off x="223681" y="548267"/>
            <a:ext cx="8920319" cy="307777"/>
          </a:xfrm>
          <a:prstGeom prst="rect">
            <a:avLst/>
          </a:prstGeom>
          <a:noFill/>
        </p:spPr>
        <p:txBody>
          <a:bodyPr wrap="square" rtlCol="0">
            <a:spAutoFit/>
          </a:bodyPr>
          <a:lstStyle/>
          <a:p>
            <a:pPr algn="just"/>
            <a:r>
              <a:rPr lang="it-IT" dirty="0">
                <a:latin typeface="Calibri" panose="020F0502020204030204" pitchFamily="34" charset="0"/>
                <a:cs typeface="Calibri" panose="020F0502020204030204" pitchFamily="34" charset="0"/>
              </a:rPr>
              <a:t>Utilizzati dispositivi recanti caratteri cirillici e assemblati verosimilmente in Italia per prelievi ripetuti</a:t>
            </a:r>
          </a:p>
        </p:txBody>
      </p:sp>
      <p:pic>
        <p:nvPicPr>
          <p:cNvPr id="19" name="Immagine 18"/>
          <p:cNvPicPr>
            <a:picLocks noChangeAspect="1"/>
          </p:cNvPicPr>
          <p:nvPr/>
        </p:nvPicPr>
        <p:blipFill>
          <a:blip r:embed="rId7"/>
          <a:stretch>
            <a:fillRect/>
          </a:stretch>
        </p:blipFill>
        <p:spPr>
          <a:xfrm>
            <a:off x="2439181" y="908867"/>
            <a:ext cx="1269895" cy="1755615"/>
          </a:xfrm>
          <a:prstGeom prst="rect">
            <a:avLst/>
          </a:prstGeom>
        </p:spPr>
      </p:pic>
      <p:sp>
        <p:nvSpPr>
          <p:cNvPr id="20" name="Shape 65"/>
          <p:cNvSpPr txBox="1">
            <a:spLocks/>
          </p:cNvSpPr>
          <p:nvPr/>
        </p:nvSpPr>
        <p:spPr>
          <a:xfrm>
            <a:off x="217751" y="124130"/>
            <a:ext cx="7646752" cy="39992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Metodo Russo: evoluzione della strumentazione</a:t>
            </a:r>
          </a:p>
        </p:txBody>
      </p:sp>
    </p:spTree>
    <p:extLst>
      <p:ext uri="{BB962C8B-B14F-4D97-AF65-F5344CB8AC3E}">
        <p14:creationId xmlns:p14="http://schemas.microsoft.com/office/powerpoint/2010/main" val="2887073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type="ctrTitle"/>
          </p:nvPr>
        </p:nvSpPr>
        <p:spPr>
          <a:xfrm>
            <a:off x="217751" y="151153"/>
            <a:ext cx="7646752" cy="399925"/>
          </a:xfrm>
          <a:prstGeom prst="rect">
            <a:avLst/>
          </a:prstGeom>
          <a:noFill/>
          <a:ln>
            <a:noFill/>
          </a:ln>
        </p:spPr>
        <p:txBody>
          <a:bodyPr wrap="square" lIns="91425" tIns="91425" rIns="91425" bIns="91425" anchor="b" anchorCtr="0">
            <a:noAutofit/>
          </a:bodyPr>
          <a:lstStyle/>
          <a:p>
            <a:pPr lvl="0"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Metodo Russo: aumento distanza dal punto di prelievo</a:t>
            </a: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864" y="622163"/>
            <a:ext cx="5776272" cy="3978191"/>
          </a:xfrm>
          <a:prstGeom prst="rect">
            <a:avLst/>
          </a:prstGeom>
        </p:spPr>
      </p:pic>
      <p:pic>
        <p:nvPicPr>
          <p:cNvPr id="10" name="Shape 64"/>
          <p:cNvPicPr preferRelativeResize="0"/>
          <p:nvPr/>
        </p:nvPicPr>
        <p:blipFill rotWithShape="1">
          <a:blip r:embed="rId4">
            <a:alphaModFix/>
          </a:blip>
          <a:srcRect t="39977" b="50474"/>
          <a:stretch/>
        </p:blipFill>
        <p:spPr>
          <a:xfrm>
            <a:off x="0" y="4741460"/>
            <a:ext cx="9144000" cy="437835"/>
          </a:xfrm>
          <a:prstGeom prst="rect">
            <a:avLst/>
          </a:prstGeom>
          <a:noFill/>
          <a:ln>
            <a:noFill/>
          </a:ln>
        </p:spPr>
      </p:pic>
      <p:sp>
        <p:nvSpPr>
          <p:cNvPr id="11"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9" name="Shape 67"/>
          <p:cNvSpPr/>
          <p:nvPr/>
        </p:nvSpPr>
        <p:spPr>
          <a:xfrm>
            <a:off x="0" y="483538"/>
            <a:ext cx="5440351" cy="75679"/>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24</a:t>
            </a:fld>
            <a:endParaRPr lang="en-GB"/>
          </a:p>
        </p:txBody>
      </p:sp>
    </p:spTree>
    <p:extLst>
      <p:ext uri="{BB962C8B-B14F-4D97-AF65-F5344CB8AC3E}">
        <p14:creationId xmlns:p14="http://schemas.microsoft.com/office/powerpoint/2010/main" val="388161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19" name="Picture 11" descr="F:\FOTO REPERTI OLEODOTTO RDR\FOTO ISOLA\Elementi di effrazione per dott. Franco Isola\20160322_1455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7987" y="1200619"/>
            <a:ext cx="3075676" cy="1779863"/>
          </a:xfrm>
          <a:prstGeom prst="rect">
            <a:avLst/>
          </a:prstGeom>
          <a:noFill/>
          <a:extLst>
            <a:ext uri="{909E8E84-426E-40DD-AFC4-6F175D3DCCD1}">
              <a14:hiddenFill xmlns:a14="http://schemas.microsoft.com/office/drawing/2010/main">
                <a:solidFill>
                  <a:srgbClr val="FFFFFF"/>
                </a:solidFill>
              </a14:hiddenFill>
            </a:ext>
          </a:extLst>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18" name="Rectangle 2"/>
          <p:cNvSpPr txBox="1">
            <a:spLocks noChangeArrowheads="1"/>
          </p:cNvSpPr>
          <p:nvPr/>
        </p:nvSpPr>
        <p:spPr>
          <a:xfrm>
            <a:off x="3161472" y="1762700"/>
            <a:ext cx="2450278" cy="978752"/>
          </a:xfrm>
          <a:prstGeom prst="rect">
            <a:avLst/>
          </a:prstGeom>
        </p:spPr>
        <p:txBody>
          <a:bodyPr/>
          <a:lstStyle/>
          <a:p>
            <a:pPr algn="just"/>
            <a:r>
              <a:rPr lang="it-IT" b="1" dirty="0">
                <a:solidFill>
                  <a:schemeClr val="bg1"/>
                </a:solidFill>
                <a:latin typeface="Calibri" panose="020F0502020204030204" pitchFamily="34" charset="0"/>
                <a:cs typeface="Calibri" panose="020F0502020204030204" pitchFamily="34" charset="0"/>
              </a:rPr>
              <a:t>Stoccaggio in grandi materassi (capacità 10-20 mila litri)</a:t>
            </a:r>
          </a:p>
        </p:txBody>
      </p:sp>
      <p:pic>
        <p:nvPicPr>
          <p:cNvPr id="10" name="Shape 64"/>
          <p:cNvPicPr preferRelativeResize="0"/>
          <p:nvPr/>
        </p:nvPicPr>
        <p:blipFill rotWithShape="1">
          <a:blip r:embed="rId4">
            <a:alphaModFix/>
          </a:blip>
          <a:srcRect t="39977" b="50474"/>
          <a:stretch/>
        </p:blipFill>
        <p:spPr>
          <a:xfrm>
            <a:off x="0" y="4741460"/>
            <a:ext cx="9144000" cy="437835"/>
          </a:xfrm>
          <a:prstGeom prst="rect">
            <a:avLst/>
          </a:prstGeom>
          <a:noFill/>
          <a:ln>
            <a:noFill/>
          </a:ln>
        </p:spPr>
      </p:pic>
      <p:sp>
        <p:nvSpPr>
          <p:cNvPr id="11"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15" name="Shape 67"/>
          <p:cNvSpPr/>
          <p:nvPr/>
        </p:nvSpPr>
        <p:spPr>
          <a:xfrm>
            <a:off x="0" y="472833"/>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25</a:t>
            </a:fld>
            <a:endParaRPr lang="en-GB"/>
          </a:p>
        </p:txBody>
      </p:sp>
      <p:pic>
        <p:nvPicPr>
          <p:cNvPr id="20" name="Immagin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039" y="1192777"/>
            <a:ext cx="3000739" cy="2250556"/>
          </a:xfrm>
          <a:prstGeom prst="rect">
            <a:avLst/>
          </a:prstGeom>
          <a:ln>
            <a:noFill/>
          </a:ln>
          <a:effectLst>
            <a:outerShdw sx="1000" sy="1000" algn="tl" rotWithShape="0">
              <a:srgbClr val="333333"/>
            </a:outerShdw>
          </a:effectLst>
        </p:spPr>
      </p:pic>
      <p:sp>
        <p:nvSpPr>
          <p:cNvPr id="21" name="Shape 65"/>
          <p:cNvSpPr txBox="1">
            <a:spLocks/>
          </p:cNvSpPr>
          <p:nvPr/>
        </p:nvSpPr>
        <p:spPr>
          <a:xfrm>
            <a:off x="217751" y="148439"/>
            <a:ext cx="7646752" cy="39992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Metodo Russo: evoluzione della logistica del furto (1/2) </a:t>
            </a:r>
          </a:p>
        </p:txBody>
      </p:sp>
      <p:grpSp>
        <p:nvGrpSpPr>
          <p:cNvPr id="22" name="Gruppo 21"/>
          <p:cNvGrpSpPr/>
          <p:nvPr/>
        </p:nvGrpSpPr>
        <p:grpSpPr>
          <a:xfrm>
            <a:off x="141618" y="2838053"/>
            <a:ext cx="2592828" cy="1896936"/>
            <a:chOff x="4484091" y="1151537"/>
            <a:chExt cx="4001494" cy="3273552"/>
          </a:xfrm>
        </p:grpSpPr>
        <p:pic>
          <p:nvPicPr>
            <p:cNvPr id="23" name="Immagin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091" y="1151537"/>
              <a:ext cx="4001494" cy="3001120"/>
            </a:xfrm>
            <a:prstGeom prst="rect">
              <a:avLst/>
            </a:prstGeom>
            <a:ln w="22225">
              <a:noFill/>
            </a:ln>
            <a:effectLst>
              <a:outerShdw sx="1000" sy="1000" algn="tl" rotWithShape="0">
                <a:srgbClr val="333333"/>
              </a:outerShdw>
            </a:effectLst>
          </p:spPr>
        </p:pic>
        <p:sp>
          <p:nvSpPr>
            <p:cNvPr id="24" name="CasellaDiTesto 23"/>
            <p:cNvSpPr txBox="1"/>
            <p:nvPr/>
          </p:nvSpPr>
          <p:spPr>
            <a:xfrm>
              <a:off x="4554506" y="3835667"/>
              <a:ext cx="3931079" cy="589422"/>
            </a:xfrm>
            <a:prstGeom prst="rect">
              <a:avLst/>
            </a:prstGeom>
            <a:noFill/>
            <a:ln>
              <a:noFill/>
            </a:ln>
          </p:spPr>
          <p:txBody>
            <a:bodyPr wrap="square" rtlCol="0">
              <a:spAutoFit/>
            </a:bodyPr>
            <a:lstStyle/>
            <a:p>
              <a:pPr algn="ctr"/>
              <a:endParaRPr lang="it-IT" b="1" dirty="0">
                <a:solidFill>
                  <a:schemeClr val="bg1"/>
                </a:solidFill>
                <a:effectLst>
                  <a:outerShdw blurRad="38100" dist="38100" dir="2700000" algn="tl">
                    <a:srgbClr val="000000">
                      <a:alpha val="43137"/>
                    </a:srgbClr>
                  </a:outerShdw>
                </a:effectLst>
              </a:endParaRPr>
            </a:p>
          </p:txBody>
        </p:sp>
      </p:grpSp>
      <p:sp>
        <p:nvSpPr>
          <p:cNvPr id="25" name="Rettangolo 24"/>
          <p:cNvSpPr/>
          <p:nvPr/>
        </p:nvSpPr>
        <p:spPr>
          <a:xfrm>
            <a:off x="906054" y="2840882"/>
            <a:ext cx="1863245" cy="738664"/>
          </a:xfrm>
          <a:prstGeom prst="rect">
            <a:avLst/>
          </a:prstGeom>
        </p:spPr>
        <p:txBody>
          <a:bodyPr wrap="square">
            <a:spAutoFit/>
          </a:bodyPr>
          <a:lstStyle/>
          <a:p>
            <a:pPr algn="ctr"/>
            <a:r>
              <a:rPr lang="it-IT" b="1" dirty="0">
                <a:solidFill>
                  <a:schemeClr val="bg1"/>
                </a:solidFill>
                <a:effectLst>
                  <a:outerShdw blurRad="38100" dist="38100" dir="2700000" algn="tl">
                    <a:srgbClr val="000000">
                      <a:alpha val="43137"/>
                    </a:srgbClr>
                  </a:outerShdw>
                </a:effectLst>
              </a:rPr>
              <a:t>Mezzi per l’allontanamento del prodotto rubato</a:t>
            </a:r>
          </a:p>
        </p:txBody>
      </p:sp>
      <p:sp>
        <p:nvSpPr>
          <p:cNvPr id="26" name="Rettangolo 25"/>
          <p:cNvSpPr/>
          <p:nvPr/>
        </p:nvSpPr>
        <p:spPr>
          <a:xfrm>
            <a:off x="2827691" y="4012960"/>
            <a:ext cx="2968738" cy="646331"/>
          </a:xfrm>
          <a:prstGeom prst="rect">
            <a:avLst/>
          </a:prstGeom>
        </p:spPr>
        <p:txBody>
          <a:bodyPr wrap="square">
            <a:spAutoFit/>
          </a:bodyPr>
          <a:lstStyle/>
          <a:p>
            <a:r>
              <a:rPr lang="it-IT" sz="1200" i="1" dirty="0">
                <a:solidFill>
                  <a:srgbClr val="0070C0"/>
                </a:solidFill>
                <a:latin typeface="Calibri" panose="020F0502020204030204" pitchFamily="34" charset="0"/>
                <a:cs typeface="Calibri" panose="020F0502020204030204" pitchFamily="34" charset="0"/>
              </a:rPr>
              <a:t>Mezzi di elevata stazza (ad es. telonati, autobotti o veicoli commerciali modificati all’interno)</a:t>
            </a:r>
            <a:endParaRPr lang="it-IT" sz="1200" i="1" dirty="0">
              <a:solidFill>
                <a:srgbClr val="0070C0"/>
              </a:solidFill>
            </a:endParaRPr>
          </a:p>
        </p:txBody>
      </p:sp>
      <p:sp>
        <p:nvSpPr>
          <p:cNvPr id="27" name="Rettangolo 26"/>
          <p:cNvSpPr/>
          <p:nvPr/>
        </p:nvSpPr>
        <p:spPr>
          <a:xfrm>
            <a:off x="254605" y="539872"/>
            <a:ext cx="7943257" cy="523220"/>
          </a:xfrm>
          <a:prstGeom prst="rect">
            <a:avLst/>
          </a:prstGeom>
        </p:spPr>
        <p:txBody>
          <a:bodyPr wrap="square">
            <a:spAutoFit/>
          </a:bodyPr>
          <a:lstStyle/>
          <a:p>
            <a:pPr algn="just"/>
            <a:r>
              <a:rPr lang="it-IT" dirty="0">
                <a:latin typeface="Calibri" panose="020F0502020204030204" pitchFamily="34" charset="0"/>
                <a:cs typeface="Calibri" panose="020F0502020204030204" pitchFamily="34" charset="0"/>
              </a:rPr>
              <a:t>Organizzazione capace di realizzare una vera e propria logistica, coinvolgendo l’intera filiera della distribuzione: dal prelievo allo stoccaggio, prima della fraudolente messa in commercio</a:t>
            </a:r>
            <a:r>
              <a:rPr lang="it-IT" dirty="0">
                <a:latin typeface="Cabin"/>
              </a:rPr>
              <a:t>.  </a:t>
            </a:r>
          </a:p>
        </p:txBody>
      </p:sp>
      <p:pic>
        <p:nvPicPr>
          <p:cNvPr id="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656" y="1184281"/>
            <a:ext cx="2563955" cy="1463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ttangolo 28"/>
          <p:cNvSpPr/>
          <p:nvPr/>
        </p:nvSpPr>
        <p:spPr>
          <a:xfrm>
            <a:off x="141618" y="1894411"/>
            <a:ext cx="1863245" cy="523220"/>
          </a:xfrm>
          <a:prstGeom prst="rect">
            <a:avLst/>
          </a:prstGeom>
        </p:spPr>
        <p:txBody>
          <a:bodyPr wrap="square">
            <a:spAutoFit/>
          </a:bodyPr>
          <a:lstStyle/>
          <a:p>
            <a:pPr algn="ctr"/>
            <a:r>
              <a:rPr lang="it-IT" b="1" dirty="0">
                <a:solidFill>
                  <a:schemeClr val="bg1"/>
                </a:solidFill>
                <a:effectLst>
                  <a:outerShdw blurRad="38100" dist="38100" dir="2700000" algn="tl">
                    <a:srgbClr val="000000">
                      <a:alpha val="43137"/>
                    </a:srgbClr>
                  </a:outerShdw>
                </a:effectLst>
              </a:rPr>
              <a:t>Utilizzo di capannoni isolati</a:t>
            </a:r>
          </a:p>
        </p:txBody>
      </p:sp>
    </p:spTree>
    <p:extLst>
      <p:ext uri="{BB962C8B-B14F-4D97-AF65-F5344CB8AC3E}">
        <p14:creationId xmlns:p14="http://schemas.microsoft.com/office/powerpoint/2010/main" val="1412515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10"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1"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15" name="Shape 67"/>
          <p:cNvSpPr/>
          <p:nvPr/>
        </p:nvSpPr>
        <p:spPr>
          <a:xfrm>
            <a:off x="0" y="479872"/>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26</a:t>
            </a:fld>
            <a:endParaRPr lang="en-GB"/>
          </a:p>
        </p:txBody>
      </p:sp>
      <p:sp>
        <p:nvSpPr>
          <p:cNvPr id="21" name="Shape 65"/>
          <p:cNvSpPr txBox="1">
            <a:spLocks/>
          </p:cNvSpPr>
          <p:nvPr/>
        </p:nvSpPr>
        <p:spPr>
          <a:xfrm>
            <a:off x="230707" y="155968"/>
            <a:ext cx="7646752" cy="39992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2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Metodo Russo: evoluzione della logistica del furto (2/2) </a:t>
            </a:r>
          </a:p>
        </p:txBody>
      </p:sp>
      <p:pic>
        <p:nvPicPr>
          <p:cNvPr id="25" name="Immagine 24"/>
          <p:cNvPicPr>
            <a:picLocks noChangeAspect="1"/>
          </p:cNvPicPr>
          <p:nvPr/>
        </p:nvPicPr>
        <p:blipFill rotWithShape="1">
          <a:blip r:embed="rId4">
            <a:extLst>
              <a:ext uri="{28A0092B-C50C-407E-A947-70E740481C1C}">
                <a14:useLocalDpi xmlns:a14="http://schemas.microsoft.com/office/drawing/2010/main" val="0"/>
              </a:ext>
            </a:extLst>
          </a:blip>
          <a:srcRect b="13611"/>
          <a:stretch/>
        </p:blipFill>
        <p:spPr>
          <a:xfrm>
            <a:off x="3278938" y="668160"/>
            <a:ext cx="2671511" cy="1841743"/>
          </a:xfrm>
          <a:prstGeom prst="rect">
            <a:avLst/>
          </a:prstGeom>
          <a:ln w="19050">
            <a:noFill/>
          </a:ln>
          <a:effectLst>
            <a:outerShdw sx="1000" sy="1000" algn="tl" rotWithShape="0">
              <a:srgbClr val="333333"/>
            </a:outerShdw>
          </a:effectLst>
        </p:spPr>
      </p:pic>
      <p:grpSp>
        <p:nvGrpSpPr>
          <p:cNvPr id="26" name="Gruppo 25"/>
          <p:cNvGrpSpPr/>
          <p:nvPr/>
        </p:nvGrpSpPr>
        <p:grpSpPr>
          <a:xfrm>
            <a:off x="84588" y="2817569"/>
            <a:ext cx="2798695" cy="1745438"/>
            <a:chOff x="-5419042" y="4172084"/>
            <a:chExt cx="4344725" cy="2477993"/>
          </a:xfrm>
        </p:grpSpPr>
        <p:pic>
          <p:nvPicPr>
            <p:cNvPr id="28" name="Immagine 27"/>
            <p:cNvPicPr>
              <a:picLocks noChangeAspect="1"/>
            </p:cNvPicPr>
            <p:nvPr/>
          </p:nvPicPr>
          <p:blipFill rotWithShape="1">
            <a:blip r:embed="rId5">
              <a:extLst>
                <a:ext uri="{28A0092B-C50C-407E-A947-70E740481C1C}">
                  <a14:useLocalDpi xmlns:a14="http://schemas.microsoft.com/office/drawing/2010/main" val="0"/>
                </a:ext>
              </a:extLst>
            </a:blip>
            <a:srcRect t="6078" b="15035"/>
            <a:stretch/>
          </p:blipFill>
          <p:spPr>
            <a:xfrm>
              <a:off x="-5231140" y="4262399"/>
              <a:ext cx="4035590" cy="2387678"/>
            </a:xfrm>
            <a:prstGeom prst="rect">
              <a:avLst/>
            </a:prstGeom>
            <a:ln w="19050">
              <a:noFill/>
            </a:ln>
            <a:effectLst>
              <a:outerShdw sx="1000" sy="1000" algn="tl" rotWithShape="0">
                <a:srgbClr val="333333"/>
              </a:outerShdw>
            </a:effectLst>
          </p:spPr>
        </p:pic>
        <p:sp>
          <p:nvSpPr>
            <p:cNvPr id="29" name="CasellaDiTesto 28"/>
            <p:cNvSpPr txBox="1"/>
            <p:nvPr/>
          </p:nvSpPr>
          <p:spPr>
            <a:xfrm>
              <a:off x="-5419042" y="4172084"/>
              <a:ext cx="4344725" cy="1354543"/>
            </a:xfrm>
            <a:prstGeom prst="rect">
              <a:avLst/>
            </a:prstGeom>
            <a:noFill/>
            <a:ln>
              <a:noFill/>
            </a:ln>
          </p:spPr>
          <p:txBody>
            <a:bodyPr wrap="square" rtlCol="0">
              <a:spAutoFit/>
            </a:bodyPr>
            <a:lstStyle/>
            <a:p>
              <a:pPr algn="ctr"/>
              <a:r>
                <a:rPr lang="it-IT" b="1" dirty="0">
                  <a:solidFill>
                    <a:schemeClr val="bg1"/>
                  </a:solidFill>
                  <a:effectLst>
                    <a:outerShdw blurRad="38100" dist="38100" dir="2700000" algn="tl">
                      <a:srgbClr val="000000">
                        <a:alpha val="43137"/>
                      </a:srgbClr>
                    </a:outerShdw>
                  </a:effectLst>
                </a:rPr>
                <a:t>ARATRO ARTIGIANALE</a:t>
              </a:r>
            </a:p>
            <a:p>
              <a:pPr algn="ctr"/>
              <a:r>
                <a:rPr lang="it-IT" b="1" dirty="0">
                  <a:solidFill>
                    <a:schemeClr val="bg1"/>
                  </a:solidFill>
                </a:rPr>
                <a:t>Per scavare sui terreni agricoli ed interrare i tubi ad alta pressione</a:t>
              </a:r>
              <a:endParaRPr lang="it-IT" b="1" dirty="0">
                <a:solidFill>
                  <a:schemeClr val="bg1"/>
                </a:solidFill>
                <a:effectLst>
                  <a:outerShdw blurRad="38100" dist="38100" dir="2700000" algn="tl">
                    <a:srgbClr val="000000">
                      <a:alpha val="43137"/>
                    </a:srgbClr>
                  </a:outerShdw>
                </a:effectLst>
              </a:endParaRPr>
            </a:p>
          </p:txBody>
        </p:sp>
      </p:grpSp>
      <p:sp>
        <p:nvSpPr>
          <p:cNvPr id="27" name="CasellaDiTesto 26"/>
          <p:cNvSpPr txBox="1"/>
          <p:nvPr/>
        </p:nvSpPr>
        <p:spPr>
          <a:xfrm>
            <a:off x="3050286" y="2445536"/>
            <a:ext cx="2265325" cy="307777"/>
          </a:xfrm>
          <a:prstGeom prst="rect">
            <a:avLst/>
          </a:prstGeom>
          <a:noFill/>
        </p:spPr>
        <p:txBody>
          <a:bodyPr wrap="square" rtlCol="0">
            <a:spAutoFit/>
          </a:bodyPr>
          <a:lstStyle/>
          <a:p>
            <a:pPr algn="ctr"/>
            <a:endParaRPr lang="it-IT" b="1" dirty="0">
              <a:solidFill>
                <a:schemeClr val="bg1"/>
              </a:solidFill>
              <a:effectLst>
                <a:outerShdw blurRad="38100" dist="38100" dir="2700000" algn="tl">
                  <a:srgbClr val="000000">
                    <a:alpha val="43137"/>
                  </a:srgbClr>
                </a:outerShdw>
              </a:effectLst>
            </a:endParaRPr>
          </a:p>
        </p:txBody>
      </p:sp>
      <p:grpSp>
        <p:nvGrpSpPr>
          <p:cNvPr id="13" name="Gruppo 12"/>
          <p:cNvGrpSpPr/>
          <p:nvPr/>
        </p:nvGrpSpPr>
        <p:grpSpPr>
          <a:xfrm>
            <a:off x="188286" y="634136"/>
            <a:ext cx="2591303" cy="2087678"/>
            <a:chOff x="-4553885" y="209477"/>
            <a:chExt cx="3747898" cy="2810924"/>
          </a:xfrm>
        </p:grpSpPr>
        <p:pic>
          <p:nvPicPr>
            <p:cNvPr id="14" name="Immagin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3885" y="209477"/>
              <a:ext cx="3747898" cy="2810924"/>
            </a:xfrm>
            <a:prstGeom prst="rect">
              <a:avLst/>
            </a:prstGeom>
            <a:ln w="19050">
              <a:noFill/>
            </a:ln>
            <a:effectLst>
              <a:outerShdw sx="1000" sy="1000" algn="tl" rotWithShape="0">
                <a:srgbClr val="333333"/>
              </a:outerShdw>
            </a:effectLst>
          </p:spPr>
        </p:pic>
        <p:sp>
          <p:nvSpPr>
            <p:cNvPr id="22" name="CasellaDiTesto 21"/>
            <p:cNvSpPr txBox="1"/>
            <p:nvPr/>
          </p:nvSpPr>
          <p:spPr>
            <a:xfrm>
              <a:off x="-4438295" y="579458"/>
              <a:ext cx="3516716" cy="986119"/>
            </a:xfrm>
            <a:prstGeom prst="rect">
              <a:avLst/>
            </a:prstGeom>
            <a:noFill/>
            <a:ln>
              <a:noFill/>
            </a:ln>
          </p:spPr>
          <p:txBody>
            <a:bodyPr wrap="square" rtlCol="0">
              <a:spAutoFit/>
            </a:bodyPr>
            <a:lstStyle/>
            <a:p>
              <a:pPr algn="ctr"/>
              <a:r>
                <a:rPr lang="it-IT" b="1" dirty="0">
                  <a:solidFill>
                    <a:schemeClr val="bg1"/>
                  </a:solidFill>
                  <a:effectLst>
                    <a:outerShdw blurRad="38100" dist="38100" dir="2700000" algn="tl">
                      <a:srgbClr val="000000">
                        <a:alpha val="43137"/>
                      </a:srgbClr>
                    </a:outerShdw>
                  </a:effectLst>
                </a:rPr>
                <a:t>Aree per la riparazione dei mezzi fuori strada nei locali</a:t>
              </a:r>
            </a:p>
          </p:txBody>
        </p:sp>
      </p:grpSp>
      <p:sp>
        <p:nvSpPr>
          <p:cNvPr id="3" name="Rettangolo 2"/>
          <p:cNvSpPr/>
          <p:nvPr/>
        </p:nvSpPr>
        <p:spPr>
          <a:xfrm>
            <a:off x="3507935" y="1133039"/>
            <a:ext cx="1863245" cy="954107"/>
          </a:xfrm>
          <a:prstGeom prst="rect">
            <a:avLst/>
          </a:prstGeom>
        </p:spPr>
        <p:txBody>
          <a:bodyPr wrap="square">
            <a:spAutoFit/>
          </a:bodyPr>
          <a:lstStyle/>
          <a:p>
            <a:pPr algn="ctr"/>
            <a:r>
              <a:rPr lang="it-IT" b="1" dirty="0">
                <a:solidFill>
                  <a:schemeClr val="bg1"/>
                </a:solidFill>
                <a:effectLst>
                  <a:outerShdw blurRad="38100" dist="38100" dir="2700000" algn="tl">
                    <a:srgbClr val="000000">
                      <a:alpha val="43137"/>
                    </a:srgbClr>
                  </a:outerShdw>
                </a:effectLst>
              </a:rPr>
              <a:t>Fuori strada per il trascinamento dell’aratro con argano di ferro</a:t>
            </a:r>
          </a:p>
        </p:txBody>
      </p:sp>
      <p:grpSp>
        <p:nvGrpSpPr>
          <p:cNvPr id="35" name="Gruppo 34"/>
          <p:cNvGrpSpPr/>
          <p:nvPr/>
        </p:nvGrpSpPr>
        <p:grpSpPr>
          <a:xfrm>
            <a:off x="6495210" y="474456"/>
            <a:ext cx="2102812" cy="2229153"/>
            <a:chOff x="13645622" y="-2551669"/>
            <a:chExt cx="2471549" cy="3295398"/>
          </a:xfrm>
        </p:grpSpPr>
        <p:pic>
          <p:nvPicPr>
            <p:cNvPr id="36" name="Immagin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45622" y="-2551669"/>
              <a:ext cx="2471549" cy="3295398"/>
            </a:xfrm>
            <a:prstGeom prst="rect">
              <a:avLst/>
            </a:prstGeom>
            <a:ln w="19050">
              <a:noFill/>
            </a:ln>
            <a:effectLst>
              <a:outerShdw sx="1000" sy="1000" algn="tl" rotWithShape="0">
                <a:srgbClr val="333333"/>
              </a:outerShdw>
            </a:effectLst>
          </p:spPr>
        </p:pic>
        <p:sp>
          <p:nvSpPr>
            <p:cNvPr id="37" name="CasellaDiTesto 36"/>
            <p:cNvSpPr txBox="1"/>
            <p:nvPr/>
          </p:nvSpPr>
          <p:spPr>
            <a:xfrm>
              <a:off x="13649232" y="195951"/>
              <a:ext cx="2289544" cy="454992"/>
            </a:xfrm>
            <a:prstGeom prst="rect">
              <a:avLst/>
            </a:prstGeom>
            <a:noFill/>
            <a:ln>
              <a:noFill/>
            </a:ln>
          </p:spPr>
          <p:txBody>
            <a:bodyPr wrap="square" rtlCol="0">
              <a:spAutoFit/>
            </a:bodyPr>
            <a:lstStyle/>
            <a:p>
              <a:pPr algn="ctr"/>
              <a:r>
                <a:rPr lang="it-IT" b="1" dirty="0">
                  <a:solidFill>
                    <a:schemeClr val="bg1"/>
                  </a:solidFill>
                  <a:effectLst>
                    <a:outerShdw blurRad="38100" dist="38100" dir="2700000" algn="tl">
                      <a:srgbClr val="000000">
                        <a:alpha val="43137"/>
                      </a:srgbClr>
                    </a:outerShdw>
                  </a:effectLst>
                </a:rPr>
                <a:t>Cerca tubi</a:t>
              </a:r>
            </a:p>
          </p:txBody>
        </p:sp>
      </p:grpSp>
      <p:grpSp>
        <p:nvGrpSpPr>
          <p:cNvPr id="38" name="Gruppo 37"/>
          <p:cNvGrpSpPr/>
          <p:nvPr/>
        </p:nvGrpSpPr>
        <p:grpSpPr>
          <a:xfrm>
            <a:off x="3142378" y="2576310"/>
            <a:ext cx="2896620" cy="2075923"/>
            <a:chOff x="4405423" y="1268911"/>
            <a:chExt cx="3747897" cy="2810923"/>
          </a:xfrm>
        </p:grpSpPr>
        <p:pic>
          <p:nvPicPr>
            <p:cNvPr id="39" name="Immagin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5423" y="1268911"/>
              <a:ext cx="3747897" cy="2810923"/>
            </a:xfrm>
            <a:prstGeom prst="rect">
              <a:avLst/>
            </a:prstGeom>
            <a:ln w="19050">
              <a:noFill/>
            </a:ln>
            <a:effectLst>
              <a:outerShdw sx="1000" sy="1000" algn="tl" rotWithShape="0">
                <a:srgbClr val="333333"/>
              </a:outerShdw>
            </a:effectLst>
          </p:spPr>
        </p:pic>
        <p:sp>
          <p:nvSpPr>
            <p:cNvPr id="40" name="CasellaDiTesto 39"/>
            <p:cNvSpPr txBox="1"/>
            <p:nvPr/>
          </p:nvSpPr>
          <p:spPr>
            <a:xfrm>
              <a:off x="4582116" y="3423254"/>
              <a:ext cx="3516714" cy="307778"/>
            </a:xfrm>
            <a:prstGeom prst="rect">
              <a:avLst/>
            </a:prstGeom>
            <a:noFill/>
            <a:ln>
              <a:noFill/>
            </a:ln>
          </p:spPr>
          <p:txBody>
            <a:bodyPr wrap="square" rtlCol="0">
              <a:spAutoFit/>
            </a:bodyPr>
            <a:lstStyle/>
            <a:p>
              <a:pPr algn="ctr"/>
              <a:r>
                <a:rPr lang="it-IT" b="1" dirty="0">
                  <a:solidFill>
                    <a:schemeClr val="bg1"/>
                  </a:solidFill>
                  <a:effectLst>
                    <a:outerShdw blurRad="38100" dist="38100" dir="2700000" algn="tl">
                      <a:srgbClr val="000000">
                        <a:alpha val="43137"/>
                      </a:srgbClr>
                    </a:outerShdw>
                  </a:effectLst>
                </a:rPr>
                <a:t>Attrezzi rinvenuti nei fabbricati</a:t>
              </a:r>
            </a:p>
          </p:txBody>
        </p:sp>
      </p:grpSp>
      <p:grpSp>
        <p:nvGrpSpPr>
          <p:cNvPr id="41" name="Gruppo 40"/>
          <p:cNvGrpSpPr/>
          <p:nvPr/>
        </p:nvGrpSpPr>
        <p:grpSpPr>
          <a:xfrm>
            <a:off x="6306311" y="2771541"/>
            <a:ext cx="2714847" cy="1823744"/>
            <a:chOff x="1342098" y="598224"/>
            <a:chExt cx="4179948" cy="3670061"/>
          </a:xfrm>
          <a:effectLst/>
        </p:grpSpPr>
        <p:pic>
          <p:nvPicPr>
            <p:cNvPr id="42" name="Immagine 41"/>
            <p:cNvPicPr>
              <a:picLocks noChangeAspect="1"/>
            </p:cNvPicPr>
            <p:nvPr/>
          </p:nvPicPr>
          <p:blipFill rotWithShape="1">
            <a:blip r:embed="rId9">
              <a:extLst>
                <a:ext uri="{28A0092B-C50C-407E-A947-70E740481C1C}">
                  <a14:useLocalDpi xmlns:a14="http://schemas.microsoft.com/office/drawing/2010/main" val="0"/>
                </a:ext>
              </a:extLst>
            </a:blip>
            <a:srcRect l="7294" r="7286"/>
            <a:stretch/>
          </p:blipFill>
          <p:spPr>
            <a:xfrm>
              <a:off x="1342098" y="598224"/>
              <a:ext cx="4179948" cy="3670061"/>
            </a:xfrm>
            <a:prstGeom prst="rect">
              <a:avLst/>
            </a:prstGeom>
            <a:ln w="19050">
              <a:noFill/>
            </a:ln>
            <a:effectLst>
              <a:outerShdw sx="1000" sy="1000" algn="tl" rotWithShape="0">
                <a:srgbClr val="333333"/>
              </a:outerShdw>
            </a:effectLst>
          </p:spPr>
        </p:pic>
        <p:sp>
          <p:nvSpPr>
            <p:cNvPr id="43" name="CasellaDiTesto 42"/>
            <p:cNvSpPr txBox="1"/>
            <p:nvPr/>
          </p:nvSpPr>
          <p:spPr>
            <a:xfrm>
              <a:off x="1529526" y="2413090"/>
              <a:ext cx="3215482" cy="619363"/>
            </a:xfrm>
            <a:prstGeom prst="rect">
              <a:avLst/>
            </a:prstGeom>
            <a:noFill/>
            <a:ln>
              <a:noFill/>
            </a:ln>
          </p:spPr>
          <p:txBody>
            <a:bodyPr wrap="square" rtlCol="0">
              <a:spAutoFit/>
            </a:bodyPr>
            <a:lstStyle/>
            <a:p>
              <a:pPr algn="ctr"/>
              <a:r>
                <a:rPr lang="it-IT" b="1" dirty="0">
                  <a:solidFill>
                    <a:schemeClr val="bg1"/>
                  </a:solidFill>
                  <a:effectLst>
                    <a:outerShdw blurRad="38100" dist="38100" dir="2700000" algn="tl">
                      <a:srgbClr val="000000">
                        <a:alpha val="43137"/>
                      </a:srgbClr>
                    </a:outerShdw>
                  </a:effectLst>
                </a:rPr>
                <a:t>Tubi ad alta pressione</a:t>
              </a:r>
            </a:p>
          </p:txBody>
        </p:sp>
      </p:grpSp>
    </p:spTree>
    <p:extLst>
      <p:ext uri="{BB962C8B-B14F-4D97-AF65-F5344CB8AC3E}">
        <p14:creationId xmlns:p14="http://schemas.microsoft.com/office/powerpoint/2010/main" val="369614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Video scavo</a:t>
            </a:r>
          </a:p>
        </p:txBody>
      </p:sp>
      <p:sp>
        <p:nvSpPr>
          <p:cNvPr id="3" name="Sottotitolo 2"/>
          <p:cNvSpPr>
            <a:spLocks noGrp="1"/>
          </p:cNvSpPr>
          <p:nvPr>
            <p:ph type="subTitle" idx="1"/>
          </p:nvPr>
        </p:nvSpPr>
        <p:spPr/>
        <p:txBody>
          <a:bodyPr/>
          <a:lstStyle/>
          <a:p>
            <a:endParaRPr lang="it-IT"/>
          </a:p>
        </p:txBody>
      </p:sp>
      <p:sp>
        <p:nvSpPr>
          <p:cNvPr id="4" name="Segnaposto testo 3"/>
          <p:cNvSpPr>
            <a:spLocks noGrp="1"/>
          </p:cNvSpPr>
          <p:nvPr>
            <p:ph type="body" idx="2"/>
          </p:nvPr>
        </p:nvSpPr>
        <p:spPr/>
        <p:txBody>
          <a:bodyPr/>
          <a:lstStyle/>
          <a:p>
            <a:endParaRPr lang="it-IT" dirty="0"/>
          </a:p>
        </p:txBody>
      </p:sp>
      <p:sp>
        <p:nvSpPr>
          <p:cNvPr id="5" name="Segnaposto numero diapositiva 4"/>
          <p:cNvSpPr>
            <a:spLocks noGrp="1"/>
          </p:cNvSpPr>
          <p:nvPr>
            <p:ph type="sldNum" idx="12"/>
          </p:nvPr>
        </p:nvSpPr>
        <p:spPr/>
        <p:txBody>
          <a:bodyPr/>
          <a:lstStyle/>
          <a:p>
            <a:pPr lvl="0">
              <a:spcBef>
                <a:spcPts val="0"/>
              </a:spcBef>
              <a:buNone/>
            </a:pPr>
            <a:fld id="{00000000-1234-1234-1234-123412341234}" type="slidenum">
              <a:rPr lang="en-GB" smtClean="0"/>
              <a:t>27</a:t>
            </a:fld>
            <a:endParaRPr lang="en-GB"/>
          </a:p>
        </p:txBody>
      </p:sp>
    </p:spTree>
    <p:extLst>
      <p:ext uri="{BB962C8B-B14F-4D97-AF65-F5344CB8AC3E}">
        <p14:creationId xmlns:p14="http://schemas.microsoft.com/office/powerpoint/2010/main" val="3268782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a:spLocks noGrp="1"/>
          </p:cNvSpPr>
          <p:nvPr>
            <p:ph type="title"/>
          </p:nvPr>
        </p:nvSpPr>
        <p:spPr>
          <a:xfrm>
            <a:off x="234032" y="31528"/>
            <a:ext cx="6172200" cy="242361"/>
          </a:xfrm>
        </p:spPr>
        <p:txBody>
          <a:bodyPr/>
          <a:lstStyle/>
          <a:p>
            <a:r>
              <a:rPr lang="en-US"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Operazione</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Enigma | Maggio 2017</a:t>
            </a:r>
            <a:r>
              <a:rPr lang="en-US" dirty="0">
                <a:solidFill>
                  <a:schemeClr val="tx1"/>
                </a:solidFill>
              </a:rPr>
              <a:t/>
            </a:r>
            <a:br>
              <a:rPr lang="en-US" dirty="0">
                <a:solidFill>
                  <a:schemeClr val="tx1"/>
                </a:solidFill>
              </a:rPr>
            </a:br>
            <a:r>
              <a:rPr lang="en-US" sz="1600" dirty="0">
                <a:solidFill>
                  <a:schemeClr val="tx1"/>
                </a:solidFill>
              </a:rPr>
              <a:t/>
            </a:r>
            <a:br>
              <a:rPr lang="en-US" sz="1600" dirty="0">
                <a:solidFill>
                  <a:schemeClr val="tx1"/>
                </a:solidFill>
              </a:rPr>
            </a:br>
            <a:r>
              <a:rPr lang="en-US" sz="1400" dirty="0">
                <a:solidFill>
                  <a:schemeClr val="tx1"/>
                </a:solidFill>
                <a:ea typeface="Arial"/>
              </a:rPr>
              <a:t>Un </a:t>
            </a:r>
            <a:r>
              <a:rPr lang="en-US" sz="1400" dirty="0" err="1">
                <a:solidFill>
                  <a:schemeClr val="tx1"/>
                </a:solidFill>
                <a:ea typeface="Arial"/>
              </a:rPr>
              <a:t>esempio</a:t>
            </a:r>
            <a:r>
              <a:rPr lang="en-US" sz="1400" dirty="0">
                <a:solidFill>
                  <a:schemeClr val="tx1"/>
                </a:solidFill>
                <a:ea typeface="Arial"/>
              </a:rPr>
              <a:t> di </a:t>
            </a:r>
            <a:r>
              <a:rPr lang="en-US" sz="1400" dirty="0" err="1">
                <a:solidFill>
                  <a:schemeClr val="tx1"/>
                </a:solidFill>
                <a:ea typeface="Arial"/>
              </a:rPr>
              <a:t>collaborazione</a:t>
            </a:r>
            <a:r>
              <a:rPr lang="en-US" sz="1400" dirty="0">
                <a:solidFill>
                  <a:schemeClr val="tx1"/>
                </a:solidFill>
                <a:ea typeface="Arial"/>
              </a:rPr>
              <a:t> con le </a:t>
            </a:r>
            <a:r>
              <a:rPr lang="en-US" sz="1400" dirty="0" err="1">
                <a:solidFill>
                  <a:schemeClr val="tx1"/>
                </a:solidFill>
                <a:ea typeface="Arial"/>
              </a:rPr>
              <a:t>Forze</a:t>
            </a:r>
            <a:r>
              <a:rPr lang="en-US" sz="1400" dirty="0">
                <a:solidFill>
                  <a:schemeClr val="tx1"/>
                </a:solidFill>
                <a:ea typeface="Arial"/>
              </a:rPr>
              <a:t> </a:t>
            </a:r>
            <a:r>
              <a:rPr lang="en-US" sz="1400" dirty="0" smtClean="0">
                <a:solidFill>
                  <a:schemeClr val="tx1"/>
                </a:solidFill>
                <a:ea typeface="Arial"/>
              </a:rPr>
              <a:t>di </a:t>
            </a:r>
            <a:r>
              <a:rPr lang="en-US" sz="1400" dirty="0" err="1" smtClean="0">
                <a:solidFill>
                  <a:schemeClr val="tx1"/>
                </a:solidFill>
                <a:ea typeface="Arial"/>
              </a:rPr>
              <a:t>Polizia</a:t>
            </a:r>
            <a:endParaRPr lang="en-US" sz="1400" dirty="0">
              <a:solidFill>
                <a:schemeClr val="tx1"/>
              </a:solidFill>
              <a:ea typeface="Arial"/>
            </a:endParaRPr>
          </a:p>
        </p:txBody>
      </p:sp>
      <p:pic>
        <p:nvPicPr>
          <p:cNvPr id="2" name="Picture 1"/>
          <p:cNvPicPr>
            <a:picLocks noChangeAspect="1"/>
          </p:cNvPicPr>
          <p:nvPr/>
        </p:nvPicPr>
        <p:blipFill rotWithShape="1">
          <a:blip r:embed="rId2"/>
          <a:srcRect r="32444" b="54579"/>
          <a:stretch/>
        </p:blipFill>
        <p:spPr>
          <a:xfrm>
            <a:off x="217341" y="2799937"/>
            <a:ext cx="2634897" cy="1444549"/>
          </a:xfrm>
          <a:prstGeom prst="rect">
            <a:avLst/>
          </a:prstGeom>
        </p:spPr>
      </p:pic>
      <p:pic>
        <p:nvPicPr>
          <p:cNvPr id="5" name="Picture 4"/>
          <p:cNvPicPr>
            <a:picLocks noChangeAspect="1"/>
          </p:cNvPicPr>
          <p:nvPr/>
        </p:nvPicPr>
        <p:blipFill rotWithShape="1">
          <a:blip r:embed="rId3"/>
          <a:srcRect r="11275" b="45729"/>
          <a:stretch/>
        </p:blipFill>
        <p:spPr>
          <a:xfrm>
            <a:off x="127311" y="1143850"/>
            <a:ext cx="3097898" cy="1487693"/>
          </a:xfrm>
          <a:prstGeom prst="rect">
            <a:avLst/>
          </a:prstGeom>
        </p:spPr>
      </p:pic>
      <p:pic>
        <p:nvPicPr>
          <p:cNvPr id="6" name="Picture 5"/>
          <p:cNvPicPr>
            <a:picLocks noChangeAspect="1"/>
          </p:cNvPicPr>
          <p:nvPr/>
        </p:nvPicPr>
        <p:blipFill rotWithShape="1">
          <a:blip r:embed="rId4"/>
          <a:srcRect b="38289"/>
          <a:stretch/>
        </p:blipFill>
        <p:spPr>
          <a:xfrm>
            <a:off x="2964513" y="2093913"/>
            <a:ext cx="3005227" cy="2318968"/>
          </a:xfrm>
          <a:prstGeom prst="rect">
            <a:avLst/>
          </a:prstGeom>
        </p:spPr>
      </p:pic>
      <p:pic>
        <p:nvPicPr>
          <p:cNvPr id="7" name="Picture 6"/>
          <p:cNvPicPr>
            <a:picLocks noChangeAspect="1"/>
          </p:cNvPicPr>
          <p:nvPr/>
        </p:nvPicPr>
        <p:blipFill rotWithShape="1">
          <a:blip r:embed="rId5"/>
          <a:srcRect r="21559" b="63733"/>
          <a:stretch/>
        </p:blipFill>
        <p:spPr>
          <a:xfrm>
            <a:off x="5823960" y="3054122"/>
            <a:ext cx="2982982" cy="1119697"/>
          </a:xfrm>
          <a:prstGeom prst="rect">
            <a:avLst/>
          </a:prstGeom>
        </p:spPr>
      </p:pic>
      <p:sp>
        <p:nvSpPr>
          <p:cNvPr id="8" name="Shape 67">
            <a:extLst>
              <a:ext uri="{FF2B5EF4-FFF2-40B4-BE49-F238E27FC236}">
                <a16:creationId xmlns="" xmlns:a16="http://schemas.microsoft.com/office/drawing/2014/main" id="{233DD0F1-A53D-4F87-B0C8-E9E178A4BD22}"/>
              </a:ext>
            </a:extLst>
          </p:cNvPr>
          <p:cNvSpPr/>
          <p:nvPr/>
        </p:nvSpPr>
        <p:spPr>
          <a:xfrm>
            <a:off x="49619" y="496879"/>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pic>
        <p:nvPicPr>
          <p:cNvPr id="9" name="Shape 64">
            <a:extLst>
              <a:ext uri="{FF2B5EF4-FFF2-40B4-BE49-F238E27FC236}">
                <a16:creationId xmlns="" xmlns:a16="http://schemas.microsoft.com/office/drawing/2014/main" id="{8B1CFF53-3340-473F-875C-AD96BBDF8D52}"/>
              </a:ext>
            </a:extLst>
          </p:cNvPr>
          <p:cNvPicPr preferRelativeResize="0"/>
          <p:nvPr/>
        </p:nvPicPr>
        <p:blipFill rotWithShape="1">
          <a:blip r:embed="rId6">
            <a:alphaModFix/>
          </a:blip>
          <a:srcRect t="39977" b="50474"/>
          <a:stretch/>
        </p:blipFill>
        <p:spPr>
          <a:xfrm>
            <a:off x="0" y="4741460"/>
            <a:ext cx="9144000" cy="437835"/>
          </a:xfrm>
          <a:prstGeom prst="rect">
            <a:avLst/>
          </a:prstGeom>
          <a:noFill/>
          <a:ln>
            <a:noFill/>
          </a:ln>
        </p:spPr>
      </p:pic>
      <p:sp>
        <p:nvSpPr>
          <p:cNvPr id="11" name="Shape 66">
            <a:extLst>
              <a:ext uri="{FF2B5EF4-FFF2-40B4-BE49-F238E27FC236}">
                <a16:creationId xmlns="" xmlns:a16="http://schemas.microsoft.com/office/drawing/2014/main" id="{678045BD-3881-4584-B965-6F84C7BF97F8}"/>
              </a:ext>
            </a:extLst>
          </p:cNvPr>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12" name="Segnaposto numero diapositiva 1">
            <a:extLst>
              <a:ext uri="{FF2B5EF4-FFF2-40B4-BE49-F238E27FC236}">
                <a16:creationId xmlns="" xmlns:a16="http://schemas.microsoft.com/office/drawing/2014/main" id="{D87F2A7D-3B44-425D-8089-B8FB9B3EC704}"/>
              </a:ext>
            </a:extLst>
          </p:cNvPr>
          <p:cNvSpPr txBox="1">
            <a:spLocks/>
          </p:cNvSpPr>
          <p:nvPr/>
        </p:nvSpPr>
        <p:spPr>
          <a:xfrm>
            <a:off x="8421155" y="4757046"/>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GB" smtClean="0">
                <a:solidFill>
                  <a:schemeClr val="bg1"/>
                </a:solidFill>
              </a:rPr>
              <a:pPr/>
              <a:t>28</a:t>
            </a:fld>
            <a:endParaRPr lang="en-GB" dirty="0">
              <a:solidFill>
                <a:schemeClr val="bg1"/>
              </a:solidFill>
            </a:endParaRPr>
          </a:p>
        </p:txBody>
      </p:sp>
      <p:pic>
        <p:nvPicPr>
          <p:cNvPr id="3" name="Picture 2"/>
          <p:cNvPicPr>
            <a:picLocks noChangeAspect="1"/>
          </p:cNvPicPr>
          <p:nvPr/>
        </p:nvPicPr>
        <p:blipFill rotWithShape="1">
          <a:blip r:embed="rId7"/>
          <a:srcRect b="65712"/>
          <a:stretch/>
        </p:blipFill>
        <p:spPr>
          <a:xfrm>
            <a:off x="5484991" y="1494550"/>
            <a:ext cx="3262229" cy="1015837"/>
          </a:xfrm>
          <a:prstGeom prst="rect">
            <a:avLst/>
          </a:prstGeom>
        </p:spPr>
      </p:pic>
    </p:spTree>
    <p:extLst>
      <p:ext uri="{BB962C8B-B14F-4D97-AF65-F5344CB8AC3E}">
        <p14:creationId xmlns:p14="http://schemas.microsoft.com/office/powerpoint/2010/main" val="239383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Video petrolio</a:t>
            </a:r>
          </a:p>
        </p:txBody>
      </p:sp>
      <p:sp>
        <p:nvSpPr>
          <p:cNvPr id="3" name="Sottotitolo 2"/>
          <p:cNvSpPr>
            <a:spLocks noGrp="1"/>
          </p:cNvSpPr>
          <p:nvPr>
            <p:ph type="subTitle" idx="1"/>
          </p:nvPr>
        </p:nvSpPr>
        <p:spPr/>
        <p:txBody>
          <a:bodyPr/>
          <a:lstStyle/>
          <a:p>
            <a:endParaRPr lang="it-IT"/>
          </a:p>
        </p:txBody>
      </p:sp>
      <p:sp>
        <p:nvSpPr>
          <p:cNvPr id="4" name="Segnaposto testo 3"/>
          <p:cNvSpPr>
            <a:spLocks noGrp="1"/>
          </p:cNvSpPr>
          <p:nvPr>
            <p:ph type="body" idx="2"/>
          </p:nvPr>
        </p:nvSpPr>
        <p:spPr/>
        <p:txBody>
          <a:bodyPr/>
          <a:lstStyle/>
          <a:p>
            <a:endParaRPr lang="it-IT"/>
          </a:p>
        </p:txBody>
      </p:sp>
      <p:sp>
        <p:nvSpPr>
          <p:cNvPr id="5" name="Segnaposto numero diapositiva 4"/>
          <p:cNvSpPr>
            <a:spLocks noGrp="1"/>
          </p:cNvSpPr>
          <p:nvPr>
            <p:ph type="sldNum" idx="12"/>
          </p:nvPr>
        </p:nvSpPr>
        <p:spPr/>
        <p:txBody>
          <a:bodyPr/>
          <a:lstStyle/>
          <a:p>
            <a:pPr lvl="0">
              <a:spcBef>
                <a:spcPts val="0"/>
              </a:spcBef>
              <a:buNone/>
            </a:pPr>
            <a:fld id="{00000000-1234-1234-1234-123412341234}" type="slidenum">
              <a:rPr lang="en-GB" smtClean="0"/>
              <a:t>29</a:t>
            </a:fld>
            <a:endParaRPr lang="en-GB"/>
          </a:p>
        </p:txBody>
      </p:sp>
    </p:spTree>
    <p:extLst>
      <p:ext uri="{BB962C8B-B14F-4D97-AF65-F5344CB8AC3E}">
        <p14:creationId xmlns:p14="http://schemas.microsoft.com/office/powerpoint/2010/main" val="1093831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type="ctrTitle"/>
          </p:nvPr>
        </p:nvSpPr>
        <p:spPr>
          <a:xfrm>
            <a:off x="217751" y="138223"/>
            <a:ext cx="5522400" cy="391541"/>
          </a:xfrm>
          <a:prstGeom prst="rect">
            <a:avLst/>
          </a:prstGeom>
          <a:noFill/>
          <a:ln>
            <a:noFill/>
          </a:ln>
        </p:spPr>
        <p:txBody>
          <a:bodyPr wrap="square" lIns="91425" tIns="91425" rIns="91425" bIns="91425" anchor="b" anchorCtr="0">
            <a:noAutofit/>
          </a:bodyPr>
          <a:lstStyle/>
          <a:p>
            <a:pPr lvl="0" algn="l" rtl="0">
              <a:spcBef>
                <a:spcPts val="0"/>
              </a:spcBef>
              <a:buNone/>
            </a:pPr>
            <a:r>
              <a:rPr lang="en-GB" sz="2000" dirty="0">
                <a:solidFill>
                  <a:schemeClr val="tx1"/>
                </a:solidFill>
                <a:latin typeface="Verdana"/>
                <a:ea typeface="Verdana"/>
                <a:cs typeface="Verdana"/>
                <a:sym typeface="Verdana"/>
              </a:rPr>
              <a:t>Agenda</a:t>
            </a:r>
          </a:p>
        </p:txBody>
      </p:sp>
      <p:sp>
        <p:nvSpPr>
          <p:cNvPr id="67" name="Shape 67"/>
          <p:cNvSpPr/>
          <p:nvPr/>
        </p:nvSpPr>
        <p:spPr>
          <a:xfrm>
            <a:off x="0" y="483469"/>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Rettangolo 1">
            <a:extLst>
              <a:ext uri="{FF2B5EF4-FFF2-40B4-BE49-F238E27FC236}">
                <a16:creationId xmlns="" xmlns:a16="http://schemas.microsoft.com/office/drawing/2014/main" id="{2993F588-C88B-401D-A641-FFC113598DD2}"/>
              </a:ext>
            </a:extLst>
          </p:cNvPr>
          <p:cNvSpPr/>
          <p:nvPr/>
        </p:nvSpPr>
        <p:spPr>
          <a:xfrm>
            <a:off x="184502" y="651505"/>
            <a:ext cx="8774995" cy="4308872"/>
          </a:xfrm>
          <a:prstGeom prst="rect">
            <a:avLst/>
          </a:prstGeom>
        </p:spPr>
        <p:txBody>
          <a:bodyPr wrap="square">
            <a:spAutoFit/>
          </a:bodyPr>
          <a:lstStyle/>
          <a:p>
            <a:r>
              <a:rPr lang="it-IT" b="1" dirty="0">
                <a:solidFill>
                  <a:schemeClr val="tx1"/>
                </a:solidFill>
                <a:latin typeface="Calibri" panose="020F0502020204030204" pitchFamily="34" charset="0"/>
                <a:ea typeface="Calibri" panose="020F0502020204030204" pitchFamily="34" charset="0"/>
              </a:rPr>
              <a:t>L’Unione Petrolifera						Donatella Giacopetti	</a:t>
            </a:r>
            <a:endParaRPr lang="it-IT" dirty="0">
              <a:solidFill>
                <a:schemeClr val="tx1"/>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La rete oleodotti: descrizione e strategicità					</a:t>
            </a:r>
          </a:p>
          <a:p>
            <a:pPr marL="625475" lvl="1"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Le dimensioni del fenomeno</a:t>
            </a: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bg1">
                    <a:lumMod val="65000"/>
                  </a:schemeClr>
                </a:solidFill>
                <a:latin typeface="Calibri" panose="020F0502020204030204" pitchFamily="34" charset="0"/>
                <a:ea typeface="Calibri" panose="020F0502020204030204" pitchFamily="34" charset="0"/>
              </a:rPr>
              <a:t>Elementi di un oleodotto e modalità di attacco				Franco Isola		</a:t>
            </a:r>
            <a:endParaRPr lang="it-IT" dirty="0">
              <a:solidFill>
                <a:schemeClr val="bg1">
                  <a:lumMod val="65000"/>
                </a:schemeClr>
              </a:solidFill>
              <a:latin typeface="Calibri" panose="020F0502020204030204" pitchFamily="34" charset="0"/>
              <a:ea typeface="Calibri" panose="020F0502020204030204" pitchFamily="34" charset="0"/>
            </a:endParaRP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L’operatività della rete oleodotti						</a:t>
            </a: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Le fasi dell’attacco ad un oleodotto e gli strumenti utilizzati				</a:t>
            </a: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Evoluzione del fenomeno e principali conseguenze				</a:t>
            </a:r>
          </a:p>
          <a:p>
            <a:pPr marL="357187" lvl="2"/>
            <a:endParaRPr lang="it-IT" sz="700" dirty="0">
              <a:solidFill>
                <a:schemeClr val="bg1">
                  <a:lumMod val="65000"/>
                </a:schemeClr>
              </a:solidFill>
              <a:latin typeface="Calibri" panose="020F0502020204030204" pitchFamily="34" charset="0"/>
              <a:ea typeface="Calibri" panose="020F0502020204030204" pitchFamily="34" charset="0"/>
            </a:endParaRPr>
          </a:p>
          <a:p>
            <a:pPr marL="357187" lvl="2"/>
            <a:endParaRPr lang="it-IT" sz="700" dirty="0">
              <a:solidFill>
                <a:schemeClr val="bg1">
                  <a:lumMod val="65000"/>
                </a:schemeClr>
              </a:solidFill>
              <a:latin typeface="Calibri" panose="020F0502020204030204" pitchFamily="34" charset="0"/>
              <a:ea typeface="Calibri" panose="020F0502020204030204" pitchFamily="34" charset="0"/>
            </a:endParaRPr>
          </a:p>
          <a:p>
            <a:r>
              <a:rPr lang="it-IT" b="1" dirty="0">
                <a:solidFill>
                  <a:schemeClr val="bg1">
                    <a:lumMod val="65000"/>
                  </a:schemeClr>
                </a:solidFill>
                <a:latin typeface="Calibri" panose="020F0502020204030204" pitchFamily="34" charset="0"/>
                <a:ea typeface="Calibri" panose="020F0502020204030204" pitchFamily="34" charset="0"/>
              </a:rPr>
              <a:t>Focus su l’evoluzione del fenomeno 					Riccardo </a:t>
            </a:r>
            <a:r>
              <a:rPr lang="it-IT" b="1" dirty="0" err="1">
                <a:solidFill>
                  <a:schemeClr val="bg1">
                    <a:lumMod val="65000"/>
                  </a:schemeClr>
                </a:solidFill>
                <a:latin typeface="Calibri" panose="020F0502020204030204" pitchFamily="34" charset="0"/>
                <a:ea typeface="Calibri" panose="020F0502020204030204" pitchFamily="34" charset="0"/>
              </a:rPr>
              <a:t>Rabino</a:t>
            </a:r>
            <a:r>
              <a:rPr lang="it-IT" dirty="0">
                <a:solidFill>
                  <a:schemeClr val="bg1">
                    <a:lumMod val="65000"/>
                  </a:schemeClr>
                </a:solidFill>
                <a:latin typeface="Calibri" panose="020F0502020204030204" pitchFamily="34" charset="0"/>
                <a:ea typeface="Calibri" panose="020F0502020204030204" pitchFamily="34" charset="0"/>
              </a:rPr>
              <a:t>	</a:t>
            </a:r>
          </a:p>
          <a:p>
            <a:pPr marL="626400" indent="-26193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Dagli attacchi «tradizionali» al metodo Russo					</a:t>
            </a:r>
          </a:p>
          <a:p>
            <a:endParaRPr lang="it-IT" sz="700" b="1" dirty="0">
              <a:solidFill>
                <a:schemeClr val="bg1">
                  <a:lumMod val="65000"/>
                </a:schemeClr>
              </a:solidFill>
              <a:latin typeface="Calibri" panose="020F0502020204030204" pitchFamily="34" charset="0"/>
              <a:ea typeface="Calibri" panose="020F0502020204030204" pitchFamily="34" charset="0"/>
            </a:endParaRPr>
          </a:p>
          <a:p>
            <a:r>
              <a:rPr lang="it-IT" sz="700" b="1" dirty="0">
                <a:solidFill>
                  <a:schemeClr val="bg1">
                    <a:lumMod val="65000"/>
                  </a:schemeClr>
                </a:solidFill>
                <a:latin typeface="Calibri" panose="020F0502020204030204" pitchFamily="34" charset="0"/>
                <a:ea typeface="Calibri" panose="020F0502020204030204" pitchFamily="34" charset="0"/>
              </a:rPr>
              <a:t>		</a:t>
            </a:r>
            <a:r>
              <a:rPr lang="it-IT" b="1" dirty="0">
                <a:solidFill>
                  <a:schemeClr val="bg1">
                    <a:lumMod val="65000"/>
                  </a:schemeClr>
                </a:solidFill>
                <a:latin typeface="Calibri" panose="020F0502020204030204" pitchFamily="34" charset="0"/>
                <a:ea typeface="Calibri" panose="020F0502020204030204" pitchFamily="34" charset="0"/>
              </a:rPr>
              <a:t>	</a:t>
            </a:r>
            <a:endParaRPr lang="it-IT" sz="700" dirty="0">
              <a:solidFill>
                <a:schemeClr val="bg1">
                  <a:lumMod val="65000"/>
                </a:schemeClr>
              </a:solidFill>
              <a:latin typeface="Calibri" panose="020F0502020204030204" pitchFamily="34" charset="0"/>
              <a:ea typeface="Calibri" panose="020F0502020204030204" pitchFamily="34" charset="0"/>
            </a:endParaRPr>
          </a:p>
          <a:p>
            <a:r>
              <a:rPr lang="it-IT" b="1" dirty="0">
                <a:solidFill>
                  <a:schemeClr val="bg1">
                    <a:lumMod val="65000"/>
                  </a:schemeClr>
                </a:solidFill>
                <a:latin typeface="Calibri" panose="020F0502020204030204" pitchFamily="34" charset="0"/>
                <a:ea typeface="Calibri" panose="020F0502020204030204" pitchFamily="34" charset="0"/>
              </a:rPr>
              <a:t>Le attività di mitigazione del fenomeno				</a:t>
            </a:r>
          </a:p>
          <a:p>
            <a:pPr marL="625475" indent="-260350">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Azioni singoli operatori (Eni, </a:t>
            </a:r>
            <a:r>
              <a:rPr lang="it-IT" dirty="0" err="1">
                <a:solidFill>
                  <a:schemeClr val="bg1">
                    <a:lumMod val="65000"/>
                  </a:schemeClr>
                </a:solidFill>
                <a:latin typeface="Calibri" panose="020F0502020204030204" pitchFamily="34" charset="0"/>
                <a:ea typeface="Calibri" panose="020F0502020204030204" pitchFamily="34" charset="0"/>
              </a:rPr>
              <a:t>Sarpom</a:t>
            </a:r>
            <a:r>
              <a:rPr lang="it-IT" dirty="0">
                <a:solidFill>
                  <a:schemeClr val="bg1">
                    <a:lumMod val="65000"/>
                  </a:schemeClr>
                </a:solidFill>
                <a:latin typeface="Calibri" panose="020F0502020204030204" pitchFamily="34" charset="0"/>
                <a:ea typeface="Calibri" panose="020F0502020204030204" pitchFamily="34" charset="0"/>
              </a:rPr>
              <a:t>, </a:t>
            </a:r>
            <a:r>
              <a:rPr lang="it-IT" dirty="0" err="1">
                <a:solidFill>
                  <a:schemeClr val="bg1">
                    <a:lumMod val="65000"/>
                  </a:schemeClr>
                </a:solidFill>
                <a:latin typeface="Calibri" panose="020F0502020204030204" pitchFamily="34" charset="0"/>
                <a:ea typeface="Calibri" panose="020F0502020204030204" pitchFamily="34" charset="0"/>
              </a:rPr>
              <a:t>Sigemi</a:t>
            </a:r>
            <a:r>
              <a:rPr lang="it-IT" dirty="0">
                <a:solidFill>
                  <a:schemeClr val="bg1">
                    <a:lumMod val="65000"/>
                  </a:schemeClr>
                </a:solidFill>
                <a:latin typeface="Calibri" panose="020F0502020204030204" pitchFamily="34" charset="0"/>
                <a:ea typeface="Calibri" panose="020F0502020204030204" pitchFamily="34" charset="0"/>
              </a:rPr>
              <a:t>, Tamoil)   			</a:t>
            </a:r>
            <a:r>
              <a:rPr lang="it-IT" b="1" dirty="0">
                <a:solidFill>
                  <a:schemeClr val="bg1">
                    <a:lumMod val="65000"/>
                  </a:schemeClr>
                </a:solidFill>
                <a:latin typeface="Calibri" panose="020F0502020204030204" pitchFamily="34" charset="0"/>
                <a:ea typeface="Calibri" panose="020F0502020204030204" pitchFamily="34" charset="0"/>
              </a:rPr>
              <a:t>M. Ive, D. </a:t>
            </a:r>
            <a:r>
              <a:rPr lang="it-IT" b="1" dirty="0" err="1">
                <a:solidFill>
                  <a:schemeClr val="bg1">
                    <a:lumMod val="65000"/>
                  </a:schemeClr>
                </a:solidFill>
                <a:latin typeface="Calibri" panose="020F0502020204030204" pitchFamily="34" charset="0"/>
                <a:ea typeface="Calibri" panose="020F0502020204030204" pitchFamily="34" charset="0"/>
              </a:rPr>
              <a:t>Soregaroli</a:t>
            </a:r>
            <a:r>
              <a:rPr lang="it-IT" b="1" dirty="0">
                <a:solidFill>
                  <a:schemeClr val="bg1">
                    <a:lumMod val="65000"/>
                  </a:schemeClr>
                </a:solidFill>
                <a:latin typeface="Calibri" panose="020F0502020204030204" pitchFamily="34" charset="0"/>
                <a:ea typeface="Calibri" panose="020F0502020204030204" pitchFamily="34" charset="0"/>
              </a:rPr>
              <a:t>, </a:t>
            </a:r>
            <a:endParaRPr lang="it-IT" dirty="0">
              <a:solidFill>
                <a:schemeClr val="bg1">
                  <a:lumMod val="65000"/>
                </a:schemeClr>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bg1">
                    <a:lumMod val="65000"/>
                  </a:schemeClr>
                </a:solidFill>
                <a:latin typeface="Calibri" panose="020F0502020204030204" pitchFamily="34" charset="0"/>
                <a:ea typeface="Calibri" panose="020F0502020204030204" pitchFamily="34" charset="0"/>
              </a:rPr>
              <a:t>Misure di contrasto adottate				</a:t>
            </a:r>
            <a:r>
              <a:rPr lang="it-IT" b="1" dirty="0">
                <a:solidFill>
                  <a:schemeClr val="bg1">
                    <a:lumMod val="65000"/>
                  </a:schemeClr>
                </a:solidFill>
                <a:latin typeface="Calibri" panose="020F0502020204030204" pitchFamily="34" charset="0"/>
                <a:ea typeface="Calibri" panose="020F0502020204030204" pitchFamily="34" charset="0"/>
              </a:rPr>
              <a:t>A. Stagni, A. Novara </a:t>
            </a:r>
            <a:endParaRPr lang="it-IT" dirty="0">
              <a:solidFill>
                <a:schemeClr val="bg1">
                  <a:lumMod val="65000"/>
                </a:schemeClr>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bg1">
                    <a:lumMod val="65000"/>
                  </a:schemeClr>
                </a:solidFill>
                <a:latin typeface="Calibri" panose="020F0502020204030204" pitchFamily="34" charset="0"/>
                <a:ea typeface="Calibri" panose="020F0502020204030204" pitchFamily="34" charset="0"/>
              </a:rPr>
              <a:t>Procedure di segnalazione in caso di attacco e di emergenza ambientale			</a:t>
            </a: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Azioni intraprese dall’Unione Petrolifera				</a:t>
            </a:r>
            <a:r>
              <a:rPr lang="it-IT" b="1" dirty="0">
                <a:solidFill>
                  <a:schemeClr val="bg1">
                    <a:lumMod val="65000"/>
                  </a:schemeClr>
                </a:solidFill>
                <a:latin typeface="Calibri" panose="020F0502020204030204" pitchFamily="34" charset="0"/>
                <a:ea typeface="Calibri" panose="020F0502020204030204" pitchFamily="34" charset="0"/>
              </a:rPr>
              <a:t>Donatella Giacopetti</a:t>
            </a:r>
            <a:r>
              <a:rPr lang="it-IT" dirty="0">
                <a:solidFill>
                  <a:schemeClr val="bg1">
                    <a:lumMod val="65000"/>
                  </a:schemeClr>
                </a:solidFill>
                <a:latin typeface="Calibri" panose="020F0502020204030204" pitchFamily="34" charset="0"/>
                <a:ea typeface="Calibri" panose="020F0502020204030204" pitchFamily="34" charset="0"/>
              </a:rPr>
              <a:t>	</a:t>
            </a:r>
            <a:endParaRPr lang="it-IT" sz="1200" dirty="0">
              <a:solidFill>
                <a:schemeClr val="bg1">
                  <a:lumMod val="65000"/>
                </a:schemeClr>
              </a:solidFill>
              <a:latin typeface="Calibri" panose="020F0502020204030204" pitchFamily="34" charset="0"/>
              <a:ea typeface="Calibri" panose="020F0502020204030204" pitchFamily="34" charset="0"/>
            </a:endParaRPr>
          </a:p>
          <a:p>
            <a:pPr lvl="2"/>
            <a:endParaRPr lang="it-IT" sz="1100" b="1" dirty="0">
              <a:solidFill>
                <a:schemeClr val="tx1"/>
              </a:solidFill>
              <a:latin typeface="Calibri" panose="020F0502020204030204" pitchFamily="34" charset="0"/>
              <a:ea typeface="Calibri" panose="020F0502020204030204" pitchFamily="34" charset="0"/>
            </a:endParaRPr>
          </a:p>
          <a:p>
            <a:pPr lvl="2"/>
            <a:r>
              <a:rPr lang="it-IT" sz="1100" b="1" dirty="0">
                <a:solidFill>
                  <a:schemeClr val="tx1"/>
                </a:solidFill>
                <a:latin typeface="Calibri" panose="020F0502020204030204" pitchFamily="34" charset="0"/>
                <a:ea typeface="Calibri" panose="020F0502020204030204" pitchFamily="34" charset="0"/>
              </a:rPr>
              <a:t>				</a:t>
            </a:r>
            <a:endParaRPr lang="it-IT" sz="1100" dirty="0">
              <a:solidFill>
                <a:schemeClr val="tx1"/>
              </a:solidFill>
              <a:latin typeface="Calibri" panose="020F0502020204030204" pitchFamily="34" charset="0"/>
              <a:ea typeface="Calibri" panose="020F0502020204030204" pitchFamily="34" charset="0"/>
            </a:endParaRPr>
          </a:p>
        </p:txBody>
      </p:sp>
      <p:pic>
        <p:nvPicPr>
          <p:cNvPr id="9"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0"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3</a:t>
            </a:fld>
            <a:endParaRPr lang="en-GB"/>
          </a:p>
        </p:txBody>
      </p:sp>
    </p:spTree>
    <p:extLst>
      <p:ext uri="{BB962C8B-B14F-4D97-AF65-F5344CB8AC3E}">
        <p14:creationId xmlns:p14="http://schemas.microsoft.com/office/powerpoint/2010/main" val="2664423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type="ctrTitle"/>
          </p:nvPr>
        </p:nvSpPr>
        <p:spPr>
          <a:xfrm>
            <a:off x="100839" y="114934"/>
            <a:ext cx="5522400" cy="545700"/>
          </a:xfrm>
          <a:prstGeom prst="rect">
            <a:avLst/>
          </a:prstGeom>
          <a:noFill/>
          <a:ln>
            <a:noFill/>
          </a:ln>
        </p:spPr>
        <p:txBody>
          <a:bodyPr wrap="square" lIns="91425" tIns="91425" rIns="91425" bIns="91425" anchor="b" anchorCtr="0">
            <a:noAutofit/>
          </a:bodyPr>
          <a:lstStyle/>
          <a:p>
            <a:pPr lvl="0" algn="l" rtl="0">
              <a:spcBef>
                <a:spcPts val="0"/>
              </a:spcBef>
              <a:buNone/>
            </a:pPr>
            <a:r>
              <a:rPr lang="en-GB" sz="2000" dirty="0">
                <a:solidFill>
                  <a:schemeClr val="tx1"/>
                </a:solidFill>
                <a:latin typeface="Verdana"/>
                <a:ea typeface="Verdana"/>
                <a:cs typeface="Verdana"/>
                <a:sym typeface="Verdana"/>
              </a:rPr>
              <a:t>Agenda</a:t>
            </a:r>
          </a:p>
        </p:txBody>
      </p:sp>
      <p:sp>
        <p:nvSpPr>
          <p:cNvPr id="67" name="Shape 67"/>
          <p:cNvSpPr/>
          <p:nvPr/>
        </p:nvSpPr>
        <p:spPr>
          <a:xfrm>
            <a:off x="0" y="610534"/>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Rettangolo 1">
            <a:extLst>
              <a:ext uri="{FF2B5EF4-FFF2-40B4-BE49-F238E27FC236}">
                <a16:creationId xmlns="" xmlns:a16="http://schemas.microsoft.com/office/drawing/2014/main" id="{2993F588-C88B-401D-A641-FFC113598DD2}"/>
              </a:ext>
            </a:extLst>
          </p:cNvPr>
          <p:cNvSpPr/>
          <p:nvPr/>
        </p:nvSpPr>
        <p:spPr>
          <a:xfrm>
            <a:off x="217750" y="660634"/>
            <a:ext cx="8774995" cy="3708708"/>
          </a:xfrm>
          <a:prstGeom prst="rect">
            <a:avLst/>
          </a:prstGeom>
        </p:spPr>
        <p:txBody>
          <a:bodyPr wrap="square">
            <a:spAutoFit/>
          </a:bodyPr>
          <a:lstStyle/>
          <a:p>
            <a:r>
              <a:rPr lang="it-IT" sz="1100" b="1" dirty="0">
                <a:solidFill>
                  <a:schemeClr val="bg1">
                    <a:lumMod val="50000"/>
                  </a:schemeClr>
                </a:solidFill>
                <a:latin typeface="Calibri" panose="020F0502020204030204" pitchFamily="34" charset="0"/>
                <a:ea typeface="Calibri" panose="020F0502020204030204" pitchFamily="34" charset="0"/>
              </a:rPr>
              <a:t>L’Unione Petrolifera					Donatella Giacopetti	</a:t>
            </a:r>
            <a:r>
              <a:rPr lang="it-IT" sz="1100" dirty="0">
                <a:solidFill>
                  <a:schemeClr val="bg1">
                    <a:lumMod val="50000"/>
                  </a:schemeClr>
                </a:solidFill>
                <a:latin typeface="Calibri" panose="020F0502020204030204" pitchFamily="34" charset="0"/>
                <a:ea typeface="Calibri" panose="020F0502020204030204" pitchFamily="34" charset="0"/>
              </a:rPr>
              <a:t>pag.</a:t>
            </a:r>
          </a:p>
          <a:p>
            <a:pPr marL="625475" lvl="1" indent="-268288">
              <a:buFont typeface="Wingdings" panose="05000000000000000000" pitchFamily="2" charset="2"/>
              <a:buChar char="q"/>
            </a:pPr>
            <a:r>
              <a:rPr lang="it-IT" sz="1100" dirty="0">
                <a:solidFill>
                  <a:schemeClr val="bg1">
                    <a:lumMod val="50000"/>
                  </a:schemeClr>
                </a:solidFill>
                <a:latin typeface="Calibri" panose="020F0502020204030204" pitchFamily="34" charset="0"/>
                <a:ea typeface="Calibri" panose="020F0502020204030204" pitchFamily="34" charset="0"/>
              </a:rPr>
              <a:t>La rete oleodotti: descrizione e strategicità					pag.</a:t>
            </a:r>
          </a:p>
          <a:p>
            <a:pPr marL="625475" lvl="1" indent="-268288">
              <a:buFont typeface="Wingdings" panose="05000000000000000000" pitchFamily="2" charset="2"/>
              <a:buChar char="q"/>
            </a:pPr>
            <a:r>
              <a:rPr lang="it-IT" sz="1100" dirty="0">
                <a:solidFill>
                  <a:schemeClr val="bg1">
                    <a:lumMod val="50000"/>
                  </a:schemeClr>
                </a:solidFill>
                <a:latin typeface="Calibri" panose="020F0502020204030204" pitchFamily="34" charset="0"/>
                <a:ea typeface="Calibri" panose="020F0502020204030204" pitchFamily="34" charset="0"/>
              </a:rPr>
              <a:t>Le dimensioni del fenomeno</a:t>
            </a:r>
          </a:p>
          <a:p>
            <a:pPr marL="625475" lvl="1" indent="-268288">
              <a:buFont typeface="Wingdings" panose="05000000000000000000" pitchFamily="2" charset="2"/>
              <a:buChar char="q"/>
            </a:pPr>
            <a:endParaRPr lang="it-IT" sz="1100" dirty="0">
              <a:solidFill>
                <a:schemeClr val="bg1">
                  <a:lumMod val="50000"/>
                </a:schemeClr>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endParaRPr lang="it-IT" sz="500" dirty="0">
              <a:solidFill>
                <a:schemeClr val="bg1">
                  <a:lumMod val="50000"/>
                </a:schemeClr>
              </a:solidFill>
              <a:latin typeface="Calibri" panose="020F0502020204030204" pitchFamily="34" charset="0"/>
              <a:ea typeface="Calibri" panose="020F0502020204030204" pitchFamily="34" charset="0"/>
            </a:endParaRPr>
          </a:p>
          <a:p>
            <a:r>
              <a:rPr lang="it-IT" sz="1100" b="1" dirty="0">
                <a:solidFill>
                  <a:schemeClr val="bg1">
                    <a:lumMod val="50000"/>
                  </a:schemeClr>
                </a:solidFill>
                <a:latin typeface="Calibri" panose="020F0502020204030204" pitchFamily="34" charset="0"/>
                <a:ea typeface="Calibri" panose="020F0502020204030204" pitchFamily="34" charset="0"/>
              </a:rPr>
              <a:t>Elementi di un oleodotto e principale modalità </a:t>
            </a:r>
            <a:r>
              <a:rPr lang="it-IT" sz="1100" b="1" dirty="0" err="1">
                <a:solidFill>
                  <a:schemeClr val="bg1">
                    <a:lumMod val="50000"/>
                  </a:schemeClr>
                </a:solidFill>
                <a:latin typeface="Calibri" panose="020F0502020204030204" pitchFamily="34" charset="0"/>
                <a:ea typeface="Calibri" panose="020F0502020204030204" pitchFamily="34" charset="0"/>
              </a:rPr>
              <a:t>effrattiva</a:t>
            </a:r>
            <a:r>
              <a:rPr lang="it-IT" sz="1100" b="1" dirty="0">
                <a:solidFill>
                  <a:schemeClr val="bg1">
                    <a:lumMod val="50000"/>
                  </a:schemeClr>
                </a:solidFill>
                <a:latin typeface="Calibri" panose="020F0502020204030204" pitchFamily="34" charset="0"/>
                <a:ea typeface="Calibri" panose="020F0502020204030204" pitchFamily="34" charset="0"/>
              </a:rPr>
              <a:t>			Franco Isola		</a:t>
            </a:r>
            <a:r>
              <a:rPr lang="it-IT" sz="1100" dirty="0">
                <a:solidFill>
                  <a:schemeClr val="bg1">
                    <a:lumMod val="50000"/>
                  </a:schemeClr>
                </a:solidFill>
                <a:latin typeface="Calibri" panose="020F0502020204030204" pitchFamily="34" charset="0"/>
                <a:ea typeface="Calibri" panose="020F0502020204030204" pitchFamily="34" charset="0"/>
              </a:rPr>
              <a:t>pag.</a:t>
            </a:r>
          </a:p>
          <a:p>
            <a:pPr marL="625475" lvl="2" indent="-268288">
              <a:buFont typeface="Wingdings" panose="05000000000000000000" pitchFamily="2" charset="2"/>
              <a:buChar char="q"/>
            </a:pPr>
            <a:r>
              <a:rPr lang="it-IT" sz="1100" dirty="0">
                <a:solidFill>
                  <a:schemeClr val="bg1">
                    <a:lumMod val="50000"/>
                  </a:schemeClr>
                </a:solidFill>
                <a:latin typeface="Calibri" panose="020F0502020204030204" pitchFamily="34" charset="0"/>
                <a:ea typeface="Calibri" panose="020F0502020204030204" pitchFamily="34" charset="0"/>
              </a:rPr>
              <a:t>L’operatività della rete oleodotti						pag.</a:t>
            </a:r>
          </a:p>
          <a:p>
            <a:pPr marL="625475" lvl="2" indent="-268288">
              <a:buFont typeface="Wingdings" panose="05000000000000000000" pitchFamily="2" charset="2"/>
              <a:buChar char="q"/>
            </a:pPr>
            <a:r>
              <a:rPr lang="it-IT" sz="1100" dirty="0">
                <a:solidFill>
                  <a:schemeClr val="bg1">
                    <a:lumMod val="50000"/>
                  </a:schemeClr>
                </a:solidFill>
                <a:latin typeface="Calibri" panose="020F0502020204030204" pitchFamily="34" charset="0"/>
                <a:ea typeface="Calibri" panose="020F0502020204030204" pitchFamily="34" charset="0"/>
              </a:rPr>
              <a:t>Le fasi dell’attacco ad un oleodotto						pag.</a:t>
            </a:r>
          </a:p>
          <a:p>
            <a:pPr marL="625475" lvl="2" indent="-268288">
              <a:buFont typeface="Wingdings" panose="05000000000000000000" pitchFamily="2" charset="2"/>
              <a:buChar char="q"/>
            </a:pPr>
            <a:r>
              <a:rPr lang="it-IT" sz="1100" dirty="0">
                <a:solidFill>
                  <a:schemeClr val="bg1">
                    <a:lumMod val="50000"/>
                  </a:schemeClr>
                </a:solidFill>
                <a:latin typeface="Calibri" panose="020F0502020204030204" pitchFamily="34" charset="0"/>
                <a:ea typeface="Calibri" panose="020F0502020204030204" pitchFamily="34" charset="0"/>
              </a:rPr>
              <a:t>Evoluzione del fenomeno e principali conseguenze					pag.</a:t>
            </a:r>
          </a:p>
          <a:p>
            <a:pPr marL="625475" lvl="2" indent="-268288">
              <a:buFont typeface="Wingdings" panose="05000000000000000000" pitchFamily="2" charset="2"/>
              <a:buChar char="q"/>
            </a:pPr>
            <a:endParaRPr lang="it-IT" sz="1100" dirty="0">
              <a:solidFill>
                <a:schemeClr val="bg1">
                  <a:lumMod val="50000"/>
                </a:schemeClr>
              </a:solidFill>
              <a:latin typeface="Calibri" panose="020F0502020204030204" pitchFamily="34" charset="0"/>
              <a:ea typeface="Calibri" panose="020F0502020204030204" pitchFamily="34" charset="0"/>
            </a:endParaRPr>
          </a:p>
          <a:p>
            <a:pPr marL="625475" lvl="2" indent="-268288">
              <a:buFont typeface="Wingdings" panose="05000000000000000000" pitchFamily="2" charset="2"/>
              <a:buChar char="q"/>
            </a:pPr>
            <a:endParaRPr lang="it-IT" sz="500" dirty="0">
              <a:solidFill>
                <a:schemeClr val="bg1">
                  <a:lumMod val="50000"/>
                </a:schemeClr>
              </a:solidFill>
              <a:latin typeface="Calibri" panose="020F0502020204030204" pitchFamily="34" charset="0"/>
              <a:ea typeface="Calibri" panose="020F0502020204030204" pitchFamily="34" charset="0"/>
            </a:endParaRPr>
          </a:p>
          <a:p>
            <a:r>
              <a:rPr lang="it-IT" sz="1100" b="1" dirty="0">
                <a:solidFill>
                  <a:schemeClr val="bg1">
                    <a:lumMod val="50000"/>
                  </a:schemeClr>
                </a:solidFill>
                <a:latin typeface="Calibri" panose="020F0502020204030204" pitchFamily="34" charset="0"/>
                <a:ea typeface="Calibri" panose="020F0502020204030204" pitchFamily="34" charset="0"/>
              </a:rPr>
              <a:t>Focus su l’evoluzione del fenomeno </a:t>
            </a:r>
            <a:r>
              <a:rPr lang="it-IT" sz="1100" b="1" dirty="0" err="1">
                <a:solidFill>
                  <a:schemeClr val="bg1">
                    <a:lumMod val="50000"/>
                  </a:schemeClr>
                </a:solidFill>
                <a:latin typeface="Calibri" panose="020F0502020204030204" pitchFamily="34" charset="0"/>
                <a:ea typeface="Calibri" panose="020F0502020204030204" pitchFamily="34" charset="0"/>
              </a:rPr>
              <a:t>effrattivo</a:t>
            </a:r>
            <a:r>
              <a:rPr lang="it-IT" sz="1100" b="1" dirty="0">
                <a:solidFill>
                  <a:schemeClr val="bg1">
                    <a:lumMod val="50000"/>
                  </a:schemeClr>
                </a:solidFill>
                <a:latin typeface="Calibri" panose="020F0502020204030204" pitchFamily="34" charset="0"/>
                <a:ea typeface="Calibri" panose="020F0502020204030204" pitchFamily="34" charset="0"/>
              </a:rPr>
              <a:t>				Riccardo </a:t>
            </a:r>
            <a:r>
              <a:rPr lang="it-IT" sz="1100" b="1" dirty="0" err="1">
                <a:solidFill>
                  <a:schemeClr val="bg1">
                    <a:lumMod val="50000"/>
                  </a:schemeClr>
                </a:solidFill>
                <a:latin typeface="Calibri" panose="020F0502020204030204" pitchFamily="34" charset="0"/>
                <a:ea typeface="Calibri" panose="020F0502020204030204" pitchFamily="34" charset="0"/>
              </a:rPr>
              <a:t>Rabino</a:t>
            </a:r>
            <a:r>
              <a:rPr lang="it-IT" sz="1100" dirty="0">
                <a:solidFill>
                  <a:schemeClr val="bg1">
                    <a:lumMod val="50000"/>
                  </a:schemeClr>
                </a:solidFill>
                <a:latin typeface="Calibri" panose="020F0502020204030204" pitchFamily="34" charset="0"/>
                <a:ea typeface="Calibri" panose="020F0502020204030204" pitchFamily="34" charset="0"/>
              </a:rPr>
              <a:t>				</a:t>
            </a:r>
          </a:p>
          <a:p>
            <a:pPr marL="623888" indent="-261938">
              <a:buFont typeface="Wingdings" panose="05000000000000000000" pitchFamily="2" charset="2"/>
              <a:buChar char="q"/>
            </a:pPr>
            <a:r>
              <a:rPr lang="it-IT" sz="1100" dirty="0">
                <a:solidFill>
                  <a:schemeClr val="bg1">
                    <a:lumMod val="50000"/>
                  </a:schemeClr>
                </a:solidFill>
                <a:latin typeface="Calibri" panose="020F0502020204030204" pitchFamily="34" charset="0"/>
                <a:ea typeface="Calibri" panose="020F0502020204030204" pitchFamily="34" charset="0"/>
              </a:rPr>
              <a:t>Dagli attacchi «tradizionali» al metodo Russo				pag.</a:t>
            </a:r>
          </a:p>
          <a:p>
            <a:pPr marL="623888" indent="-261938">
              <a:buFont typeface="Wingdings" panose="05000000000000000000" pitchFamily="2" charset="2"/>
              <a:buChar char="q"/>
            </a:pPr>
            <a:endParaRPr lang="it-IT" sz="500" dirty="0">
              <a:solidFill>
                <a:schemeClr val="tx1"/>
              </a:solidFill>
              <a:latin typeface="Calibri" panose="020F0502020204030204" pitchFamily="34" charset="0"/>
              <a:ea typeface="Calibri" panose="020F0502020204030204" pitchFamily="34" charset="0"/>
            </a:endParaRPr>
          </a:p>
          <a:p>
            <a:r>
              <a:rPr lang="it-IT" sz="1100" b="1" dirty="0">
                <a:solidFill>
                  <a:schemeClr val="tx1"/>
                </a:solidFill>
                <a:latin typeface="Calibri" panose="020F0502020204030204" pitchFamily="34" charset="0"/>
                <a:ea typeface="Calibri" panose="020F0502020204030204" pitchFamily="34" charset="0"/>
              </a:rPr>
              <a:t>					</a:t>
            </a:r>
            <a:endParaRPr lang="it-IT" sz="500" dirty="0">
              <a:solidFill>
                <a:schemeClr val="tx1"/>
              </a:solidFill>
              <a:latin typeface="Calibri" panose="020F0502020204030204" pitchFamily="34" charset="0"/>
              <a:ea typeface="Calibri" panose="020F0502020204030204" pitchFamily="34" charset="0"/>
            </a:endParaRPr>
          </a:p>
          <a:p>
            <a:r>
              <a:rPr lang="it-IT" sz="1100" b="1" dirty="0">
                <a:solidFill>
                  <a:schemeClr val="tx1"/>
                </a:solidFill>
                <a:latin typeface="Calibri" panose="020F0502020204030204" pitchFamily="34" charset="0"/>
                <a:ea typeface="Calibri" panose="020F0502020204030204" pitchFamily="34" charset="0"/>
              </a:rPr>
              <a:t>Le attività di mitigazione del fenomeno				</a:t>
            </a:r>
          </a:p>
          <a:p>
            <a:pPr marL="625475" indent="-260350">
              <a:buFont typeface="Wingdings" panose="05000000000000000000" pitchFamily="2" charset="2"/>
              <a:buChar char="q"/>
            </a:pPr>
            <a:r>
              <a:rPr lang="it-IT" sz="1100" dirty="0">
                <a:solidFill>
                  <a:schemeClr val="tx1"/>
                </a:solidFill>
                <a:latin typeface="Calibri" panose="020F0502020204030204" pitchFamily="34" charset="0"/>
                <a:ea typeface="Calibri" panose="020F0502020204030204" pitchFamily="34" charset="0"/>
              </a:rPr>
              <a:t>Azioni specifiche dei singoli operatori (Eni, </a:t>
            </a:r>
            <a:r>
              <a:rPr lang="it-IT" sz="1100" dirty="0" err="1">
                <a:solidFill>
                  <a:schemeClr val="tx1"/>
                </a:solidFill>
                <a:latin typeface="Calibri" panose="020F0502020204030204" pitchFamily="34" charset="0"/>
                <a:ea typeface="Calibri" panose="020F0502020204030204" pitchFamily="34" charset="0"/>
              </a:rPr>
              <a:t>Sarpom</a:t>
            </a:r>
            <a:r>
              <a:rPr lang="it-IT" sz="1100" dirty="0">
                <a:solidFill>
                  <a:schemeClr val="tx1"/>
                </a:solidFill>
                <a:latin typeface="Calibri" panose="020F0502020204030204" pitchFamily="34" charset="0"/>
                <a:ea typeface="Calibri" panose="020F0502020204030204" pitchFamily="34" charset="0"/>
              </a:rPr>
              <a:t>, </a:t>
            </a:r>
            <a:r>
              <a:rPr lang="it-IT" sz="1100" dirty="0" err="1">
                <a:solidFill>
                  <a:schemeClr val="tx1"/>
                </a:solidFill>
                <a:latin typeface="Calibri" panose="020F0502020204030204" pitchFamily="34" charset="0"/>
                <a:ea typeface="Calibri" panose="020F0502020204030204" pitchFamily="34" charset="0"/>
              </a:rPr>
              <a:t>Sigemi</a:t>
            </a:r>
            <a:r>
              <a:rPr lang="it-IT" sz="1100" dirty="0">
                <a:solidFill>
                  <a:schemeClr val="tx1"/>
                </a:solidFill>
                <a:latin typeface="Calibri" panose="020F0502020204030204" pitchFamily="34" charset="0"/>
                <a:ea typeface="Calibri" panose="020F0502020204030204" pitchFamily="34" charset="0"/>
              </a:rPr>
              <a:t>, Tamoil)	</a:t>
            </a:r>
            <a:r>
              <a:rPr lang="it-IT" sz="1100" b="1" dirty="0">
                <a:solidFill>
                  <a:schemeClr val="tx1"/>
                </a:solidFill>
                <a:latin typeface="Calibri" panose="020F0502020204030204" pitchFamily="34" charset="0"/>
                <a:ea typeface="Calibri" panose="020F0502020204030204" pitchFamily="34" charset="0"/>
              </a:rPr>
              <a:t>M. Ive, D. </a:t>
            </a:r>
            <a:r>
              <a:rPr lang="it-IT" sz="1100" b="1" dirty="0" err="1">
                <a:solidFill>
                  <a:schemeClr val="tx1"/>
                </a:solidFill>
                <a:latin typeface="Calibri" panose="020F0502020204030204" pitchFamily="34" charset="0"/>
                <a:ea typeface="Calibri" panose="020F0502020204030204" pitchFamily="34" charset="0"/>
              </a:rPr>
              <a:t>Soregaroli</a:t>
            </a:r>
            <a:r>
              <a:rPr lang="it-IT" sz="1100" b="1" dirty="0">
                <a:solidFill>
                  <a:schemeClr val="tx1"/>
                </a:solidFill>
                <a:latin typeface="Calibri" panose="020F0502020204030204" pitchFamily="34" charset="0"/>
                <a:ea typeface="Calibri" panose="020F0502020204030204" pitchFamily="34" charset="0"/>
              </a:rPr>
              <a:t>, A. Stagni, A. Novara 	</a:t>
            </a:r>
            <a:r>
              <a:rPr lang="it-IT" sz="1100" dirty="0">
                <a:solidFill>
                  <a:schemeClr val="tx1"/>
                </a:solidFill>
                <a:latin typeface="Calibri" panose="020F0502020204030204" pitchFamily="34" charset="0"/>
                <a:ea typeface="Calibri" panose="020F0502020204030204" pitchFamily="34" charset="0"/>
              </a:rPr>
              <a:t>pag.</a:t>
            </a:r>
          </a:p>
          <a:p>
            <a:pPr marL="893763" lvl="2" indent="-179388">
              <a:buFont typeface="Wingdings" panose="05000000000000000000" pitchFamily="2" charset="2"/>
              <a:buChar char="§"/>
            </a:pPr>
            <a:r>
              <a:rPr lang="it-IT" sz="1100" dirty="0">
                <a:solidFill>
                  <a:schemeClr val="tx1"/>
                </a:solidFill>
                <a:latin typeface="Calibri" panose="020F0502020204030204" pitchFamily="34" charset="0"/>
                <a:ea typeface="Calibri" panose="020F0502020204030204" pitchFamily="34" charset="0"/>
              </a:rPr>
              <a:t>Misure di contrasto adottate</a:t>
            </a:r>
          </a:p>
          <a:p>
            <a:pPr marL="893763" lvl="2" indent="-179388">
              <a:buFont typeface="Wingdings" panose="05000000000000000000" pitchFamily="2" charset="2"/>
              <a:buChar char="§"/>
            </a:pPr>
            <a:r>
              <a:rPr lang="it-IT" sz="1100" dirty="0">
                <a:solidFill>
                  <a:schemeClr val="tx1"/>
                </a:solidFill>
                <a:latin typeface="Calibri" panose="020F0502020204030204" pitchFamily="34" charset="0"/>
                <a:ea typeface="Calibri" panose="020F0502020204030204" pitchFamily="34" charset="0"/>
              </a:rPr>
              <a:t>Procedure di segnalazione in caso di attacco e di emergenza ambientale			pag.</a:t>
            </a:r>
          </a:p>
          <a:p>
            <a:pPr marL="625475" lvl="2" indent="-268288">
              <a:buFont typeface="Wingdings" panose="05000000000000000000" pitchFamily="2" charset="2"/>
              <a:buChar char="q"/>
            </a:pPr>
            <a:r>
              <a:rPr lang="it-IT" sz="1100" dirty="0">
                <a:solidFill>
                  <a:schemeClr val="tx1"/>
                </a:solidFill>
                <a:latin typeface="Calibri" panose="020F0502020204030204" pitchFamily="34" charset="0"/>
                <a:ea typeface="Calibri" panose="020F0502020204030204" pitchFamily="34" charset="0"/>
              </a:rPr>
              <a:t>Azioni intraprese dall’Unione Petrolifera			</a:t>
            </a:r>
            <a:r>
              <a:rPr lang="it-IT" sz="1100" b="1" dirty="0">
                <a:solidFill>
                  <a:schemeClr val="tx1"/>
                </a:solidFill>
                <a:latin typeface="Calibri" panose="020F0502020204030204" pitchFamily="34" charset="0"/>
                <a:ea typeface="Calibri" panose="020F0502020204030204" pitchFamily="34" charset="0"/>
              </a:rPr>
              <a:t>Donatella Giacopetti</a:t>
            </a:r>
            <a:r>
              <a:rPr lang="it-IT" sz="1100" dirty="0">
                <a:solidFill>
                  <a:schemeClr val="tx1"/>
                </a:solidFill>
                <a:latin typeface="Calibri" panose="020F0502020204030204" pitchFamily="34" charset="0"/>
                <a:ea typeface="Calibri" panose="020F0502020204030204" pitchFamily="34" charset="0"/>
              </a:rPr>
              <a:t>	pag.</a:t>
            </a:r>
          </a:p>
          <a:p>
            <a:pPr lvl="2"/>
            <a:endParaRPr lang="it-IT" sz="1100" b="1" dirty="0">
              <a:solidFill>
                <a:schemeClr val="tx1"/>
              </a:solidFill>
              <a:latin typeface="Calibri" panose="020F0502020204030204" pitchFamily="34" charset="0"/>
              <a:ea typeface="Calibri" panose="020F0502020204030204" pitchFamily="34" charset="0"/>
            </a:endParaRPr>
          </a:p>
          <a:p>
            <a:pPr lvl="2"/>
            <a:r>
              <a:rPr lang="it-IT" sz="1100" b="1" dirty="0">
                <a:solidFill>
                  <a:schemeClr val="tx1"/>
                </a:solidFill>
                <a:latin typeface="Calibri" panose="020F0502020204030204" pitchFamily="34" charset="0"/>
                <a:ea typeface="Calibri" panose="020F0502020204030204" pitchFamily="34" charset="0"/>
              </a:rPr>
              <a:t>				</a:t>
            </a:r>
            <a:endParaRPr lang="it-IT" sz="1100" dirty="0">
              <a:solidFill>
                <a:schemeClr val="tx1"/>
              </a:solidFill>
              <a:latin typeface="Calibri" panose="020F0502020204030204" pitchFamily="34" charset="0"/>
              <a:ea typeface="Calibri" panose="020F0502020204030204" pitchFamily="34" charset="0"/>
            </a:endParaRPr>
          </a:p>
        </p:txBody>
      </p:sp>
      <p:pic>
        <p:nvPicPr>
          <p:cNvPr id="9"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0"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30</a:t>
            </a:fld>
            <a:endParaRPr lang="en-GB" dirty="0"/>
          </a:p>
        </p:txBody>
      </p:sp>
    </p:spTree>
    <p:extLst>
      <p:ext uri="{BB962C8B-B14F-4D97-AF65-F5344CB8AC3E}">
        <p14:creationId xmlns:p14="http://schemas.microsoft.com/office/powerpoint/2010/main" val="1235022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582595"/>
            <a:ext cx="9144000" cy="545700"/>
          </a:xfrm>
          <a:prstGeom prst="rect">
            <a:avLst/>
          </a:prstGeom>
          <a:noFill/>
          <a:ln>
            <a:noFill/>
          </a:ln>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100839" y="610534"/>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19BED36F-16FB-4720-B8EF-BBDECB9A128C}"/>
              </a:ext>
            </a:extLst>
          </p:cNvPr>
          <p:cNvSpPr txBox="1"/>
          <p:nvPr/>
        </p:nvSpPr>
        <p:spPr>
          <a:xfrm>
            <a:off x="100839" y="223640"/>
            <a:ext cx="7528060" cy="307777"/>
          </a:xfrm>
          <a:prstGeom prst="rect">
            <a:avLst/>
          </a:prstGeom>
          <a:noFill/>
        </p:spPr>
        <p:txBody>
          <a:bodyPr wrap="square" rtlCol="0">
            <a:spAutoFit/>
          </a:bodyPr>
          <a:lstStyle/>
          <a:p>
            <a:r>
              <a:rPr lang="it-IT" dirty="0"/>
              <a:t>Misure tecniche e tecnologiche adottate per la prevenzione e il contrasto dei furti</a:t>
            </a:r>
          </a:p>
        </p:txBody>
      </p:sp>
      <p:sp>
        <p:nvSpPr>
          <p:cNvPr id="3" name="CasellaDiTesto 2"/>
          <p:cNvSpPr txBox="1"/>
          <p:nvPr/>
        </p:nvSpPr>
        <p:spPr>
          <a:xfrm>
            <a:off x="217752" y="1039034"/>
            <a:ext cx="8571122" cy="2852063"/>
          </a:xfrm>
          <a:prstGeom prst="rect">
            <a:avLst/>
          </a:prstGeom>
          <a:noFill/>
        </p:spPr>
        <p:txBody>
          <a:bodyPr wrap="square" rtlCol="0">
            <a:spAutoFit/>
          </a:bodyPr>
          <a:lstStyle/>
          <a:p>
            <a:pPr marL="171450" lvl="0" indent="-171450" defTabSz="408194" fontAlgn="base">
              <a:spcBef>
                <a:spcPts val="450"/>
              </a:spcBef>
              <a:buClr>
                <a:srgbClr val="FD000E"/>
              </a:buClr>
              <a:buFont typeface="Arial" panose="020B0604020202020204" pitchFamily="34" charset="0"/>
              <a:buChar char="•"/>
            </a:pPr>
            <a:r>
              <a:rPr lang="en-GB" sz="1100" kern="1200" dirty="0" err="1">
                <a:latin typeface="EMprint Regular"/>
                <a:ea typeface="EMprint" panose="020B0503020204020204" pitchFamily="34" charset="0"/>
              </a:rPr>
              <a:t>Sorveglianza</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strumentale</a:t>
            </a:r>
            <a:r>
              <a:rPr lang="en-GB" sz="1100" kern="1200" dirty="0">
                <a:latin typeface="EMprint Regular"/>
                <a:ea typeface="EMprint" panose="020B0503020204020204" pitchFamily="34" charset="0"/>
              </a:rPr>
              <a:t>” (con </a:t>
            </a:r>
            <a:r>
              <a:rPr lang="en-GB" sz="1100" kern="1200" dirty="0" err="1">
                <a:latin typeface="EMprint Regular"/>
                <a:ea typeface="EMprint" panose="020B0503020204020204" pitchFamily="34" charset="0"/>
              </a:rPr>
              <a:t>allarmistica</a:t>
            </a:r>
            <a:r>
              <a:rPr lang="en-GB" sz="1100" kern="1200" dirty="0">
                <a:latin typeface="EMprint Regular"/>
                <a:ea typeface="EMprint" panose="020B0503020204020204" pitchFamily="34" charset="0"/>
              </a:rPr>
              <a:t> e </a:t>
            </a:r>
            <a:r>
              <a:rPr lang="en-GB" sz="1100" kern="1200" dirty="0" err="1">
                <a:latin typeface="EMprint Regular"/>
                <a:ea typeface="EMprint" panose="020B0503020204020204" pitchFamily="34" charset="0"/>
              </a:rPr>
              <a:t>sistemi</a:t>
            </a:r>
            <a:r>
              <a:rPr lang="en-GB" sz="1100" kern="1200" dirty="0">
                <a:latin typeface="EMprint Regular"/>
                <a:ea typeface="EMprint" panose="020B0503020204020204" pitchFamily="34" charset="0"/>
              </a:rPr>
              <a:t> di </a:t>
            </a:r>
            <a:r>
              <a:rPr lang="en-GB" sz="1100" kern="1200" dirty="0" err="1">
                <a:latin typeface="EMprint Regular"/>
                <a:ea typeface="EMprint" panose="020B0503020204020204" pitchFamily="34" charset="0"/>
              </a:rPr>
              <a:t>blocco</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dalle</a:t>
            </a:r>
            <a:r>
              <a:rPr lang="en-GB" sz="1100" kern="1200" dirty="0">
                <a:latin typeface="EMprint Regular"/>
                <a:ea typeface="EMprint" panose="020B0503020204020204" pitchFamily="34" charset="0"/>
              </a:rPr>
              <a:t> sale </a:t>
            </a:r>
            <a:r>
              <a:rPr lang="en-GB" sz="1100" kern="1200" dirty="0" err="1">
                <a:latin typeface="EMprint Regular"/>
                <a:ea typeface="EMprint" panose="020B0503020204020204" pitchFamily="34" charset="0"/>
              </a:rPr>
              <a:t>controllo</a:t>
            </a:r>
            <a:r>
              <a:rPr lang="en-GB" sz="1100" kern="1200" dirty="0">
                <a:latin typeface="EMprint Regular"/>
                <a:ea typeface="EMprint" panose="020B0503020204020204" pitchFamily="34" charset="0"/>
              </a:rPr>
              <a:t> di Trecate e Quiliano </a:t>
            </a:r>
            <a:r>
              <a:rPr lang="en-GB" sz="1100" kern="1200" dirty="0" err="1">
                <a:latin typeface="EMprint Regular"/>
                <a:ea typeface="EMprint" panose="020B0503020204020204" pitchFamily="34" charset="0"/>
              </a:rPr>
              <a:t>presidiate</a:t>
            </a:r>
            <a:r>
              <a:rPr lang="en-GB" sz="1100" kern="1200" dirty="0">
                <a:latin typeface="EMprint Regular"/>
                <a:ea typeface="EMprint" panose="020B0503020204020204" pitchFamily="34" charset="0"/>
              </a:rPr>
              <a:t> 24/7, per </a:t>
            </a:r>
            <a:r>
              <a:rPr lang="en-GB" sz="1100" kern="1200" dirty="0" err="1">
                <a:latin typeface="EMprint Regular"/>
                <a:ea typeface="EMprint" panose="020B0503020204020204" pitchFamily="34" charset="0"/>
              </a:rPr>
              <a:t>rilevare</a:t>
            </a:r>
            <a:r>
              <a:rPr lang="en-GB" sz="1100" kern="1200" dirty="0">
                <a:latin typeface="EMprint Regular"/>
                <a:ea typeface="EMprint" panose="020B0503020204020204" pitchFamily="34" charset="0"/>
              </a:rPr>
              <a:t> in tempo </a:t>
            </a:r>
            <a:r>
              <a:rPr lang="en-GB" sz="1100" kern="1200" dirty="0" err="1">
                <a:latin typeface="EMprint Regular"/>
                <a:ea typeface="EMprint" panose="020B0503020204020204" pitchFamily="34" charset="0"/>
              </a:rPr>
              <a:t>reale</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variazioni</a:t>
            </a:r>
            <a:r>
              <a:rPr lang="en-GB" sz="1100" kern="1200" dirty="0">
                <a:latin typeface="EMprint Regular"/>
                <a:ea typeface="EMprint" panose="020B0503020204020204" pitchFamily="34" charset="0"/>
              </a:rPr>
              <a:t> di </a:t>
            </a:r>
            <a:r>
              <a:rPr lang="en-GB" sz="1100" kern="1200" dirty="0" err="1">
                <a:latin typeface="EMprint Regular"/>
                <a:ea typeface="EMprint" panose="020B0503020204020204" pitchFamily="34" charset="0"/>
              </a:rPr>
              <a:t>portata</a:t>
            </a:r>
            <a:r>
              <a:rPr lang="en-GB" sz="1100" kern="1200" dirty="0">
                <a:latin typeface="EMprint Regular"/>
                <a:ea typeface="EMprint" panose="020B0503020204020204" pitchFamily="34" charset="0"/>
              </a:rPr>
              <a:t> e/o </a:t>
            </a:r>
            <a:r>
              <a:rPr lang="en-GB" sz="1100" kern="1200" dirty="0" err="1">
                <a:latin typeface="EMprint Regular"/>
                <a:ea typeface="EMprint" panose="020B0503020204020204" pitchFamily="34" charset="0"/>
              </a:rPr>
              <a:t>pressione</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tra</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il</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punto</a:t>
            </a:r>
            <a:r>
              <a:rPr lang="en-GB" sz="1100" kern="1200" dirty="0">
                <a:latin typeface="EMprint Regular"/>
                <a:ea typeface="EMprint" panose="020B0503020204020204" pitchFamily="34" charset="0"/>
              </a:rPr>
              <a:t> di </a:t>
            </a:r>
            <a:r>
              <a:rPr lang="en-GB" sz="1100" kern="1200" dirty="0" err="1">
                <a:latin typeface="EMprint Regular"/>
                <a:ea typeface="EMprint" panose="020B0503020204020204" pitchFamily="34" charset="0"/>
              </a:rPr>
              <a:t>spedizione</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ed</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il</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punto</a:t>
            </a:r>
            <a:r>
              <a:rPr lang="en-GB" sz="1100" kern="1200" dirty="0">
                <a:latin typeface="EMprint Regular"/>
                <a:ea typeface="EMprint" panose="020B0503020204020204" pitchFamily="34" charset="0"/>
              </a:rPr>
              <a:t> di </a:t>
            </a:r>
            <a:r>
              <a:rPr lang="en-GB" sz="1100" kern="1200" dirty="0" err="1">
                <a:latin typeface="EMprint Regular"/>
                <a:ea typeface="EMprint" panose="020B0503020204020204" pitchFamily="34" charset="0"/>
              </a:rPr>
              <a:t>ricezione</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prodotto</a:t>
            </a:r>
            <a:r>
              <a:rPr lang="en-GB" sz="1100" kern="1200" dirty="0">
                <a:latin typeface="EMprint Regular"/>
                <a:ea typeface="EMprint" panose="020B0503020204020204" pitchFamily="34" charset="0"/>
              </a:rPr>
              <a:t> (“mass balance”). </a:t>
            </a:r>
          </a:p>
          <a:p>
            <a:pPr marL="171450" lvl="0" indent="-171450" defTabSz="408194" fontAlgn="base">
              <a:spcBef>
                <a:spcPts val="450"/>
              </a:spcBef>
              <a:buClr>
                <a:srgbClr val="FD000E"/>
              </a:buClr>
              <a:buFont typeface="Arial" panose="020B0604020202020204" pitchFamily="34" charset="0"/>
              <a:buChar char="•"/>
            </a:pPr>
            <a:r>
              <a:rPr lang="en-GB" sz="1100" kern="1200" dirty="0" err="1">
                <a:latin typeface="EMprint Regular"/>
                <a:ea typeface="EMprint" panose="020B0503020204020204" pitchFamily="34" charset="0"/>
              </a:rPr>
              <a:t>Supporto</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della</a:t>
            </a:r>
            <a:r>
              <a:rPr lang="en-GB" sz="1100" kern="1200" dirty="0">
                <a:latin typeface="EMprint Regular"/>
                <a:ea typeface="EMprint" panose="020B0503020204020204" pitchFamily="34" charset="0"/>
              </a:rPr>
              <a:t> “Mobile technology” per </a:t>
            </a:r>
            <a:r>
              <a:rPr lang="en-GB" sz="1100" kern="1200" dirty="0" err="1">
                <a:latin typeface="EMprint Regular"/>
                <a:ea typeface="EMprint" panose="020B0503020204020204" pitchFamily="34" charset="0"/>
              </a:rPr>
              <a:t>ricezione</a:t>
            </a:r>
            <a:r>
              <a:rPr lang="en-GB" sz="1100" kern="1200" dirty="0">
                <a:latin typeface="EMprint Regular"/>
                <a:ea typeface="EMprint" panose="020B0503020204020204" pitchFamily="34" charset="0"/>
              </a:rPr>
              <a:t> email di alert e </a:t>
            </a:r>
            <a:r>
              <a:rPr lang="en-GB" sz="1100" kern="1200" dirty="0" err="1">
                <a:latin typeface="EMprint Regular"/>
                <a:ea typeface="EMprint" panose="020B0503020204020204" pitchFamily="34" charset="0"/>
              </a:rPr>
              <a:t>analisi</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dei</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dati</a:t>
            </a:r>
            <a:r>
              <a:rPr lang="en-GB" sz="1100" kern="1200" dirty="0">
                <a:latin typeface="EMprint Regular"/>
                <a:ea typeface="EMprint" panose="020B0503020204020204" pitchFamily="34" charset="0"/>
              </a:rPr>
              <a:t> via </a:t>
            </a:r>
            <a:r>
              <a:rPr lang="en-GB" sz="1100" kern="1200" dirty="0" err="1">
                <a:latin typeface="EMprint Regular"/>
                <a:ea typeface="EMprint" panose="020B0503020204020204" pitchFamily="34" charset="0"/>
              </a:rPr>
              <a:t>iphone</a:t>
            </a:r>
            <a:r>
              <a:rPr lang="en-GB" sz="1100" kern="1200" dirty="0">
                <a:latin typeface="EMprint Regular"/>
                <a:ea typeface="EMprint" panose="020B0503020204020204" pitchFamily="34" charset="0"/>
              </a:rPr>
              <a:t>/iPad</a:t>
            </a:r>
          </a:p>
          <a:p>
            <a:pPr marL="171450" lvl="0" indent="-171450" defTabSz="408194" fontAlgn="base">
              <a:spcBef>
                <a:spcPts val="450"/>
              </a:spcBef>
              <a:buClr>
                <a:srgbClr val="FD000E"/>
              </a:buClr>
              <a:buFont typeface="Arial" panose="020B0604020202020204" pitchFamily="34" charset="0"/>
              <a:buChar char="•"/>
            </a:pPr>
            <a:r>
              <a:rPr lang="it-IT" sz="1100" kern="1200" dirty="0">
                <a:latin typeface="EMprint Regular"/>
                <a:ea typeface="EMprint" panose="020B0503020204020204" pitchFamily="34" charset="0"/>
              </a:rPr>
              <a:t>Pattugliamento diurno con </a:t>
            </a:r>
            <a:r>
              <a:rPr lang="it-IT" sz="1100" kern="1200" dirty="0">
                <a:solidFill>
                  <a:schemeClr val="tx1"/>
                </a:solidFill>
                <a:latin typeface="EMprint Regular"/>
                <a:ea typeface="EMprint" panose="020B0503020204020204" pitchFamily="34" charset="0"/>
              </a:rPr>
              <a:t>personale specializzato </a:t>
            </a:r>
            <a:r>
              <a:rPr lang="it-IT" sz="1100" kern="1200" dirty="0">
                <a:latin typeface="EMprint Regular"/>
                <a:ea typeface="EMprint" panose="020B0503020204020204" pitchFamily="34" charset="0"/>
              </a:rPr>
              <a:t>e addestrato (Ispettori di linea)</a:t>
            </a:r>
          </a:p>
          <a:p>
            <a:pPr marL="742950" lvl="1" indent="-285750" algn="just" defTabSz="912813" fontAlgn="base">
              <a:buClr>
                <a:srgbClr val="FD000E"/>
              </a:buClr>
              <a:buFont typeface="Arial" panose="020B0604020202020204" pitchFamily="34" charset="0"/>
              <a:buChar char="•"/>
              <a:defRPr/>
            </a:pPr>
            <a:r>
              <a:rPr lang="it-IT" sz="1000" kern="1200" dirty="0">
                <a:latin typeface="EMprint Regular"/>
                <a:ea typeface="EMprint" panose="020B0503020204020204" pitchFamily="34" charset="0"/>
              </a:rPr>
              <a:t>attualmente 9 unita’ dislocate sul territorio in orario di ufficio</a:t>
            </a:r>
          </a:p>
          <a:p>
            <a:pPr marL="742950" lvl="1" indent="-285750" algn="just" defTabSz="912813" fontAlgn="base">
              <a:buClr>
                <a:srgbClr val="FD000E"/>
              </a:buClr>
              <a:buFont typeface="Arial" panose="020B0604020202020204" pitchFamily="34" charset="0"/>
              <a:buChar char="•"/>
              <a:defRPr/>
            </a:pPr>
            <a:r>
              <a:rPr lang="it-IT" sz="1000" kern="1200" dirty="0">
                <a:latin typeface="EMprint Regular"/>
                <a:ea typeface="EMprint" panose="020B0503020204020204" pitchFamily="34" charset="0"/>
              </a:rPr>
              <a:t>copertura garantita nei tratti piu’ sensibili anche durante i weekend e le giornate festive</a:t>
            </a:r>
          </a:p>
          <a:p>
            <a:pPr marL="285750" lvl="0" indent="-285750" algn="just" defTabSz="912813" fontAlgn="base">
              <a:buClr>
                <a:srgbClr val="FD000E"/>
              </a:buClr>
              <a:buFont typeface="Arial" panose="020B0604020202020204" pitchFamily="34" charset="0"/>
              <a:buChar char="•"/>
              <a:defRPr/>
            </a:pPr>
            <a:r>
              <a:rPr lang="it-IT" sz="1100" kern="1200" dirty="0">
                <a:latin typeface="EMprint Regular"/>
                <a:ea typeface="EMprint" panose="020B0503020204020204" pitchFamily="34" charset="0"/>
              </a:rPr>
              <a:t>Pattugliamento notturno </a:t>
            </a:r>
            <a:r>
              <a:rPr lang="it-IT" sz="1100" kern="1200" dirty="0">
                <a:solidFill>
                  <a:schemeClr val="tx1"/>
                </a:solidFill>
                <a:latin typeface="EMprint Regular"/>
                <a:ea typeface="EMprint" panose="020B0503020204020204" pitchFamily="34" charset="0"/>
              </a:rPr>
              <a:t>da parte di </a:t>
            </a:r>
            <a:r>
              <a:rPr lang="it-IT" sz="1100" kern="1200" dirty="0">
                <a:latin typeface="EMprint Regular"/>
                <a:ea typeface="EMprint" panose="020B0503020204020204" pitchFamily="34" charset="0"/>
              </a:rPr>
              <a:t>ditta </a:t>
            </a:r>
            <a:r>
              <a:rPr lang="it-IT" sz="1100" kern="1200" dirty="0">
                <a:solidFill>
                  <a:schemeClr val="tx1"/>
                </a:solidFill>
                <a:latin typeface="EMprint Regular"/>
                <a:ea typeface="EMprint" panose="020B0503020204020204" pitchFamily="34" charset="0"/>
              </a:rPr>
              <a:t>esterna  di Vigilanza</a:t>
            </a:r>
            <a:endParaRPr lang="it-IT" sz="1100" strike="sngStrike" kern="1200" dirty="0">
              <a:solidFill>
                <a:srgbClr val="FF0000"/>
              </a:solidFill>
              <a:latin typeface="EMprint Regular"/>
              <a:ea typeface="EMprint" panose="020B0503020204020204" pitchFamily="34" charset="0"/>
            </a:endParaRPr>
          </a:p>
          <a:p>
            <a:pPr marL="742950" lvl="1" indent="-285750" algn="just" defTabSz="912813" fontAlgn="base">
              <a:buClr>
                <a:srgbClr val="FD000E"/>
              </a:buClr>
              <a:buFont typeface="Arial" panose="020B0604020202020204" pitchFamily="34" charset="0"/>
              <a:buChar char="•"/>
              <a:defRPr/>
            </a:pPr>
            <a:r>
              <a:rPr lang="it-IT" sz="1000" kern="1200" dirty="0">
                <a:latin typeface="EMprint Regular"/>
                <a:ea typeface="EMprint" panose="020B0503020204020204" pitchFamily="34" charset="0"/>
              </a:rPr>
              <a:t>Attualmente 5 unita’ dislocate tutti giorni dalle ore 20:00 alle ore 4:00 sui tratti piu’ sensibili</a:t>
            </a:r>
          </a:p>
          <a:p>
            <a:pPr marL="285750" lvl="0" indent="-285750" algn="just" defTabSz="912813" fontAlgn="base">
              <a:buClr>
                <a:srgbClr val="FD000E"/>
              </a:buClr>
              <a:buFont typeface="Arial" panose="020B0604020202020204" pitchFamily="34" charset="0"/>
              <a:buChar char="•"/>
              <a:defRPr/>
            </a:pPr>
            <a:r>
              <a:rPr lang="it-IT" sz="1100" kern="1200" dirty="0">
                <a:latin typeface="EMprint Regular"/>
                <a:ea typeface="EMprint" panose="020B0503020204020204" pitchFamily="34" charset="0"/>
              </a:rPr>
              <a:t>Sorveglianza aerea con elicottero (2 volte al mese)</a:t>
            </a:r>
          </a:p>
          <a:p>
            <a:pPr marL="742950" lvl="1" indent="-285750" algn="just" defTabSz="912813" fontAlgn="base">
              <a:buClr>
                <a:srgbClr val="FD000E"/>
              </a:buClr>
              <a:buFont typeface="Arial" panose="020B0604020202020204" pitchFamily="34" charset="0"/>
              <a:buChar char="•"/>
              <a:defRPr/>
            </a:pPr>
            <a:r>
              <a:rPr lang="it-IT" sz="1000" kern="1200" dirty="0">
                <a:latin typeface="EMprint Regular"/>
                <a:ea typeface="EMprint" panose="020B0503020204020204" pitchFamily="34" charset="0"/>
              </a:rPr>
              <a:t>In poche ore e’ coperta tutta la rete oleodotti e segnalati tempestivamente attivita’ e fenomeni anomali</a:t>
            </a:r>
          </a:p>
          <a:p>
            <a:pPr marL="457200" lvl="1" algn="just" defTabSz="912813" fontAlgn="base">
              <a:buClr>
                <a:srgbClr val="FD000E"/>
              </a:buClr>
              <a:defRPr/>
            </a:pPr>
            <a:endParaRPr lang="it-IT" sz="1100" kern="1200" dirty="0">
              <a:latin typeface="EMprint Regular"/>
              <a:ea typeface="EMprint" panose="020B0503020204020204" pitchFamily="34" charset="0"/>
            </a:endParaRPr>
          </a:p>
          <a:p>
            <a:pPr marL="271463" indent="-271463" algn="just" defTabSz="912813" fontAlgn="base">
              <a:buClr>
                <a:srgbClr val="FD000E"/>
              </a:buClr>
              <a:buFont typeface="Arial" panose="020B0604020202020204" pitchFamily="34" charset="0"/>
              <a:buChar char="•"/>
              <a:defRPr/>
            </a:pPr>
            <a:r>
              <a:rPr lang="it-IT" sz="1100" kern="1200" dirty="0">
                <a:latin typeface="EMprint Regular"/>
                <a:ea typeface="EMprint" panose="020B0503020204020204" pitchFamily="34" charset="0"/>
              </a:rPr>
              <a:t>Ispezione metalliche delle tubazioni tramite utilizzo di strumenti speciali denominati «pig intelligenti», in grado di rilevare le anomalie della tubazione (corrosioni, cricche, schiacciamenti, ecc) nonchè derivazioni non autorizzate</a:t>
            </a:r>
          </a:p>
          <a:p>
            <a:pPr marL="717550" lvl="2" indent="-269875" algn="just" defTabSz="912813" fontAlgn="base">
              <a:buClr>
                <a:srgbClr val="FD000E"/>
              </a:buClr>
              <a:buFont typeface="Arial" panose="020B0604020202020204" pitchFamily="34" charset="0"/>
              <a:buChar char="•"/>
              <a:defRPr/>
            </a:pPr>
            <a:r>
              <a:rPr lang="it-IT" sz="1000" kern="1200" dirty="0">
                <a:latin typeface="EMprint Regular"/>
                <a:ea typeface="EMprint" panose="020B0503020204020204" pitchFamily="34" charset="0"/>
              </a:rPr>
              <a:t>Previste 2 corse di «pilferage» all’anno per ogni tratta piu’ eventuali ulteriori corse in caso di segnalazioni o dubbi</a:t>
            </a:r>
          </a:p>
          <a:p>
            <a:pPr marL="717550" lvl="2" indent="-269875" algn="just" defTabSz="912813" fontAlgn="base">
              <a:buClr>
                <a:srgbClr val="FD000E"/>
              </a:buClr>
              <a:buFont typeface="Arial" panose="020B0604020202020204" pitchFamily="34" charset="0"/>
              <a:buChar char="•"/>
              <a:defRPr/>
            </a:pPr>
            <a:endParaRPr lang="it-IT" sz="1000" kern="1200" dirty="0">
              <a:latin typeface="EMprint Regular"/>
              <a:ea typeface="EMprint" panose="020B0503020204020204" pitchFamily="34" charset="0"/>
            </a:endParaRPr>
          </a:p>
          <a:p>
            <a:pPr marL="742950" indent="-285750" algn="just" defTabSz="912813" fontAlgn="base">
              <a:buClr>
                <a:srgbClr val="FD000E"/>
              </a:buClr>
              <a:buFont typeface="Arial" panose="020B0604020202020204" pitchFamily="34" charset="0"/>
              <a:buChar char="•"/>
              <a:defRPr/>
            </a:pPr>
            <a:endParaRPr lang="it-IT" sz="1200" kern="1200" dirty="0">
              <a:latin typeface="EMprint Regular"/>
              <a:ea typeface="EMprint" panose="020B0503020204020204" pitchFamily="34" charset="0"/>
            </a:endParaRPr>
          </a:p>
        </p:txBody>
      </p:sp>
      <p:pic>
        <p:nvPicPr>
          <p:cNvPr id="8" name="Picture 7"/>
          <p:cNvPicPr>
            <a:picLocks noChangeAspect="1"/>
          </p:cNvPicPr>
          <p:nvPr/>
        </p:nvPicPr>
        <p:blipFill>
          <a:blip r:embed="rId4"/>
          <a:stretch>
            <a:fillRect/>
          </a:stretch>
        </p:blipFill>
        <p:spPr>
          <a:xfrm>
            <a:off x="7992452" y="3816413"/>
            <a:ext cx="1138609" cy="1290684"/>
          </a:xfrm>
          <a:prstGeom prst="rect">
            <a:avLst/>
          </a:prstGeom>
        </p:spPr>
      </p:pic>
      <p:pic>
        <p:nvPicPr>
          <p:cNvPr id="9" name="Picture 8"/>
          <p:cNvPicPr>
            <a:picLocks noChangeAspect="1"/>
          </p:cNvPicPr>
          <p:nvPr/>
        </p:nvPicPr>
        <p:blipFill>
          <a:blip r:embed="rId5"/>
          <a:stretch>
            <a:fillRect/>
          </a:stretch>
        </p:blipFill>
        <p:spPr>
          <a:xfrm>
            <a:off x="7091317" y="285125"/>
            <a:ext cx="1249290" cy="276954"/>
          </a:xfrm>
          <a:prstGeom prst="rect">
            <a:avLst/>
          </a:prstGeom>
        </p:spPr>
      </p:pic>
      <p:pic>
        <p:nvPicPr>
          <p:cNvPr id="10"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36983"/>
          <a:stretch/>
        </p:blipFill>
        <p:spPr bwMode="auto">
          <a:xfrm>
            <a:off x="6651413" y="1423409"/>
            <a:ext cx="2240517" cy="92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721"/>
          <a:stretch/>
        </p:blipFill>
        <p:spPr bwMode="auto">
          <a:xfrm>
            <a:off x="6907262" y="2350079"/>
            <a:ext cx="1281272" cy="625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asellaDiTesto 2"/>
          <p:cNvSpPr txBox="1"/>
          <p:nvPr/>
        </p:nvSpPr>
        <p:spPr>
          <a:xfrm>
            <a:off x="224485" y="3344791"/>
            <a:ext cx="7788390" cy="1215717"/>
          </a:xfrm>
          <a:prstGeom prst="rect">
            <a:avLst/>
          </a:prstGeom>
          <a:noFill/>
        </p:spPr>
        <p:txBody>
          <a:bodyPr wrap="square" rtlCol="0">
            <a:spAutoFit/>
          </a:bodyPr>
          <a:lstStyle/>
          <a:p>
            <a:pPr marL="271463" indent="-271463" algn="just" defTabSz="912813" fontAlgn="base">
              <a:buClr>
                <a:srgbClr val="FD000E"/>
              </a:buClr>
              <a:buFont typeface="Arial" panose="020B0604020202020204" pitchFamily="34" charset="0"/>
              <a:buChar char="•"/>
              <a:defRPr/>
            </a:pPr>
            <a:endParaRPr lang="it-IT" sz="1000" kern="1200" dirty="0">
              <a:latin typeface="EMprint Regular"/>
              <a:ea typeface="EMprint" panose="020B0503020204020204" pitchFamily="34" charset="0"/>
            </a:endParaRPr>
          </a:p>
          <a:p>
            <a:pPr marL="271463" indent="-271463" algn="just" defTabSz="912813" fontAlgn="base">
              <a:buClr>
                <a:srgbClr val="FD000E"/>
              </a:buClr>
              <a:buFont typeface="Arial" panose="020B0604020202020204" pitchFamily="34" charset="0"/>
              <a:buChar char="•"/>
              <a:defRPr/>
            </a:pPr>
            <a:r>
              <a:rPr lang="en-GB" sz="1100" kern="1200" dirty="0">
                <a:latin typeface="EMprint Regular"/>
                <a:ea typeface="EMprint" panose="020B0503020204020204" pitchFamily="34" charset="0"/>
              </a:rPr>
              <a:t>In </a:t>
            </a:r>
            <a:r>
              <a:rPr lang="en-GB" sz="1100" kern="1200" dirty="0" err="1">
                <a:latin typeface="EMprint Regular"/>
                <a:ea typeface="EMprint" panose="020B0503020204020204" pitchFamily="34" charset="0"/>
              </a:rPr>
              <a:t>fase</a:t>
            </a:r>
            <a:r>
              <a:rPr lang="en-GB" sz="1100" kern="1200" dirty="0">
                <a:latin typeface="EMprint Regular"/>
                <a:ea typeface="EMprint" panose="020B0503020204020204" pitchFamily="34" charset="0"/>
              </a:rPr>
              <a:t> di </a:t>
            </a:r>
            <a:r>
              <a:rPr lang="en-GB" sz="1100" kern="1200" dirty="0" err="1">
                <a:latin typeface="EMprint Regular"/>
                <a:ea typeface="EMprint" panose="020B0503020204020204" pitchFamily="34" charset="0"/>
              </a:rPr>
              <a:t>completamento</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sugli</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oleodotti</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piu</a:t>
            </a:r>
            <a:r>
              <a:rPr lang="en-GB" sz="1100" kern="1200" dirty="0">
                <a:latin typeface="EMprint Regular"/>
                <a:ea typeface="EMprint" panose="020B0503020204020204" pitchFamily="34" charset="0"/>
              </a:rPr>
              <a:t>’ </a:t>
            </a:r>
            <a:r>
              <a:rPr lang="en-GB" sz="1100" kern="1200" dirty="0" err="1">
                <a:latin typeface="EMprint Regular"/>
                <a:ea typeface="EMprint" panose="020B0503020204020204" pitchFamily="34" charset="0"/>
              </a:rPr>
              <a:t>sensibili</a:t>
            </a:r>
            <a:r>
              <a:rPr lang="en-GB" sz="1100" kern="1200" dirty="0">
                <a:latin typeface="EMprint Regular"/>
                <a:ea typeface="EMprint" panose="020B0503020204020204" pitchFamily="34" charset="0"/>
              </a:rPr>
              <a:t>):</a:t>
            </a:r>
          </a:p>
          <a:p>
            <a:pPr marL="717550" lvl="2" indent="-269875" algn="just" defTabSz="912813" fontAlgn="base">
              <a:buClr>
                <a:srgbClr val="FD000E"/>
              </a:buClr>
              <a:buFont typeface="Arial" panose="020B0604020202020204" pitchFamily="34" charset="0"/>
              <a:buChar char="•"/>
              <a:defRPr/>
            </a:pPr>
            <a:r>
              <a:rPr lang="en-GB" sz="1000" kern="1200" dirty="0" err="1">
                <a:latin typeface="EMprint Regular"/>
                <a:ea typeface="EMprint" panose="020B0503020204020204" pitchFamily="34" charset="0"/>
              </a:rPr>
              <a:t>Progetto</a:t>
            </a:r>
            <a:r>
              <a:rPr lang="en-GB" sz="1000" kern="1200" dirty="0">
                <a:latin typeface="EMprint Regular"/>
                <a:ea typeface="EMprint" panose="020B0503020204020204" pitchFamily="34" charset="0"/>
              </a:rPr>
              <a:t> di Security </a:t>
            </a:r>
            <a:r>
              <a:rPr lang="it-IT" sz="1000" kern="1200" dirty="0">
                <a:latin typeface="EMprint Regular"/>
                <a:ea typeface="EMprint" panose="020B0503020204020204" pitchFamily="34" charset="0"/>
              </a:rPr>
              <a:t>(600 k€) </a:t>
            </a:r>
            <a:r>
              <a:rPr lang="en-GB" sz="1000" kern="1200" dirty="0">
                <a:latin typeface="EMprint Regular"/>
                <a:ea typeface="EMprint" panose="020B0503020204020204" pitchFamily="34" charset="0"/>
              </a:rPr>
              <a:t>: </a:t>
            </a:r>
            <a:r>
              <a:rPr lang="it-IT" sz="1000" kern="1200" dirty="0">
                <a:latin typeface="EMprint Regular"/>
                <a:ea typeface="EMprint" panose="020B0503020204020204" pitchFamily="34" charset="0"/>
              </a:rPr>
              <a:t>Installazione, presso le camerette</a:t>
            </a:r>
            <a:r>
              <a:rPr lang="it-IT" sz="1000" kern="1200" dirty="0">
                <a:solidFill>
                  <a:srgbClr val="FF0000"/>
                </a:solidFill>
                <a:latin typeface="EMprint Regular"/>
                <a:ea typeface="EMprint" panose="020B0503020204020204" pitchFamily="34" charset="0"/>
              </a:rPr>
              <a:t> </a:t>
            </a:r>
            <a:r>
              <a:rPr lang="it-IT" sz="1000" kern="1200" dirty="0">
                <a:solidFill>
                  <a:schemeClr val="tx1"/>
                </a:solidFill>
                <a:latin typeface="EMprint Regular"/>
                <a:ea typeface="EMprint" panose="020B0503020204020204" pitchFamily="34" charset="0"/>
              </a:rPr>
              <a:t>delle</a:t>
            </a:r>
            <a:r>
              <a:rPr lang="it-IT" sz="1000" kern="1200" dirty="0">
                <a:latin typeface="EMprint Regular"/>
                <a:ea typeface="EMprint" panose="020B0503020204020204" pitchFamily="34" charset="0"/>
              </a:rPr>
              <a:t> valvole motorizzate, di telecamere a CC collegate con la Guardiania della Raffineria (24/7), sensori volumetrici e perimetrali</a:t>
            </a:r>
          </a:p>
          <a:p>
            <a:pPr marL="717550" lvl="2" indent="-269875" algn="just" defTabSz="912813" fontAlgn="base">
              <a:buClr>
                <a:srgbClr val="FD000E"/>
              </a:buClr>
              <a:buFont typeface="Arial" panose="020B0604020202020204" pitchFamily="34" charset="0"/>
              <a:buChar char="•"/>
              <a:defRPr/>
            </a:pPr>
            <a:r>
              <a:rPr lang="it-IT" sz="1000" kern="1200" dirty="0">
                <a:latin typeface="EMprint Regular"/>
                <a:ea typeface="EMprint" panose="020B0503020204020204" pitchFamily="34" charset="0"/>
              </a:rPr>
              <a:t>Progetto «Advanced Leak detection» (600 k€): installazione di strumentazione aggiuntiva  lungo le tratte in grado di segnalare una perdita</a:t>
            </a:r>
            <a:r>
              <a:rPr lang="it-IT" sz="1000" kern="1200" dirty="0">
                <a:solidFill>
                  <a:srgbClr val="FF0000"/>
                </a:solidFill>
                <a:latin typeface="EMprint Regular"/>
                <a:ea typeface="EMprint" panose="020B0503020204020204" pitchFamily="34" charset="0"/>
              </a:rPr>
              <a:t> </a:t>
            </a:r>
            <a:r>
              <a:rPr lang="it-IT" sz="1000" kern="1200" dirty="0">
                <a:latin typeface="EMprint Regular"/>
                <a:ea typeface="EMprint" panose="020B0503020204020204" pitchFamily="34" charset="0"/>
              </a:rPr>
              <a:t>anche minima e  di calcolare con precisione ed in tempo reale il punto stesso della perdita.</a:t>
            </a:r>
          </a:p>
          <a:p>
            <a:pPr marL="742950" indent="-285750" algn="just" defTabSz="912813" fontAlgn="base">
              <a:buClr>
                <a:srgbClr val="FD000E"/>
              </a:buClr>
              <a:buFont typeface="Arial" panose="020B0604020202020204" pitchFamily="34" charset="0"/>
              <a:buChar char="•"/>
              <a:defRPr/>
            </a:pPr>
            <a:endParaRPr lang="it-IT" sz="1200" kern="1200" dirty="0">
              <a:latin typeface="EMprint Regular"/>
              <a:ea typeface="EMprint" panose="020B0503020204020204" pitchFamily="34"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9492" y="4345425"/>
            <a:ext cx="1405051" cy="790342"/>
          </a:xfrm>
          <a:prstGeom prst="rect">
            <a:avLst/>
          </a:prstGeom>
        </p:spPr>
      </p:pic>
      <p:sp>
        <p:nvSpPr>
          <p:cNvPr id="5" name="TextBox 4"/>
          <p:cNvSpPr txBox="1"/>
          <p:nvPr/>
        </p:nvSpPr>
        <p:spPr>
          <a:xfrm>
            <a:off x="224485" y="733281"/>
            <a:ext cx="8564389" cy="261610"/>
          </a:xfrm>
          <a:prstGeom prst="rect">
            <a:avLst/>
          </a:prstGeom>
          <a:solidFill>
            <a:schemeClr val="accent6">
              <a:lumMod val="20000"/>
              <a:lumOff val="80000"/>
            </a:schemeClr>
          </a:solidFill>
        </p:spPr>
        <p:txBody>
          <a:bodyPr wrap="square" rtlCol="0">
            <a:spAutoFit/>
          </a:bodyPr>
          <a:lstStyle/>
          <a:p>
            <a:r>
              <a:rPr lang="en-GB" sz="1100" b="1" dirty="0">
                <a:latin typeface="EMprint Light" panose="020B0303020204020204" pitchFamily="34" charset="0"/>
                <a:ea typeface="EMprint Light" panose="020B0303020204020204" pitchFamily="34" charset="0"/>
              </a:rPr>
              <a:t>SARPOM </a:t>
            </a:r>
            <a:r>
              <a:rPr lang="en-GB" sz="1100" b="1" dirty="0" err="1">
                <a:latin typeface="EMprint Light" panose="020B0303020204020204" pitchFamily="34" charset="0"/>
                <a:ea typeface="EMprint Light" panose="020B0303020204020204" pitchFamily="34" charset="0"/>
              </a:rPr>
              <a:t>gestisce</a:t>
            </a:r>
            <a:r>
              <a:rPr lang="en-GB" sz="1100" b="1" dirty="0">
                <a:latin typeface="EMprint Light" panose="020B0303020204020204" pitchFamily="34" charset="0"/>
                <a:ea typeface="EMprint Light" panose="020B0303020204020204" pitchFamily="34" charset="0"/>
              </a:rPr>
              <a:t> </a:t>
            </a:r>
            <a:r>
              <a:rPr lang="en-GB" sz="1100" b="1" dirty="0" err="1">
                <a:latin typeface="EMprint Light" panose="020B0303020204020204" pitchFamily="34" charset="0"/>
                <a:ea typeface="EMprint Light" panose="020B0303020204020204" pitchFamily="34" charset="0"/>
              </a:rPr>
              <a:t>una</a:t>
            </a:r>
            <a:r>
              <a:rPr lang="en-GB" sz="1100" b="1" dirty="0">
                <a:latin typeface="EMprint Light" panose="020B0303020204020204" pitchFamily="34" charset="0"/>
                <a:ea typeface="EMprint Light" panose="020B0303020204020204" pitchFamily="34" charset="0"/>
              </a:rPr>
              <a:t> rete </a:t>
            </a:r>
            <a:r>
              <a:rPr lang="en-GB" sz="1100" b="1" dirty="0" err="1">
                <a:latin typeface="EMprint Light" panose="020B0303020204020204" pitchFamily="34" charset="0"/>
                <a:ea typeface="EMprint Light" panose="020B0303020204020204" pitchFamily="34" charset="0"/>
              </a:rPr>
              <a:t>oleodotti</a:t>
            </a:r>
            <a:r>
              <a:rPr lang="en-GB" sz="1100" b="1" dirty="0">
                <a:latin typeface="EMprint Light" panose="020B0303020204020204" pitchFamily="34" charset="0"/>
                <a:ea typeface="EMprint Light" panose="020B0303020204020204" pitchFamily="34" charset="0"/>
              </a:rPr>
              <a:t> di c.a. 500 km di cui 50 Km </a:t>
            </a:r>
            <a:r>
              <a:rPr lang="en-GB" sz="1100" b="1" dirty="0" err="1">
                <a:latin typeface="EMprint Light" panose="020B0303020204020204" pitchFamily="34" charset="0"/>
                <a:ea typeface="EMprint Light" panose="020B0303020204020204" pitchFamily="34" charset="0"/>
              </a:rPr>
              <a:t>nella</a:t>
            </a:r>
            <a:r>
              <a:rPr lang="en-GB" sz="1100" b="1" dirty="0">
                <a:latin typeface="EMprint Light" panose="020B0303020204020204" pitchFamily="34" charset="0"/>
                <a:ea typeface="EMprint Light" panose="020B0303020204020204" pitchFamily="34" charset="0"/>
              </a:rPr>
              <a:t> </a:t>
            </a:r>
            <a:r>
              <a:rPr lang="en-GB" sz="1100" b="1" dirty="0" err="1">
                <a:latin typeface="EMprint Light" panose="020B0303020204020204" pitchFamily="34" charset="0"/>
                <a:ea typeface="EMprint Light" panose="020B0303020204020204" pitchFamily="34" charset="0"/>
              </a:rPr>
              <a:t>provincia</a:t>
            </a:r>
            <a:r>
              <a:rPr lang="en-GB" sz="1100" b="1" dirty="0">
                <a:latin typeface="EMprint Light" panose="020B0303020204020204" pitchFamily="34" charset="0"/>
                <a:ea typeface="EMprint Light" panose="020B0303020204020204" pitchFamily="34" charset="0"/>
              </a:rPr>
              <a:t> di Milano (Trecate-</a:t>
            </a:r>
            <a:r>
              <a:rPr lang="en-GB" sz="1100" b="1" dirty="0" err="1">
                <a:latin typeface="EMprint Light" panose="020B0303020204020204" pitchFamily="34" charset="0"/>
                <a:ea typeface="EMprint Light" panose="020B0303020204020204" pitchFamily="34" charset="0"/>
              </a:rPr>
              <a:t>Malpensa</a:t>
            </a:r>
            <a:r>
              <a:rPr lang="en-GB" sz="1100" b="1" dirty="0">
                <a:latin typeface="EMprint Light" panose="020B0303020204020204" pitchFamily="34" charset="0"/>
                <a:ea typeface="EMprint Light" panose="020B0303020204020204" pitchFamily="34" charset="0"/>
              </a:rPr>
              <a:t>, Trecate-</a:t>
            </a:r>
            <a:r>
              <a:rPr lang="en-GB" sz="1100" b="1" dirty="0" err="1">
                <a:latin typeface="EMprint Light" panose="020B0303020204020204" pitchFamily="34" charset="0"/>
                <a:ea typeface="EMprint Light" panose="020B0303020204020204" pitchFamily="34" charset="0"/>
              </a:rPr>
              <a:t>Arluno</a:t>
            </a:r>
            <a:r>
              <a:rPr lang="en-GB" sz="1100" b="1" dirty="0">
                <a:latin typeface="EMprint Light" panose="020B0303020204020204" pitchFamily="34" charset="0"/>
                <a:ea typeface="EMprint Light" panose="020B0303020204020204" pitchFamily="34" charset="0"/>
              </a:rPr>
              <a:t>)</a:t>
            </a:r>
            <a:endParaRPr lang="en-US" sz="1100" b="1" dirty="0">
              <a:latin typeface="EMprint Light" panose="020B0303020204020204" pitchFamily="34" charset="0"/>
              <a:ea typeface="EMprint Light" panose="020B0303020204020204" pitchFamily="34" charset="0"/>
            </a:endParaRPr>
          </a:p>
        </p:txBody>
      </p:sp>
    </p:spTree>
    <p:extLst>
      <p:ext uri="{BB962C8B-B14F-4D97-AF65-F5344CB8AC3E}">
        <p14:creationId xmlns:p14="http://schemas.microsoft.com/office/powerpoint/2010/main" val="3982616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586384"/>
            <a:ext cx="9144000" cy="545700"/>
          </a:xfrm>
          <a:prstGeom prst="rect">
            <a:avLst/>
          </a:prstGeom>
          <a:noFill/>
          <a:ln>
            <a:noFill/>
          </a:ln>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100839" y="610534"/>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19BED36F-16FB-4720-B8EF-BBDECB9A128C}"/>
              </a:ext>
            </a:extLst>
          </p:cNvPr>
          <p:cNvSpPr txBox="1"/>
          <p:nvPr/>
        </p:nvSpPr>
        <p:spPr>
          <a:xfrm>
            <a:off x="100838" y="223640"/>
            <a:ext cx="8352428" cy="307777"/>
          </a:xfrm>
          <a:prstGeom prst="rect">
            <a:avLst/>
          </a:prstGeom>
          <a:noFill/>
        </p:spPr>
        <p:txBody>
          <a:bodyPr wrap="square" rtlCol="0">
            <a:spAutoFit/>
          </a:bodyPr>
          <a:lstStyle/>
          <a:p>
            <a:r>
              <a:rPr lang="it-IT" dirty="0"/>
              <a:t>Procedura di </a:t>
            </a:r>
            <a:r>
              <a:rPr lang="it-IT" b="1" dirty="0"/>
              <a:t>comunicazione dell’emergenza </a:t>
            </a:r>
            <a:r>
              <a:rPr lang="it-IT" dirty="0"/>
              <a:t>e di gestione dei relativi potenziali inquinamenti</a:t>
            </a:r>
          </a:p>
        </p:txBody>
      </p:sp>
      <p:sp>
        <p:nvSpPr>
          <p:cNvPr id="3" name="Flowchart: Process 2"/>
          <p:cNvSpPr/>
          <p:nvPr/>
        </p:nvSpPr>
        <p:spPr>
          <a:xfrm>
            <a:off x="1638145" y="846239"/>
            <a:ext cx="839894" cy="318347"/>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latin typeface="EMprint" panose="020B0503020204020204" pitchFamily="34" charset="0"/>
                <a:ea typeface="EMprint" panose="020B0503020204020204" pitchFamily="34" charset="0"/>
              </a:rPr>
              <a:t>Segnalazione</a:t>
            </a:r>
            <a:r>
              <a:rPr lang="en-GB" sz="800" dirty="0">
                <a:latin typeface="EMprint" panose="020B0503020204020204" pitchFamily="34" charset="0"/>
                <a:ea typeface="EMprint" panose="020B0503020204020204" pitchFamily="34" charset="0"/>
              </a:rPr>
              <a:t> </a:t>
            </a:r>
            <a:r>
              <a:rPr lang="en-GB" sz="800" dirty="0" err="1">
                <a:latin typeface="EMprint" panose="020B0503020204020204" pitchFamily="34" charset="0"/>
                <a:ea typeface="EMprint" panose="020B0503020204020204" pitchFamily="34" charset="0"/>
              </a:rPr>
              <a:t>strumentale</a:t>
            </a:r>
            <a:endParaRPr lang="en-US" sz="800" dirty="0">
              <a:latin typeface="EMprint" panose="020B0503020204020204" pitchFamily="34" charset="0"/>
              <a:ea typeface="EMprint" panose="020B0503020204020204" pitchFamily="34" charset="0"/>
            </a:endParaRPr>
          </a:p>
        </p:txBody>
      </p:sp>
      <p:sp>
        <p:nvSpPr>
          <p:cNvPr id="9" name="Flowchart: Process 8"/>
          <p:cNvSpPr/>
          <p:nvPr/>
        </p:nvSpPr>
        <p:spPr>
          <a:xfrm>
            <a:off x="3937691" y="846238"/>
            <a:ext cx="839894" cy="318347"/>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latin typeface="EMprint" panose="020B0503020204020204" pitchFamily="34" charset="0"/>
                <a:ea typeface="EMprint" panose="020B0503020204020204" pitchFamily="34" charset="0"/>
              </a:rPr>
              <a:t>Segnalazione</a:t>
            </a:r>
            <a:r>
              <a:rPr lang="en-GB" sz="800" dirty="0">
                <a:latin typeface="EMprint" panose="020B0503020204020204" pitchFamily="34" charset="0"/>
                <a:ea typeface="EMprint" panose="020B0503020204020204" pitchFamily="34" charset="0"/>
              </a:rPr>
              <a:t> </a:t>
            </a:r>
            <a:r>
              <a:rPr lang="en-GB" sz="800" dirty="0" err="1">
                <a:latin typeface="EMprint" panose="020B0503020204020204" pitchFamily="34" charset="0"/>
                <a:ea typeface="EMprint" panose="020B0503020204020204" pitchFamily="34" charset="0"/>
              </a:rPr>
              <a:t>esterna</a:t>
            </a:r>
            <a:endParaRPr lang="en-US" sz="800" dirty="0">
              <a:latin typeface="EMprint" panose="020B0503020204020204" pitchFamily="34" charset="0"/>
              <a:ea typeface="EMprint" panose="020B0503020204020204" pitchFamily="34" charset="0"/>
            </a:endParaRPr>
          </a:p>
        </p:txBody>
      </p:sp>
      <p:sp>
        <p:nvSpPr>
          <p:cNvPr id="10" name="Flowchart: Process 9"/>
          <p:cNvSpPr/>
          <p:nvPr/>
        </p:nvSpPr>
        <p:spPr>
          <a:xfrm>
            <a:off x="2803159" y="1309492"/>
            <a:ext cx="839894" cy="397388"/>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latin typeface="EMprint" panose="020B0503020204020204" pitchFamily="34" charset="0"/>
                <a:ea typeface="EMprint" panose="020B0503020204020204" pitchFamily="34" charset="0"/>
              </a:rPr>
              <a:t>Attivazione</a:t>
            </a:r>
            <a:r>
              <a:rPr lang="en-GB" sz="800" dirty="0">
                <a:latin typeface="EMprint" panose="020B0503020204020204" pitchFamily="34" charset="0"/>
                <a:ea typeface="EMprint" panose="020B0503020204020204" pitchFamily="34" charset="0"/>
              </a:rPr>
              <a:t> piano </a:t>
            </a:r>
            <a:r>
              <a:rPr lang="en-GB" sz="800" dirty="0" err="1">
                <a:latin typeface="EMprint" panose="020B0503020204020204" pitchFamily="34" charset="0"/>
                <a:ea typeface="EMprint" panose="020B0503020204020204" pitchFamily="34" charset="0"/>
              </a:rPr>
              <a:t>d’emergenza</a:t>
            </a:r>
            <a:endParaRPr lang="en-US" sz="800" dirty="0">
              <a:latin typeface="EMprint" panose="020B0503020204020204" pitchFamily="34" charset="0"/>
              <a:ea typeface="EMprint" panose="020B0503020204020204" pitchFamily="34" charset="0"/>
            </a:endParaRPr>
          </a:p>
        </p:txBody>
      </p:sp>
      <p:cxnSp>
        <p:nvCxnSpPr>
          <p:cNvPr id="5" name="Elbow Connector 4"/>
          <p:cNvCxnSpPr>
            <a:stCxn id="3" idx="3"/>
            <a:endCxn id="10" idx="1"/>
          </p:cNvCxnSpPr>
          <p:nvPr/>
        </p:nvCxnSpPr>
        <p:spPr>
          <a:xfrm>
            <a:off x="2478039" y="1005413"/>
            <a:ext cx="325120" cy="502773"/>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9" idx="1"/>
            <a:endCxn id="10" idx="3"/>
          </p:cNvCxnSpPr>
          <p:nvPr/>
        </p:nvCxnSpPr>
        <p:spPr>
          <a:xfrm rot="10800000" flipV="1">
            <a:off x="3643053" y="1005412"/>
            <a:ext cx="294638" cy="502774"/>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56413" y="1306663"/>
            <a:ext cx="4102254" cy="461665"/>
          </a:xfrm>
          <a:prstGeom prst="rect">
            <a:avLst/>
          </a:prstGeom>
          <a:noFill/>
        </p:spPr>
        <p:txBody>
          <a:bodyPr wrap="square" rtlCol="0">
            <a:spAutoFit/>
          </a:bodyPr>
          <a:lstStyle>
            <a:defPPr marR="0" lvl="0" algn="l" rtl="0">
              <a:lnSpc>
                <a:spcPct val="100000"/>
              </a:lnSpc>
              <a:spcBef>
                <a:spcPts val="0"/>
              </a:spcBef>
              <a:spcAft>
                <a:spcPts val="0"/>
              </a:spcAft>
            </a:defPPr>
            <a:lvl1pPr>
              <a:defRPr sz="800" i="1">
                <a:solidFill>
                  <a:srgbClr val="0070C0"/>
                </a:solidFill>
                <a:latin typeface="EMprint" panose="020B0503020204020204" pitchFamily="34" charset="0"/>
                <a:ea typeface="EMprint" panose="020B0503020204020204" pitchFamily="34" charset="0"/>
              </a:defRPr>
            </a:lvl1pPr>
          </a:lstStyle>
          <a:p>
            <a:r>
              <a:rPr lang="it-IT" dirty="0"/>
              <a:t>A cura del Capo Tecnico di Turno:</a:t>
            </a:r>
          </a:p>
          <a:p>
            <a:r>
              <a:rPr lang="it-IT" dirty="0"/>
              <a:t>a) Fermata immediata del pompaggio e messa in sicurezza dell'oleodotto</a:t>
            </a:r>
          </a:p>
          <a:p>
            <a:r>
              <a:rPr lang="it-IT" dirty="0"/>
              <a:t>b) Attivazione del sistema di valutazione dell’entità</a:t>
            </a:r>
          </a:p>
        </p:txBody>
      </p:sp>
      <p:sp>
        <p:nvSpPr>
          <p:cNvPr id="18" name="Flowchart: Decision 17"/>
          <p:cNvSpPr/>
          <p:nvPr/>
        </p:nvSpPr>
        <p:spPr>
          <a:xfrm>
            <a:off x="2589799" y="2103654"/>
            <a:ext cx="1266614" cy="453352"/>
          </a:xfrm>
          <a:prstGeom prst="flowChartDecisi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solidFill>
                  <a:schemeClr val="dk1"/>
                </a:solidFill>
                <a:latin typeface="EMprint" panose="020B0503020204020204" pitchFamily="34" charset="0"/>
                <a:ea typeface="EMprint" panose="020B0503020204020204" pitchFamily="34" charset="0"/>
              </a:rPr>
              <a:t>Categoria</a:t>
            </a:r>
            <a:r>
              <a:rPr lang="en-GB" sz="800" dirty="0">
                <a:solidFill>
                  <a:schemeClr val="dk1"/>
                </a:solidFill>
                <a:latin typeface="EMprint" panose="020B0503020204020204" pitchFamily="34" charset="0"/>
                <a:ea typeface="EMprint" panose="020B0503020204020204" pitchFamily="34" charset="0"/>
              </a:rPr>
              <a:t> </a:t>
            </a:r>
            <a:endParaRPr lang="en-US" sz="800" dirty="0">
              <a:solidFill>
                <a:schemeClr val="dk1"/>
              </a:solidFill>
              <a:latin typeface="EMprint" panose="020B0503020204020204" pitchFamily="34" charset="0"/>
              <a:ea typeface="EMprint" panose="020B0503020204020204" pitchFamily="34" charset="0"/>
            </a:endParaRPr>
          </a:p>
        </p:txBody>
      </p:sp>
      <p:sp>
        <p:nvSpPr>
          <p:cNvPr id="26" name="Flowchart: Process 25"/>
          <p:cNvSpPr/>
          <p:nvPr/>
        </p:nvSpPr>
        <p:spPr>
          <a:xfrm>
            <a:off x="579305" y="2593724"/>
            <a:ext cx="839894" cy="481369"/>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latin typeface="EMprint" panose="020B0503020204020204" pitchFamily="34" charset="0"/>
                <a:ea typeface="EMprint" panose="020B0503020204020204" pitchFamily="34" charset="0"/>
              </a:rPr>
              <a:t>Prova</a:t>
            </a:r>
            <a:r>
              <a:rPr lang="en-GB" sz="800" dirty="0">
                <a:latin typeface="EMprint" panose="020B0503020204020204" pitchFamily="34" charset="0"/>
                <a:ea typeface="EMprint" panose="020B0503020204020204" pitchFamily="34" charset="0"/>
              </a:rPr>
              <a:t> di </a:t>
            </a:r>
            <a:r>
              <a:rPr lang="en-GB" sz="800" dirty="0" err="1">
                <a:latin typeface="EMprint" panose="020B0503020204020204" pitchFamily="34" charset="0"/>
                <a:ea typeface="EMprint" panose="020B0503020204020204" pitchFamily="34" charset="0"/>
              </a:rPr>
              <a:t>pressione</a:t>
            </a:r>
            <a:endParaRPr lang="en-US" sz="800" dirty="0">
              <a:latin typeface="EMprint" panose="020B0503020204020204" pitchFamily="34" charset="0"/>
              <a:ea typeface="EMprint" panose="020B0503020204020204" pitchFamily="34" charset="0"/>
            </a:endParaRPr>
          </a:p>
        </p:txBody>
      </p:sp>
      <p:sp>
        <p:nvSpPr>
          <p:cNvPr id="27" name="Flowchart: Process 26"/>
          <p:cNvSpPr/>
          <p:nvPr/>
        </p:nvSpPr>
        <p:spPr>
          <a:xfrm>
            <a:off x="1638145" y="2593724"/>
            <a:ext cx="958427" cy="481369"/>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latin typeface="EMprint" panose="020B0503020204020204" pitchFamily="34" charset="0"/>
                <a:ea typeface="EMprint" panose="020B0503020204020204" pitchFamily="34" charset="0"/>
              </a:rPr>
              <a:t>Verifica</a:t>
            </a:r>
            <a:r>
              <a:rPr lang="en-GB" sz="800" dirty="0">
                <a:latin typeface="EMprint" panose="020B0503020204020204" pitchFamily="34" charset="0"/>
                <a:ea typeface="EMprint" panose="020B0503020204020204" pitchFamily="34" charset="0"/>
              </a:rPr>
              <a:t> </a:t>
            </a:r>
            <a:r>
              <a:rPr lang="en-GB" sz="800" dirty="0" err="1">
                <a:latin typeface="EMprint" panose="020B0503020204020204" pitchFamily="34" charset="0"/>
                <a:ea typeface="EMprint" panose="020B0503020204020204" pitchFamily="34" charset="0"/>
              </a:rPr>
              <a:t>sul</a:t>
            </a:r>
            <a:r>
              <a:rPr lang="en-GB" sz="800" dirty="0">
                <a:latin typeface="EMprint" panose="020B0503020204020204" pitchFamily="34" charset="0"/>
                <a:ea typeface="EMprint" panose="020B0503020204020204" pitchFamily="34" charset="0"/>
              </a:rPr>
              <a:t> </a:t>
            </a:r>
            <a:r>
              <a:rPr lang="en-GB" sz="800" dirty="0" err="1">
                <a:latin typeface="EMprint" panose="020B0503020204020204" pitchFamily="34" charset="0"/>
                <a:ea typeface="EMprint" panose="020B0503020204020204" pitchFamily="34" charset="0"/>
              </a:rPr>
              <a:t>luogo</a:t>
            </a:r>
            <a:r>
              <a:rPr lang="en-GB" sz="800" dirty="0">
                <a:latin typeface="EMprint" panose="020B0503020204020204" pitchFamily="34" charset="0"/>
                <a:ea typeface="EMprint" panose="020B0503020204020204" pitchFamily="34" charset="0"/>
              </a:rPr>
              <a:t> </a:t>
            </a:r>
          </a:p>
          <a:p>
            <a:pPr algn="ctr"/>
            <a:r>
              <a:rPr lang="en-GB" sz="600" dirty="0">
                <a:latin typeface="EMprint" panose="020B0503020204020204" pitchFamily="34" charset="0"/>
                <a:ea typeface="EMprint" panose="020B0503020204020204" pitchFamily="34" charset="0"/>
              </a:rPr>
              <a:t>(</a:t>
            </a:r>
            <a:r>
              <a:rPr lang="it-IT" sz="600" dirty="0">
                <a:latin typeface="EMprint" panose="020B0503020204020204" pitchFamily="34" charset="0"/>
                <a:ea typeface="EMprint" panose="020B0503020204020204" pitchFamily="34" charset="0"/>
              </a:rPr>
              <a:t>Ispett. di linea o Personale  Reperibile)</a:t>
            </a:r>
            <a:endParaRPr lang="en-US" sz="600" dirty="0">
              <a:latin typeface="EMprint" panose="020B0503020204020204" pitchFamily="34" charset="0"/>
              <a:ea typeface="EMprint" panose="020B0503020204020204" pitchFamily="34" charset="0"/>
            </a:endParaRPr>
          </a:p>
        </p:txBody>
      </p:sp>
      <p:sp>
        <p:nvSpPr>
          <p:cNvPr id="28" name="Flowchart: Decision 27"/>
          <p:cNvSpPr/>
          <p:nvPr/>
        </p:nvSpPr>
        <p:spPr>
          <a:xfrm>
            <a:off x="999252" y="3436223"/>
            <a:ext cx="1266614" cy="453352"/>
          </a:xfrm>
          <a:prstGeom prst="flowChartDecisi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solidFill>
                  <a:schemeClr val="dk1"/>
                </a:solidFill>
                <a:latin typeface="EMprint" panose="020B0503020204020204" pitchFamily="34" charset="0"/>
                <a:ea typeface="EMprint" panose="020B0503020204020204" pitchFamily="34" charset="0"/>
              </a:rPr>
              <a:t>Perdita</a:t>
            </a:r>
            <a:r>
              <a:rPr lang="en-GB" sz="800" dirty="0">
                <a:solidFill>
                  <a:schemeClr val="dk1"/>
                </a:solidFill>
                <a:latin typeface="EMprint" panose="020B0503020204020204" pitchFamily="34" charset="0"/>
                <a:ea typeface="EMprint" panose="020B0503020204020204" pitchFamily="34" charset="0"/>
              </a:rPr>
              <a:t> </a:t>
            </a:r>
            <a:r>
              <a:rPr lang="en-GB" sz="800" dirty="0" err="1">
                <a:solidFill>
                  <a:schemeClr val="dk1"/>
                </a:solidFill>
                <a:latin typeface="EMprint" panose="020B0503020204020204" pitchFamily="34" charset="0"/>
                <a:ea typeface="EMprint" panose="020B0503020204020204" pitchFamily="34" charset="0"/>
              </a:rPr>
              <a:t>accertata</a:t>
            </a:r>
            <a:r>
              <a:rPr lang="en-GB" sz="800" dirty="0">
                <a:solidFill>
                  <a:schemeClr val="dk1"/>
                </a:solidFill>
                <a:latin typeface="EMprint" panose="020B0503020204020204" pitchFamily="34" charset="0"/>
                <a:ea typeface="EMprint" panose="020B0503020204020204" pitchFamily="34" charset="0"/>
              </a:rPr>
              <a:t> </a:t>
            </a:r>
            <a:endParaRPr lang="en-US" sz="800" dirty="0">
              <a:solidFill>
                <a:schemeClr val="dk1"/>
              </a:solidFill>
              <a:latin typeface="EMprint" panose="020B0503020204020204" pitchFamily="34" charset="0"/>
              <a:ea typeface="EMprint" panose="020B0503020204020204" pitchFamily="34" charset="0"/>
            </a:endParaRPr>
          </a:p>
        </p:txBody>
      </p:sp>
      <p:sp>
        <p:nvSpPr>
          <p:cNvPr id="29" name="Flowchart: Process 28"/>
          <p:cNvSpPr/>
          <p:nvPr/>
        </p:nvSpPr>
        <p:spPr>
          <a:xfrm>
            <a:off x="3937691" y="2588573"/>
            <a:ext cx="1006841" cy="481370"/>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latin typeface="EMprint" panose="020B0503020204020204" pitchFamily="34" charset="0"/>
                <a:ea typeface="EMprint" panose="020B0503020204020204" pitchFamily="34" charset="0"/>
              </a:rPr>
              <a:t>Attivazione</a:t>
            </a:r>
            <a:r>
              <a:rPr lang="en-GB" sz="800" dirty="0">
                <a:latin typeface="EMprint" panose="020B0503020204020204" pitchFamily="34" charset="0"/>
                <a:ea typeface="EMprint" panose="020B0503020204020204" pitchFamily="34" charset="0"/>
              </a:rPr>
              <a:t> Piano </a:t>
            </a:r>
            <a:r>
              <a:rPr lang="en-GB" sz="800" dirty="0" err="1">
                <a:latin typeface="EMprint" panose="020B0503020204020204" pitchFamily="34" charset="0"/>
                <a:ea typeface="EMprint" panose="020B0503020204020204" pitchFamily="34" charset="0"/>
              </a:rPr>
              <a:t>Generale</a:t>
            </a:r>
            <a:r>
              <a:rPr lang="en-GB" sz="800" dirty="0">
                <a:latin typeface="EMprint" panose="020B0503020204020204" pitchFamily="34" charset="0"/>
                <a:ea typeface="EMprint" panose="020B0503020204020204" pitchFamily="34" charset="0"/>
              </a:rPr>
              <a:t> </a:t>
            </a:r>
            <a:r>
              <a:rPr lang="en-GB" sz="800" dirty="0" err="1">
                <a:latin typeface="EMprint" panose="020B0503020204020204" pitchFamily="34" charset="0"/>
                <a:ea typeface="EMprint" panose="020B0503020204020204" pitchFamily="34" charset="0"/>
              </a:rPr>
              <a:t>d’intervento</a:t>
            </a:r>
            <a:endParaRPr lang="en-US" sz="800" dirty="0">
              <a:latin typeface="EMprint" panose="020B0503020204020204" pitchFamily="34" charset="0"/>
              <a:ea typeface="EMprint" panose="020B0503020204020204" pitchFamily="34" charset="0"/>
            </a:endParaRPr>
          </a:p>
        </p:txBody>
      </p:sp>
      <p:cxnSp>
        <p:nvCxnSpPr>
          <p:cNvPr id="30" name="Elbow Connector 29"/>
          <p:cNvCxnSpPr>
            <a:stCxn id="18" idx="3"/>
            <a:endCxn id="29" idx="0"/>
          </p:cNvCxnSpPr>
          <p:nvPr/>
        </p:nvCxnSpPr>
        <p:spPr>
          <a:xfrm>
            <a:off x="3856413" y="2330330"/>
            <a:ext cx="584699" cy="258243"/>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8" idx="1"/>
            <a:endCxn id="26" idx="0"/>
          </p:cNvCxnSpPr>
          <p:nvPr/>
        </p:nvCxnSpPr>
        <p:spPr>
          <a:xfrm rot="10800000" flipV="1">
            <a:off x="999253" y="2330330"/>
            <a:ext cx="1590547" cy="263394"/>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8" idx="1"/>
            <a:endCxn id="27" idx="0"/>
          </p:cNvCxnSpPr>
          <p:nvPr/>
        </p:nvCxnSpPr>
        <p:spPr>
          <a:xfrm rot="10800000" flipV="1">
            <a:off x="2117359" y="2330330"/>
            <a:ext cx="472440" cy="263394"/>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6" idx="2"/>
            <a:endCxn id="28" idx="0"/>
          </p:cNvCxnSpPr>
          <p:nvPr/>
        </p:nvCxnSpPr>
        <p:spPr>
          <a:xfrm rot="16200000" flipH="1">
            <a:off x="1135340" y="2939004"/>
            <a:ext cx="361130" cy="633307"/>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27" idx="2"/>
            <a:endCxn id="28" idx="0"/>
          </p:cNvCxnSpPr>
          <p:nvPr/>
        </p:nvCxnSpPr>
        <p:spPr>
          <a:xfrm rot="5400000">
            <a:off x="1694394" y="3013258"/>
            <a:ext cx="361130" cy="484800"/>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28" idx="1"/>
            <a:endCxn id="55" idx="0"/>
          </p:cNvCxnSpPr>
          <p:nvPr/>
        </p:nvCxnSpPr>
        <p:spPr>
          <a:xfrm rot="10800000" flipV="1">
            <a:off x="637700" y="3662899"/>
            <a:ext cx="361553" cy="404486"/>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5" name="Flowchart: Process 54"/>
          <p:cNvSpPr/>
          <p:nvPr/>
        </p:nvSpPr>
        <p:spPr>
          <a:xfrm>
            <a:off x="217752" y="4067385"/>
            <a:ext cx="839894" cy="364483"/>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800" dirty="0" err="1">
                <a:latin typeface="EMprint" panose="020B0503020204020204" pitchFamily="34" charset="0"/>
                <a:ea typeface="EMprint" panose="020B0503020204020204" pitchFamily="34" charset="0"/>
              </a:rPr>
              <a:t>Ripresa</a:t>
            </a:r>
            <a:r>
              <a:rPr lang="en-GB" sz="800" dirty="0">
                <a:latin typeface="EMprint" panose="020B0503020204020204" pitchFamily="34" charset="0"/>
                <a:ea typeface="EMprint" panose="020B0503020204020204" pitchFamily="34" charset="0"/>
              </a:rPr>
              <a:t> del </a:t>
            </a:r>
            <a:r>
              <a:rPr lang="en-GB" sz="800" dirty="0" err="1">
                <a:latin typeface="EMprint" panose="020B0503020204020204" pitchFamily="34" charset="0"/>
                <a:ea typeface="EMprint" panose="020B0503020204020204" pitchFamily="34" charset="0"/>
              </a:rPr>
              <a:t>pompaggio</a:t>
            </a:r>
            <a:endParaRPr lang="en-US" sz="800" dirty="0">
              <a:latin typeface="EMprint" panose="020B0503020204020204" pitchFamily="34" charset="0"/>
              <a:ea typeface="EMprint" panose="020B0503020204020204" pitchFamily="34" charset="0"/>
            </a:endParaRPr>
          </a:p>
        </p:txBody>
      </p:sp>
      <p:cxnSp>
        <p:nvCxnSpPr>
          <p:cNvPr id="72" name="Straight Arrow Connector 71"/>
          <p:cNvCxnSpPr>
            <a:stCxn id="10" idx="2"/>
            <a:endCxn id="18" idx="0"/>
          </p:cNvCxnSpPr>
          <p:nvPr/>
        </p:nvCxnSpPr>
        <p:spPr>
          <a:xfrm>
            <a:off x="3223106" y="1706880"/>
            <a:ext cx="0" cy="39677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28" idx="3"/>
            <a:endCxn id="29" idx="2"/>
          </p:cNvCxnSpPr>
          <p:nvPr/>
        </p:nvCxnSpPr>
        <p:spPr>
          <a:xfrm flipV="1">
            <a:off x="2265866" y="3069943"/>
            <a:ext cx="2175246" cy="592956"/>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051318" y="1869536"/>
            <a:ext cx="1486415" cy="492443"/>
          </a:xfrm>
          <a:prstGeom prst="rect">
            <a:avLst/>
          </a:prstGeom>
          <a:noFill/>
        </p:spPr>
        <p:txBody>
          <a:bodyPr wrap="square" rtlCol="0">
            <a:spAutoFit/>
          </a:bodyPr>
          <a:lstStyle/>
          <a:p>
            <a:pPr marL="228600" indent="-228600">
              <a:buAutoNum type="arabicPeriod"/>
            </a:pPr>
            <a:r>
              <a:rPr lang="it-IT" sz="800" dirty="0">
                <a:latin typeface="EMprint" panose="020B0503020204020204" pitchFamily="34" charset="0"/>
                <a:ea typeface="EMprint" panose="020B0503020204020204" pitchFamily="34" charset="0"/>
              </a:rPr>
              <a:t>Stato di allarme</a:t>
            </a:r>
          </a:p>
          <a:p>
            <a:r>
              <a:rPr lang="it-IT" sz="600" dirty="0">
                <a:latin typeface="EMprint" panose="020B0503020204020204" pitchFamily="34" charset="0"/>
                <a:ea typeface="EMprint" panose="020B0503020204020204" pitchFamily="34" charset="0"/>
              </a:rPr>
              <a:t>situazione di emergenza che si determina in presenza di fatti anomali, reali o presunti, </a:t>
            </a:r>
          </a:p>
        </p:txBody>
      </p:sp>
      <p:sp>
        <p:nvSpPr>
          <p:cNvPr id="78" name="TextBox 77"/>
          <p:cNvSpPr txBox="1"/>
          <p:nvPr/>
        </p:nvSpPr>
        <p:spPr>
          <a:xfrm>
            <a:off x="3790372" y="1958217"/>
            <a:ext cx="1441528" cy="400110"/>
          </a:xfrm>
          <a:prstGeom prst="rect">
            <a:avLst/>
          </a:prstGeom>
          <a:noFill/>
        </p:spPr>
        <p:txBody>
          <a:bodyPr wrap="square" rtlCol="0">
            <a:spAutoFit/>
          </a:bodyPr>
          <a:lstStyle/>
          <a:p>
            <a:r>
              <a:rPr lang="it-IT" sz="800" dirty="0">
                <a:latin typeface="EMprint" panose="020B0503020204020204" pitchFamily="34" charset="0"/>
                <a:ea typeface="EMprint" panose="020B0503020204020204" pitchFamily="34" charset="0"/>
              </a:rPr>
              <a:t>2. Stato di mobilitazione</a:t>
            </a:r>
          </a:p>
          <a:p>
            <a:r>
              <a:rPr lang="it-IT" sz="600" dirty="0">
                <a:latin typeface="EMprint" panose="020B0503020204020204" pitchFamily="34" charset="0"/>
                <a:ea typeface="EMprint" panose="020B0503020204020204" pitchFamily="34" charset="0"/>
              </a:rPr>
              <a:t>situazione di emergenza accertata o imminente</a:t>
            </a:r>
          </a:p>
        </p:txBody>
      </p:sp>
      <p:sp>
        <p:nvSpPr>
          <p:cNvPr id="79" name="TextBox 78"/>
          <p:cNvSpPr txBox="1"/>
          <p:nvPr/>
        </p:nvSpPr>
        <p:spPr>
          <a:xfrm>
            <a:off x="2271227" y="3485458"/>
            <a:ext cx="286291" cy="215444"/>
          </a:xfrm>
          <a:prstGeom prst="rect">
            <a:avLst/>
          </a:prstGeom>
          <a:noFill/>
        </p:spPr>
        <p:txBody>
          <a:bodyPr wrap="square" rtlCol="0">
            <a:spAutoFit/>
          </a:bodyPr>
          <a:lstStyle/>
          <a:p>
            <a:r>
              <a:rPr lang="it-IT" sz="800" dirty="0">
                <a:latin typeface="EMprint" panose="020B0503020204020204" pitchFamily="34" charset="0"/>
                <a:ea typeface="EMprint" panose="020B0503020204020204" pitchFamily="34" charset="0"/>
              </a:rPr>
              <a:t>SI</a:t>
            </a:r>
          </a:p>
        </p:txBody>
      </p:sp>
      <p:sp>
        <p:nvSpPr>
          <p:cNvPr id="80" name="TextBox 79"/>
          <p:cNvSpPr txBox="1"/>
          <p:nvPr/>
        </p:nvSpPr>
        <p:spPr>
          <a:xfrm>
            <a:off x="667174" y="3498658"/>
            <a:ext cx="367001" cy="215444"/>
          </a:xfrm>
          <a:prstGeom prst="rect">
            <a:avLst/>
          </a:prstGeom>
          <a:noFill/>
        </p:spPr>
        <p:txBody>
          <a:bodyPr wrap="square" rtlCol="0">
            <a:spAutoFit/>
          </a:bodyPr>
          <a:lstStyle/>
          <a:p>
            <a:r>
              <a:rPr lang="it-IT" sz="800" dirty="0">
                <a:latin typeface="EMprint" panose="020B0503020204020204" pitchFamily="34" charset="0"/>
                <a:ea typeface="EMprint" panose="020B0503020204020204" pitchFamily="34" charset="0"/>
              </a:rPr>
              <a:t>NO</a:t>
            </a:r>
          </a:p>
        </p:txBody>
      </p:sp>
      <p:sp>
        <p:nvSpPr>
          <p:cNvPr id="85" name="TextBox 84"/>
          <p:cNvSpPr txBox="1"/>
          <p:nvPr/>
        </p:nvSpPr>
        <p:spPr>
          <a:xfrm>
            <a:off x="5025810" y="2420220"/>
            <a:ext cx="3972484" cy="1200329"/>
          </a:xfrm>
          <a:prstGeom prst="rect">
            <a:avLst/>
          </a:prstGeom>
          <a:noFill/>
        </p:spPr>
        <p:txBody>
          <a:bodyPr wrap="square" rtlCol="0">
            <a:spAutoFit/>
          </a:bodyPr>
          <a:lstStyle>
            <a:defPPr marR="0" lvl="0" algn="l" rtl="0">
              <a:lnSpc>
                <a:spcPct val="100000"/>
              </a:lnSpc>
              <a:spcBef>
                <a:spcPts val="0"/>
              </a:spcBef>
              <a:spcAft>
                <a:spcPts val="0"/>
              </a:spcAft>
            </a:defPPr>
            <a:lvl1pPr>
              <a:defRPr sz="800" i="1">
                <a:solidFill>
                  <a:srgbClr val="0070C0"/>
                </a:solidFill>
                <a:latin typeface="EMprint" panose="020B0503020204020204" pitchFamily="34" charset="0"/>
                <a:ea typeface="EMprint" panose="020B0503020204020204" pitchFamily="34" charset="0"/>
              </a:defRPr>
            </a:lvl1pPr>
          </a:lstStyle>
          <a:p>
            <a:r>
              <a:rPr lang="it-IT" dirty="0"/>
              <a:t>a) Mobilitazione del personale Reperibile per intervento sul luogo dell’evento</a:t>
            </a:r>
          </a:p>
          <a:p>
            <a:r>
              <a:rPr lang="it-IT" dirty="0"/>
              <a:t>b) Chiamata a VVF competenti su territorio  + altre FFO/Enti/Autorità </a:t>
            </a:r>
          </a:p>
          <a:p>
            <a:r>
              <a:rPr lang="it-IT" dirty="0"/>
              <a:t>c) Attuazione di  tutte le misure operative possibili per contenere l'emergenza:</a:t>
            </a:r>
          </a:p>
          <a:p>
            <a:r>
              <a:rPr lang="it-IT" dirty="0"/>
              <a:t>       1.Depressaggio dell'oleodotto verso il Deposito ricevente.</a:t>
            </a:r>
          </a:p>
          <a:p>
            <a:pPr marL="271463" indent="-271463"/>
            <a:r>
              <a:rPr lang="it-IT" dirty="0"/>
              <a:t>       2. Immediata chiusura delle valvole automatiche comandate a distanza e disposizioni al personale reperibile per la chiusura delle valvole manuali</a:t>
            </a:r>
          </a:p>
          <a:p>
            <a:pPr marL="87313" indent="-87313"/>
            <a:r>
              <a:rPr lang="it-IT" dirty="0"/>
              <a:t>d) In caso di «Grande Emergenza»  coinvolgimento dell’ERT (Emergency Response Team) con compiti e ruoli indicati nel PEI (Piano di Emergenza Interno) della Raffineria di Trecate</a:t>
            </a:r>
          </a:p>
        </p:txBody>
      </p:sp>
      <p:sp>
        <p:nvSpPr>
          <p:cNvPr id="86" name="TextBox 85"/>
          <p:cNvSpPr txBox="1"/>
          <p:nvPr/>
        </p:nvSpPr>
        <p:spPr>
          <a:xfrm>
            <a:off x="73955" y="778314"/>
            <a:ext cx="1558604" cy="461665"/>
          </a:xfrm>
          <a:prstGeom prst="rect">
            <a:avLst/>
          </a:prstGeom>
          <a:noFill/>
        </p:spPr>
        <p:txBody>
          <a:bodyPr wrap="square" rtlCol="0">
            <a:spAutoFit/>
          </a:bodyPr>
          <a:lstStyle/>
          <a:p>
            <a:r>
              <a:rPr lang="it-IT" sz="800" i="1" dirty="0">
                <a:solidFill>
                  <a:srgbClr val="0070C0"/>
                </a:solidFill>
                <a:latin typeface="EMprint" panose="020B0503020204020204" pitchFamily="34" charset="0"/>
                <a:ea typeface="EMprint" panose="020B0503020204020204" pitchFamily="34" charset="0"/>
              </a:rPr>
              <a:t>Attivazione allarme </a:t>
            </a:r>
          </a:p>
          <a:p>
            <a:r>
              <a:rPr lang="it-IT" sz="800" i="1" dirty="0">
                <a:solidFill>
                  <a:srgbClr val="0070C0"/>
                </a:solidFill>
                <a:latin typeface="EMprint" panose="020B0503020204020204" pitchFamily="34" charset="0"/>
                <a:ea typeface="EMprint" panose="020B0503020204020204" pitchFamily="34" charset="0"/>
              </a:rPr>
              <a:t>(es. fuga gas o incendio, intrusione, perdita ...)</a:t>
            </a:r>
          </a:p>
        </p:txBody>
      </p:sp>
      <p:sp>
        <p:nvSpPr>
          <p:cNvPr id="87" name="TextBox 86"/>
          <p:cNvSpPr txBox="1"/>
          <p:nvPr/>
        </p:nvSpPr>
        <p:spPr>
          <a:xfrm>
            <a:off x="4855239" y="840462"/>
            <a:ext cx="3567923" cy="338554"/>
          </a:xfrm>
          <a:prstGeom prst="rect">
            <a:avLst/>
          </a:prstGeom>
          <a:noFill/>
        </p:spPr>
        <p:txBody>
          <a:bodyPr wrap="square" rtlCol="0">
            <a:spAutoFit/>
          </a:bodyPr>
          <a:lstStyle>
            <a:defPPr marR="0" lvl="0" algn="l" rtl="0">
              <a:lnSpc>
                <a:spcPct val="100000"/>
              </a:lnSpc>
              <a:spcBef>
                <a:spcPts val="0"/>
              </a:spcBef>
              <a:spcAft>
                <a:spcPts val="0"/>
              </a:spcAft>
            </a:defPPr>
            <a:lvl1pPr>
              <a:defRPr sz="800" i="1">
                <a:solidFill>
                  <a:srgbClr val="0070C0"/>
                </a:solidFill>
                <a:latin typeface="EMprint" panose="020B0503020204020204" pitchFamily="34" charset="0"/>
                <a:ea typeface="EMprint" panose="020B0503020204020204" pitchFamily="34" charset="0"/>
              </a:defRPr>
            </a:lvl1pPr>
          </a:lstStyle>
          <a:p>
            <a:r>
              <a:rPr lang="it-IT" dirty="0"/>
              <a:t>Es. chiamata ai numeri verdi (presenti su paline segnaletiche) e collegati alle sale controllo di Quiliano /Trecate</a:t>
            </a:r>
          </a:p>
        </p:txBody>
      </p:sp>
      <p:sp>
        <p:nvSpPr>
          <p:cNvPr id="34" name="TextBox 33"/>
          <p:cNvSpPr txBox="1"/>
          <p:nvPr/>
        </p:nvSpPr>
        <p:spPr>
          <a:xfrm>
            <a:off x="2589799" y="3877822"/>
            <a:ext cx="6440776" cy="584775"/>
          </a:xfrm>
          <a:prstGeom prst="rect">
            <a:avLst/>
          </a:prstGeom>
          <a:noFill/>
        </p:spPr>
        <p:txBody>
          <a:bodyPr wrap="square" rtlCol="0">
            <a:spAutoFit/>
          </a:bodyPr>
          <a:lstStyle>
            <a:defPPr marR="0" lvl="0" algn="l" rtl="0">
              <a:lnSpc>
                <a:spcPct val="100000"/>
              </a:lnSpc>
              <a:spcBef>
                <a:spcPts val="0"/>
              </a:spcBef>
              <a:spcAft>
                <a:spcPts val="0"/>
              </a:spcAft>
            </a:defPPr>
            <a:lvl1pPr>
              <a:defRPr sz="800" i="1">
                <a:solidFill>
                  <a:srgbClr val="0070C0"/>
                </a:solidFill>
                <a:latin typeface="EMprint" panose="020B0503020204020204" pitchFamily="34" charset="0"/>
                <a:ea typeface="EMprint" panose="020B0503020204020204" pitchFamily="34" charset="0"/>
              </a:defRPr>
            </a:lvl1pPr>
          </a:lstStyle>
          <a:p>
            <a:r>
              <a:rPr lang="it-IT" dirty="0">
                <a:solidFill>
                  <a:srgbClr val="FF0000"/>
                </a:solidFill>
              </a:rPr>
              <a:t>Il piano generale d’intervento si basa sulla disponibilità programmata di personale SARPOM e personale appaltatore specializzato, reperibile su base continuativa. Tale personale dispone di esperienza e conoscenze tecniche, nonché di attrezzature adeguate, per far fronte a tutte le tipologie di emergenze potenzialmente insorgenti su un oleodotto. Il materiale di pronto intervento ambientale è disponibile in nr. 2 magazzini dislocati in posizione baricentrica rispetto alla rete oleodotti per garantire la </a:t>
            </a:r>
            <a:r>
              <a:rPr lang="it-IT">
                <a:solidFill>
                  <a:srgbClr val="FF0000"/>
                </a:solidFill>
              </a:rPr>
              <a:t>rapidità d’intervento.</a:t>
            </a:r>
            <a:endParaRPr lang="it-IT" dirty="0">
              <a:solidFill>
                <a:srgbClr val="FF0000"/>
              </a:solidFill>
            </a:endParaRPr>
          </a:p>
        </p:txBody>
      </p:sp>
      <p:pic>
        <p:nvPicPr>
          <p:cNvPr id="35" name="Picture 34"/>
          <p:cNvPicPr>
            <a:picLocks noChangeAspect="1"/>
          </p:cNvPicPr>
          <p:nvPr/>
        </p:nvPicPr>
        <p:blipFill>
          <a:blip r:embed="rId4"/>
          <a:stretch>
            <a:fillRect/>
          </a:stretch>
        </p:blipFill>
        <p:spPr>
          <a:xfrm>
            <a:off x="7100160" y="460910"/>
            <a:ext cx="1249290" cy="276954"/>
          </a:xfrm>
          <a:prstGeom prst="rect">
            <a:avLst/>
          </a:prstGeom>
        </p:spPr>
      </p:pic>
      <p:pic>
        <p:nvPicPr>
          <p:cNvPr id="37" name="Picture 36"/>
          <p:cNvPicPr>
            <a:picLocks noChangeAspect="1"/>
          </p:cNvPicPr>
          <p:nvPr/>
        </p:nvPicPr>
        <p:blipFill>
          <a:blip r:embed="rId5"/>
          <a:stretch>
            <a:fillRect/>
          </a:stretch>
        </p:blipFill>
        <p:spPr>
          <a:xfrm flipH="1">
            <a:off x="8305882" y="838488"/>
            <a:ext cx="755648" cy="1413668"/>
          </a:xfrm>
          <a:prstGeom prst="rect">
            <a:avLst/>
          </a:prstGeom>
        </p:spPr>
      </p:pic>
      <p:sp>
        <p:nvSpPr>
          <p:cNvPr id="38" name="TextBox 37"/>
          <p:cNvSpPr txBox="1"/>
          <p:nvPr/>
        </p:nvSpPr>
        <p:spPr>
          <a:xfrm>
            <a:off x="6384978" y="1140157"/>
            <a:ext cx="1892873" cy="261610"/>
          </a:xfrm>
          <a:prstGeom prst="rect">
            <a:avLst/>
          </a:prstGeom>
          <a:solidFill>
            <a:schemeClr val="accent6">
              <a:lumMod val="20000"/>
              <a:lumOff val="80000"/>
            </a:schemeClr>
          </a:solidFill>
        </p:spPr>
        <p:txBody>
          <a:bodyPr wrap="square" rtlCol="0">
            <a:spAutoFit/>
          </a:bodyPr>
          <a:lstStyle/>
          <a:p>
            <a:r>
              <a:rPr lang="en-GB" sz="1100" b="1" dirty="0" err="1">
                <a:latin typeface="EMprint Light" panose="020B0303020204020204" pitchFamily="34" charset="0"/>
                <a:ea typeface="EMprint Light" panose="020B0303020204020204" pitchFamily="34" charset="0"/>
              </a:rPr>
              <a:t>Numero</a:t>
            </a:r>
            <a:r>
              <a:rPr lang="en-GB" sz="1100" b="1" dirty="0">
                <a:latin typeface="EMprint Light" panose="020B0303020204020204" pitchFamily="34" charset="0"/>
                <a:ea typeface="EMprint Light" panose="020B0303020204020204" pitchFamily="34" charset="0"/>
              </a:rPr>
              <a:t> </a:t>
            </a:r>
            <a:r>
              <a:rPr lang="en-GB" sz="1100" b="1" dirty="0" err="1">
                <a:latin typeface="EMprint Light" panose="020B0303020204020204" pitchFamily="34" charset="0"/>
                <a:ea typeface="EMprint Light" panose="020B0303020204020204" pitchFamily="34" charset="0"/>
              </a:rPr>
              <a:t>verde</a:t>
            </a:r>
            <a:r>
              <a:rPr lang="en-GB" sz="1100" b="1" dirty="0">
                <a:latin typeface="EMprint Light" panose="020B0303020204020204" pitchFamily="34" charset="0"/>
                <a:ea typeface="EMprint Light" panose="020B0303020204020204" pitchFamily="34" charset="0"/>
              </a:rPr>
              <a:t>: 800 800 339</a:t>
            </a:r>
            <a:endParaRPr lang="en-US" sz="1100" b="1" dirty="0">
              <a:latin typeface="EMprint Light" panose="020B0303020204020204" pitchFamily="34" charset="0"/>
              <a:ea typeface="EMprint Light" panose="020B0303020204020204" pitchFamily="34" charset="0"/>
            </a:endParaRPr>
          </a:p>
        </p:txBody>
      </p:sp>
      <p:sp>
        <p:nvSpPr>
          <p:cNvPr id="40" name="Segnaposto numero diapositiva 2">
            <a:extLst>
              <a:ext uri="{FF2B5EF4-FFF2-40B4-BE49-F238E27FC236}">
                <a16:creationId xmlns="" xmlns:a16="http://schemas.microsoft.com/office/drawing/2014/main" id="{CD6D9C46-D3BF-4156-A801-8342ABD973E6}"/>
              </a:ext>
            </a:extLst>
          </p:cNvPr>
          <p:cNvSpPr>
            <a:spLocks noGrp="1"/>
          </p:cNvSpPr>
          <p:nvPr>
            <p:ph type="sldNum" idx="12"/>
          </p:nvPr>
        </p:nvSpPr>
        <p:spPr>
          <a:xfrm>
            <a:off x="8472458" y="4663217"/>
            <a:ext cx="548700" cy="393600"/>
          </a:xfrm>
        </p:spPr>
        <p:txBody>
          <a:bodyPr/>
          <a:lstStyle/>
          <a:p>
            <a:pPr lvl="0">
              <a:spcBef>
                <a:spcPts val="0"/>
              </a:spcBef>
              <a:buNone/>
            </a:pPr>
            <a:fld id="{00000000-1234-1234-1234-123412341234}" type="slidenum">
              <a:rPr lang="en-GB" smtClean="0"/>
              <a:t>32</a:t>
            </a:fld>
            <a:endParaRPr lang="en-GB" dirty="0"/>
          </a:p>
        </p:txBody>
      </p:sp>
    </p:spTree>
    <p:extLst>
      <p:ext uri="{BB962C8B-B14F-4D97-AF65-F5344CB8AC3E}">
        <p14:creationId xmlns:p14="http://schemas.microsoft.com/office/powerpoint/2010/main" val="1616716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582595"/>
            <a:ext cx="9144000" cy="545700"/>
          </a:xfrm>
          <a:prstGeom prst="rect">
            <a:avLst/>
          </a:prstGeom>
          <a:noFill/>
          <a:ln>
            <a:noFill/>
          </a:ln>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100839" y="610534"/>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19BED36F-16FB-4720-B8EF-BBDECB9A128C}"/>
              </a:ext>
            </a:extLst>
          </p:cNvPr>
          <p:cNvSpPr txBox="1"/>
          <p:nvPr/>
        </p:nvSpPr>
        <p:spPr>
          <a:xfrm>
            <a:off x="100839" y="223640"/>
            <a:ext cx="7528060" cy="307777"/>
          </a:xfrm>
          <a:prstGeom prst="rect">
            <a:avLst/>
          </a:prstGeom>
          <a:noFill/>
        </p:spPr>
        <p:txBody>
          <a:bodyPr wrap="square" rtlCol="0">
            <a:spAutoFit/>
          </a:bodyPr>
          <a:lstStyle/>
          <a:p>
            <a:r>
              <a:rPr lang="it-IT" dirty="0"/>
              <a:t>Misure tecniche e tecnologiche adottate per la prevenzione e il contrasto dei furti</a:t>
            </a:r>
          </a:p>
        </p:txBody>
      </p:sp>
      <p:pic>
        <p:nvPicPr>
          <p:cNvPr id="14" name="Immagine 13">
            <a:extLst>
              <a:ext uri="{FF2B5EF4-FFF2-40B4-BE49-F238E27FC236}">
                <a16:creationId xmlns="" xmlns:a16="http://schemas.microsoft.com/office/drawing/2014/main" id="{3E26E5EC-0E9D-4FA2-AB13-32F4520CB56B}"/>
              </a:ext>
            </a:extLst>
          </p:cNvPr>
          <p:cNvPicPr>
            <a:picLocks noChangeAspect="1"/>
          </p:cNvPicPr>
          <p:nvPr/>
        </p:nvPicPr>
        <p:blipFill>
          <a:blip r:embed="rId4"/>
          <a:stretch>
            <a:fillRect/>
          </a:stretch>
        </p:blipFill>
        <p:spPr>
          <a:xfrm>
            <a:off x="5113124" y="740642"/>
            <a:ext cx="2160002" cy="855682"/>
          </a:xfrm>
          <a:prstGeom prst="rect">
            <a:avLst/>
          </a:prstGeom>
        </p:spPr>
      </p:pic>
      <p:pic>
        <p:nvPicPr>
          <p:cNvPr id="15" name="Immagine 14">
            <a:extLst>
              <a:ext uri="{FF2B5EF4-FFF2-40B4-BE49-F238E27FC236}">
                <a16:creationId xmlns="" xmlns:a16="http://schemas.microsoft.com/office/drawing/2014/main" id="{B39C20C8-9B1F-48EC-9621-C7FADB12EB85}"/>
              </a:ext>
            </a:extLst>
          </p:cNvPr>
          <p:cNvPicPr>
            <a:picLocks noChangeAspect="1"/>
          </p:cNvPicPr>
          <p:nvPr/>
        </p:nvPicPr>
        <p:blipFill>
          <a:blip r:embed="rId5"/>
          <a:stretch>
            <a:fillRect/>
          </a:stretch>
        </p:blipFill>
        <p:spPr>
          <a:xfrm>
            <a:off x="7540959" y="723432"/>
            <a:ext cx="1197948" cy="890103"/>
          </a:xfrm>
          <a:prstGeom prst="rect">
            <a:avLst/>
          </a:prstGeom>
        </p:spPr>
      </p:pic>
      <p:sp>
        <p:nvSpPr>
          <p:cNvPr id="10" name="Rettangolo 9">
            <a:extLst>
              <a:ext uri="{FF2B5EF4-FFF2-40B4-BE49-F238E27FC236}">
                <a16:creationId xmlns="" xmlns:a16="http://schemas.microsoft.com/office/drawing/2014/main" id="{9BC28CA6-47CD-40CC-80D8-0DFEFF5AACB0}"/>
              </a:ext>
            </a:extLst>
          </p:cNvPr>
          <p:cNvSpPr/>
          <p:nvPr/>
        </p:nvSpPr>
        <p:spPr>
          <a:xfrm>
            <a:off x="0" y="1851665"/>
            <a:ext cx="4764348" cy="484748"/>
          </a:xfrm>
          <a:prstGeom prst="rect">
            <a:avLst/>
          </a:prstGeom>
        </p:spPr>
        <p:txBody>
          <a:bodyPr wrap="square">
            <a:spAutoFit/>
          </a:bodyPr>
          <a:lstStyle/>
          <a:p>
            <a:pPr algn="just"/>
            <a:r>
              <a:rPr lang="it-IT" sz="850" b="1" dirty="0"/>
              <a:t>Controllo di Linea: </a:t>
            </a:r>
            <a:r>
              <a:rPr lang="it-IT" sz="850" dirty="0"/>
              <a:t>Tamoil effettua quotidianamente il monitoraggio e controllo del tracciato dell’oleodotto con personale dedicato. Il servizio di monitoraggio in campo è inoltre attivato in caso di necessità attraverso un servizio di reperibilità notturno e festivo del personale stesso.</a:t>
            </a:r>
          </a:p>
        </p:txBody>
      </p:sp>
      <p:sp>
        <p:nvSpPr>
          <p:cNvPr id="11" name="Rettangolo 10">
            <a:extLst>
              <a:ext uri="{FF2B5EF4-FFF2-40B4-BE49-F238E27FC236}">
                <a16:creationId xmlns="" xmlns:a16="http://schemas.microsoft.com/office/drawing/2014/main" id="{3DDDEF18-6661-4EA7-9670-C65BC23C5A73}"/>
              </a:ext>
            </a:extLst>
          </p:cNvPr>
          <p:cNvSpPr/>
          <p:nvPr/>
        </p:nvSpPr>
        <p:spPr>
          <a:xfrm>
            <a:off x="41568" y="2336413"/>
            <a:ext cx="4872942" cy="2192908"/>
          </a:xfrm>
          <a:prstGeom prst="rect">
            <a:avLst/>
          </a:prstGeom>
        </p:spPr>
        <p:txBody>
          <a:bodyPr wrap="square">
            <a:spAutoFit/>
          </a:bodyPr>
          <a:lstStyle/>
          <a:p>
            <a:pPr algn="just"/>
            <a:r>
              <a:rPr lang="it-IT" sz="850" b="1" dirty="0"/>
              <a:t>LDS</a:t>
            </a:r>
            <a:r>
              <a:rPr lang="it-IT" sz="850" dirty="0"/>
              <a:t>: l’oleodotto è dotato di un sistema per la rilevazione in continuo di anomalie e/o perdite e/o effrazioni. Il sistema LDS è basato sulla misurazione in modo continuativo della pressione e della portata in corrispondenza di alcuni punti di riferimento lungo il percorso, tali parametri sono visualizzati nella sala controllo del deposito Tamoil di Cremona presidiata 24h – 365 gg/anno. </a:t>
            </a:r>
          </a:p>
          <a:p>
            <a:pPr algn="just"/>
            <a:r>
              <a:rPr lang="it-IT" sz="850" dirty="0"/>
              <a:t>Il sistema LDS tramite un algoritmo di calcolo consente, con una certa tolleranza, il rilevamento perdite provvedendo all’identificazione del punto di eventuale prelievo/perdita.</a:t>
            </a:r>
          </a:p>
          <a:p>
            <a:pPr algn="just"/>
            <a:endParaRPr lang="it-IT" sz="850" b="1" dirty="0">
              <a:latin typeface="Arial" panose="020B0604020202020204" pitchFamily="34" charset="0"/>
            </a:endParaRPr>
          </a:p>
          <a:p>
            <a:pPr algn="just"/>
            <a:r>
              <a:rPr lang="it-IT" sz="850" b="1" dirty="0">
                <a:latin typeface="Arial" panose="020B0604020202020204" pitchFamily="34" charset="0"/>
              </a:rPr>
              <a:t>Analisi ispettiva di linea con ‘’PIG’’ intelligente</a:t>
            </a:r>
            <a:r>
              <a:rPr lang="it-IT" sz="850" dirty="0">
                <a:latin typeface="Arial" panose="020B0604020202020204" pitchFamily="34" charset="0"/>
              </a:rPr>
              <a:t>: l’ispezione è condotta utilizzando uno strumento per l’analisi dello stato meccanico dell’oleodotto (corrosioni, difetti geometrici, ammaccature, ricerche ‘’</a:t>
            </a:r>
            <a:r>
              <a:rPr lang="it-IT" sz="850" dirty="0" err="1">
                <a:latin typeface="Arial" panose="020B0604020202020204" pitchFamily="34" charset="0"/>
              </a:rPr>
              <a:t>pilferage</a:t>
            </a:r>
            <a:r>
              <a:rPr lang="it-IT" sz="850" dirty="0">
                <a:latin typeface="Arial" panose="020B0604020202020204" pitchFamily="34" charset="0"/>
              </a:rPr>
              <a:t>’’). Inoltre è possibile condurre ricerche mirate di eventuali stacchi </a:t>
            </a:r>
            <a:r>
              <a:rPr lang="it-IT" sz="850" dirty="0" err="1">
                <a:latin typeface="Arial" panose="020B0604020202020204" pitchFamily="34" charset="0"/>
              </a:rPr>
              <a:t>effrattivi</a:t>
            </a:r>
            <a:r>
              <a:rPr lang="it-IT" sz="850" dirty="0">
                <a:latin typeface="Arial" panose="020B0604020202020204" pitchFamily="34" charset="0"/>
              </a:rPr>
              <a:t> (</a:t>
            </a:r>
            <a:r>
              <a:rPr lang="it-IT" sz="850" dirty="0" err="1">
                <a:latin typeface="Arial" panose="020B0604020202020204" pitchFamily="34" charset="0"/>
              </a:rPr>
              <a:t>MFL+Caliper</a:t>
            </a:r>
            <a:r>
              <a:rPr lang="it-IT" sz="850" dirty="0">
                <a:latin typeface="Arial" panose="020B0604020202020204" pitchFamily="34" charset="0"/>
              </a:rPr>
              <a:t> multicanale per analisi “</a:t>
            </a:r>
            <a:r>
              <a:rPr lang="it-IT" sz="850" dirty="0" err="1">
                <a:latin typeface="Arial" panose="020B0604020202020204" pitchFamily="34" charset="0"/>
              </a:rPr>
              <a:t>Change</a:t>
            </a:r>
            <a:r>
              <a:rPr lang="it-IT" sz="850" dirty="0">
                <a:latin typeface="Arial" panose="020B0604020202020204" pitchFamily="34" charset="0"/>
              </a:rPr>
              <a:t> Report”). Tale modalità ispettiva è attivata nel caso in cui si riscontrino segnali </a:t>
            </a:r>
            <a:r>
              <a:rPr lang="it-IT" sz="850" dirty="0" err="1">
                <a:latin typeface="Arial" panose="020B0604020202020204" pitchFamily="34" charset="0"/>
              </a:rPr>
              <a:t>effrattivi</a:t>
            </a:r>
            <a:r>
              <a:rPr lang="it-IT" sz="850" dirty="0">
                <a:latin typeface="Arial" panose="020B0604020202020204" pitchFamily="34" charset="0"/>
              </a:rPr>
              <a:t> difficilmente localizzabili.</a:t>
            </a:r>
            <a:endParaRPr lang="it-IT" sz="850" dirty="0"/>
          </a:p>
          <a:p>
            <a:pPr algn="just"/>
            <a:endParaRPr lang="it-IT" sz="850" b="1" dirty="0">
              <a:latin typeface="Arial" panose="020B0604020202020204" pitchFamily="34" charset="0"/>
            </a:endParaRPr>
          </a:p>
          <a:p>
            <a:pPr algn="just"/>
            <a:r>
              <a:rPr lang="it-IT" sz="850" b="1" dirty="0">
                <a:latin typeface="Arial" panose="020B0604020202020204" pitchFamily="34" charset="0"/>
              </a:rPr>
              <a:t>Valvole per il sezionamento di linea</a:t>
            </a:r>
            <a:r>
              <a:rPr lang="it-IT" sz="850" dirty="0">
                <a:latin typeface="Arial" panose="020B0604020202020204" pitchFamily="34" charset="0"/>
              </a:rPr>
              <a:t>: lungo il tracciato dell’oleodotto sono presenti valvole motorizzate controllate da remoto (sala controllo con presidio h24) e valvole manuali per ulteriore sezionamento della linea</a:t>
            </a:r>
            <a:r>
              <a:rPr lang="it-IT" sz="900" dirty="0">
                <a:latin typeface="Arial" panose="020B0604020202020204" pitchFamily="34" charset="0"/>
              </a:rPr>
              <a:t>.</a:t>
            </a:r>
          </a:p>
        </p:txBody>
      </p:sp>
      <p:pic>
        <p:nvPicPr>
          <p:cNvPr id="20" name="Picture 77" descr="logo-tamoil® bassa risoluzione">
            <a:extLst>
              <a:ext uri="{FF2B5EF4-FFF2-40B4-BE49-F238E27FC236}">
                <a16:creationId xmlns="" xmlns:a16="http://schemas.microsoft.com/office/drawing/2014/main" id="{2AC95E20-87B5-4FB4-9146-E2852561F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634" y="65359"/>
            <a:ext cx="7715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a:extLst>
              <a:ext uri="{FF2B5EF4-FFF2-40B4-BE49-F238E27FC236}">
                <a16:creationId xmlns="" xmlns:a16="http://schemas.microsoft.com/office/drawing/2014/main" id="{12608B39-8C21-4077-A161-1AAD1AF4265C}"/>
              </a:ext>
            </a:extLst>
          </p:cNvPr>
          <p:cNvPicPr>
            <a:picLocks noChangeAspect="1"/>
          </p:cNvPicPr>
          <p:nvPr/>
        </p:nvPicPr>
        <p:blipFill rotWithShape="1">
          <a:blip r:embed="rId7"/>
          <a:srcRect l="38144" t="27562" r="14854" b="15125"/>
          <a:stretch/>
        </p:blipFill>
        <p:spPr>
          <a:xfrm>
            <a:off x="4973781" y="1675177"/>
            <a:ext cx="3823299" cy="2622262"/>
          </a:xfrm>
          <a:prstGeom prst="rect">
            <a:avLst/>
          </a:prstGeom>
        </p:spPr>
      </p:pic>
      <p:sp>
        <p:nvSpPr>
          <p:cNvPr id="4" name="Rettangolo 3"/>
          <p:cNvSpPr/>
          <p:nvPr/>
        </p:nvSpPr>
        <p:spPr>
          <a:xfrm>
            <a:off x="283239" y="1014657"/>
            <a:ext cx="4572000" cy="461665"/>
          </a:xfrm>
          <a:prstGeom prst="rect">
            <a:avLst/>
          </a:prstGeom>
          <a:solidFill>
            <a:srgbClr val="FFFF00"/>
          </a:solidFill>
        </p:spPr>
        <p:txBody>
          <a:bodyPr>
            <a:spAutoFit/>
          </a:bodyPr>
          <a:lstStyle/>
          <a:p>
            <a:r>
              <a:rPr lang="it-IT" sz="1200" b="1" dirty="0">
                <a:latin typeface="Calibri" panose="020F0502020204030204" pitchFamily="34" charset="0"/>
                <a:cs typeface="Calibri" panose="020F0502020204030204" pitchFamily="34" charset="0"/>
              </a:rPr>
              <a:t>Tamoil gestisce oleodotti per </a:t>
            </a:r>
            <a:r>
              <a:rPr lang="it-IT" sz="1200" dirty="0">
                <a:latin typeface="Calibri" panose="020F0502020204030204" pitchFamily="34" charset="0"/>
                <a:cs typeface="Calibri" panose="020F0502020204030204" pitchFamily="34" charset="0"/>
              </a:rPr>
              <a:t>115,2 Km  di cui 30 nella provincia di Milano (</a:t>
            </a:r>
            <a:r>
              <a:rPr lang="it-IT" sz="1200" b="1" dirty="0">
                <a:latin typeface="Calibri" panose="020F0502020204030204" pitchFamily="34" charset="0"/>
                <a:cs typeface="Calibri" panose="020F0502020204030204" pitchFamily="34" charset="0"/>
              </a:rPr>
              <a:t>Cremona –Tavazzano – Trecate) </a:t>
            </a:r>
            <a:endParaRPr lang="it-IT" sz="1200" dirty="0">
              <a:latin typeface="Calibri" panose="020F0502020204030204" pitchFamily="34" charset="0"/>
              <a:cs typeface="Calibri" panose="020F0502020204030204" pitchFamily="34" charset="0"/>
            </a:endParaRPr>
          </a:p>
        </p:txBody>
      </p:sp>
      <p:sp>
        <p:nvSpPr>
          <p:cNvPr id="16" name="Segnaposto numero diapositiva 2">
            <a:extLst>
              <a:ext uri="{FF2B5EF4-FFF2-40B4-BE49-F238E27FC236}">
                <a16:creationId xmlns="" xmlns:a16="http://schemas.microsoft.com/office/drawing/2014/main" id="{07C6210E-2E22-41E3-BE04-0843DDFF596A}"/>
              </a:ext>
            </a:extLst>
          </p:cNvPr>
          <p:cNvSpPr>
            <a:spLocks noGrp="1"/>
          </p:cNvSpPr>
          <p:nvPr>
            <p:ph type="sldNum" idx="12"/>
          </p:nvPr>
        </p:nvSpPr>
        <p:spPr>
          <a:xfrm>
            <a:off x="8472458" y="4663217"/>
            <a:ext cx="548700" cy="393600"/>
          </a:xfrm>
        </p:spPr>
        <p:txBody>
          <a:bodyPr/>
          <a:lstStyle/>
          <a:p>
            <a:pPr lvl="0">
              <a:spcBef>
                <a:spcPts val="0"/>
              </a:spcBef>
              <a:buNone/>
            </a:pPr>
            <a:fld id="{00000000-1234-1234-1234-123412341234}" type="slidenum">
              <a:rPr lang="en-GB" smtClean="0"/>
              <a:t>33</a:t>
            </a:fld>
            <a:endParaRPr lang="en-GB" dirty="0"/>
          </a:p>
        </p:txBody>
      </p:sp>
    </p:spTree>
    <p:extLst>
      <p:ext uri="{BB962C8B-B14F-4D97-AF65-F5344CB8AC3E}">
        <p14:creationId xmlns:p14="http://schemas.microsoft.com/office/powerpoint/2010/main" val="2960666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582595"/>
            <a:ext cx="9144000" cy="545700"/>
          </a:xfrm>
          <a:prstGeom prst="rect">
            <a:avLst/>
          </a:prstGeom>
          <a:noFill/>
          <a:ln>
            <a:noFill/>
          </a:ln>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100839" y="610534"/>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19BED36F-16FB-4720-B8EF-BBDECB9A128C}"/>
              </a:ext>
            </a:extLst>
          </p:cNvPr>
          <p:cNvSpPr txBox="1"/>
          <p:nvPr/>
        </p:nvSpPr>
        <p:spPr>
          <a:xfrm>
            <a:off x="100838" y="223640"/>
            <a:ext cx="8352428" cy="307777"/>
          </a:xfrm>
          <a:prstGeom prst="rect">
            <a:avLst/>
          </a:prstGeom>
          <a:noFill/>
        </p:spPr>
        <p:txBody>
          <a:bodyPr wrap="square" rtlCol="0">
            <a:spAutoFit/>
          </a:bodyPr>
          <a:lstStyle/>
          <a:p>
            <a:r>
              <a:rPr lang="it-IT"/>
              <a:t>Procedura di </a:t>
            </a:r>
            <a:r>
              <a:rPr lang="it-IT" b="1"/>
              <a:t>comunicazione dell’emergenza </a:t>
            </a:r>
            <a:r>
              <a:rPr lang="it-IT"/>
              <a:t>e di gestione di </a:t>
            </a:r>
            <a:r>
              <a:rPr lang="it-IT" b="1"/>
              <a:t>potenziali inquinamenti ambientali</a:t>
            </a:r>
          </a:p>
        </p:txBody>
      </p:sp>
      <p:sp>
        <p:nvSpPr>
          <p:cNvPr id="8" name="Segnaposto testo 3">
            <a:extLst>
              <a:ext uri="{FF2B5EF4-FFF2-40B4-BE49-F238E27FC236}">
                <a16:creationId xmlns="" xmlns:a16="http://schemas.microsoft.com/office/drawing/2014/main" id="{53ED3B62-6709-4587-96EB-29EEFB4AC029}"/>
              </a:ext>
            </a:extLst>
          </p:cNvPr>
          <p:cNvSpPr txBox="1">
            <a:spLocks/>
          </p:cNvSpPr>
          <p:nvPr/>
        </p:nvSpPr>
        <p:spPr>
          <a:xfrm>
            <a:off x="100838" y="642015"/>
            <a:ext cx="8761808" cy="34455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it-IT" sz="800" b="1" dirty="0">
                <a:highlight>
                  <a:srgbClr val="00FFFF"/>
                </a:highlight>
              </a:rPr>
              <a:t>Piano Emergenza Oleodotti</a:t>
            </a:r>
            <a:r>
              <a:rPr lang="it-IT" sz="800" dirty="0"/>
              <a:t>: Tamoil ha in essere la procedura </a:t>
            </a:r>
            <a:r>
              <a:rPr lang="it-IT" sz="800" b="1" dirty="0"/>
              <a:t>PS06-1129</a:t>
            </a:r>
            <a:r>
              <a:rPr lang="it-IT" sz="800" dirty="0"/>
              <a:t>, per fronteggiare con orario 24h 365 gg/anno, situazioni che diano luogo a condizioni di allarme e/o emergenza oleodotti e richiedere se del caso l’intervento di imprese specializzate e delle </a:t>
            </a:r>
            <a:r>
              <a:rPr lang="it-IT" sz="800" b="1" dirty="0">
                <a:solidFill>
                  <a:srgbClr val="FF0000"/>
                </a:solidFill>
              </a:rPr>
              <a:t>Autorità Competenti</a:t>
            </a:r>
            <a:r>
              <a:rPr lang="it-IT" sz="800" dirty="0"/>
              <a:t>.</a:t>
            </a:r>
          </a:p>
        </p:txBody>
      </p:sp>
      <p:sp>
        <p:nvSpPr>
          <p:cNvPr id="11" name="Rectangle 3">
            <a:extLst>
              <a:ext uri="{FF2B5EF4-FFF2-40B4-BE49-F238E27FC236}">
                <a16:creationId xmlns="" xmlns:a16="http://schemas.microsoft.com/office/drawing/2014/main" id="{CF7F90D4-BA11-4FC7-8B08-516069B45912}"/>
              </a:ext>
            </a:extLst>
          </p:cNvPr>
          <p:cNvSpPr>
            <a:spLocks noChangeArrowheads="1"/>
          </p:cNvSpPr>
          <p:nvPr/>
        </p:nvSpPr>
        <p:spPr bwMode="auto">
          <a:xfrm>
            <a:off x="6481187" y="415302"/>
            <a:ext cx="17899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101" name="Picture 77" descr="logo-tamoil® bassa risoluzione">
            <a:extLst>
              <a:ext uri="{FF2B5EF4-FFF2-40B4-BE49-F238E27FC236}">
                <a16:creationId xmlns="" xmlns:a16="http://schemas.microsoft.com/office/drawing/2014/main" id="{BA78C421-AEE8-4F67-A843-DB26BCEED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1172" y="24890"/>
            <a:ext cx="7715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egnaposto testo 3">
            <a:extLst>
              <a:ext uri="{FF2B5EF4-FFF2-40B4-BE49-F238E27FC236}">
                <a16:creationId xmlns="" xmlns:a16="http://schemas.microsoft.com/office/drawing/2014/main" id="{701E6846-D2B1-4364-946A-7E1E46F92B12}"/>
              </a:ext>
            </a:extLst>
          </p:cNvPr>
          <p:cNvSpPr txBox="1">
            <a:spLocks/>
          </p:cNvSpPr>
          <p:nvPr/>
        </p:nvSpPr>
        <p:spPr>
          <a:xfrm>
            <a:off x="131146" y="1463563"/>
            <a:ext cx="8877387" cy="3076033"/>
          </a:xfrm>
          <a:prstGeom prst="rect">
            <a:avLst/>
          </a:prstGeom>
        </p:spPr>
        <p:txBody>
          <a:bodyPr lIns="3600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it-IT" sz="800" b="1" dirty="0"/>
              <a:t>- </a:t>
            </a:r>
            <a:r>
              <a:rPr lang="it-IT" sz="800" b="1" dirty="0">
                <a:highlight>
                  <a:srgbClr val="00FFFF"/>
                </a:highlight>
              </a:rPr>
              <a:t>FASE DI ALLARME</a:t>
            </a:r>
            <a:r>
              <a:rPr lang="it-IT" sz="800" dirty="0">
                <a:highlight>
                  <a:srgbClr val="00FFFF"/>
                </a:highlight>
              </a:rPr>
              <a:t>:     </a:t>
            </a:r>
          </a:p>
          <a:p>
            <a:r>
              <a:rPr lang="it-IT" sz="800" dirty="0"/>
              <a:t>E’ attivata dal </a:t>
            </a:r>
            <a:r>
              <a:rPr lang="it-IT" sz="800" b="1" dirty="0"/>
              <a:t>Tecnico Gestionale Logistica </a:t>
            </a:r>
            <a:r>
              <a:rPr lang="it-IT" sz="800" dirty="0"/>
              <a:t>presso la Sala Controllo del deposito di Cremona (</a:t>
            </a:r>
            <a:r>
              <a:rPr lang="it-IT" sz="800" b="1" dirty="0"/>
              <a:t>24h</a:t>
            </a:r>
            <a:r>
              <a:rPr lang="it-IT" sz="800" dirty="0"/>
              <a:t>) su segnalazione dei guardalinee, dei proprietari dei terreni o terzi, oppure al verificarsi di condizioni strumentali anomale (es: portata, pressione, LDS). In caso di attivazione della fase di allarme il </a:t>
            </a:r>
            <a:r>
              <a:rPr lang="it-IT" sz="800" b="1" dirty="0"/>
              <a:t>Tecnico Gestionale Logistica </a:t>
            </a:r>
            <a:r>
              <a:rPr lang="it-IT" sz="800" dirty="0"/>
              <a:t>provvede a</a:t>
            </a:r>
            <a:r>
              <a:rPr lang="it-IT" sz="800" b="1" dirty="0"/>
              <a:t>:</a:t>
            </a:r>
            <a:endParaRPr lang="it-IT" sz="800" dirty="0"/>
          </a:p>
          <a:p>
            <a:pPr marL="171450" indent="-171450">
              <a:buFont typeface="Wingdings" panose="05000000000000000000" pitchFamily="2" charset="2"/>
              <a:buChar char="ü"/>
            </a:pPr>
            <a:r>
              <a:rPr lang="it-IT" sz="800" dirty="0"/>
              <a:t>Annotare le informazioni riguardanti l’evento (raccolta dei riferimenti di chi chiama, luogo dell’evento, eventuali persone coinvolte, stima perdita, anomalie </a:t>
            </a:r>
            <a:r>
              <a:rPr lang="it-IT" sz="800" dirty="0" err="1"/>
              <a:t>etc</a:t>
            </a:r>
            <a:r>
              <a:rPr lang="it-IT" sz="800" dirty="0"/>
              <a:t> </a:t>
            </a:r>
            <a:r>
              <a:rPr lang="it-IT" sz="800" dirty="0" err="1"/>
              <a:t>etc</a:t>
            </a:r>
            <a:r>
              <a:rPr lang="it-IT" sz="800" dirty="0"/>
              <a:t>);</a:t>
            </a:r>
          </a:p>
          <a:p>
            <a:pPr marL="171450" indent="-171450">
              <a:buFont typeface="Wingdings" panose="05000000000000000000" pitchFamily="2" charset="2"/>
              <a:buChar char="ü"/>
            </a:pPr>
            <a:r>
              <a:rPr lang="it-IT" sz="800" dirty="0"/>
              <a:t>Arrestare il pompaggio ed informare il deposito di ricezione/spedizione, sezionare l’oleodotto attraverso la chiusura delle valvole di linea controllate da remoto;</a:t>
            </a:r>
          </a:p>
          <a:p>
            <a:pPr marL="171450" indent="-171450">
              <a:buFont typeface="Wingdings" panose="05000000000000000000" pitchFamily="2" charset="2"/>
              <a:buChar char="ü"/>
            </a:pPr>
            <a:r>
              <a:rPr lang="it-IT" sz="800" dirty="0"/>
              <a:t>Avvisare il Coordinatore della Squadra di Pronto Intervento interna (</a:t>
            </a:r>
            <a:r>
              <a:rPr lang="it-IT" sz="800" b="1" dirty="0"/>
              <a:t>CSPI</a:t>
            </a:r>
            <a:r>
              <a:rPr lang="it-IT" sz="800" dirty="0"/>
              <a:t>);</a:t>
            </a:r>
          </a:p>
          <a:p>
            <a:pPr marL="171450" lvl="4" indent="-171450">
              <a:buFont typeface="Wingdings" panose="05000000000000000000" pitchFamily="2" charset="2"/>
              <a:buChar char="ü"/>
            </a:pPr>
            <a:r>
              <a:rPr lang="it-IT" sz="800" dirty="0"/>
              <a:t>Informare il </a:t>
            </a:r>
            <a:r>
              <a:rPr lang="it-IT" sz="800" b="1" dirty="0"/>
              <a:t>Reperibile per l’Emergenza </a:t>
            </a:r>
            <a:r>
              <a:rPr lang="it-IT" sz="800" dirty="0"/>
              <a:t>(24h - 365) che deve:</a:t>
            </a:r>
          </a:p>
          <a:p>
            <a:pPr marL="228600" lvl="8" indent="-228600">
              <a:buFont typeface="+mj-lt"/>
              <a:buAutoNum type="arabicPeriod"/>
            </a:pPr>
            <a:r>
              <a:rPr lang="it-IT" sz="800" dirty="0"/>
              <a:t>Valutare le informazioni ricevute, attivarsi per la gestione dell’evento e poi recarsi in deposito </a:t>
            </a:r>
          </a:p>
          <a:p>
            <a:pPr marL="228600" lvl="8" indent="-228600">
              <a:buFont typeface="+mj-lt"/>
              <a:buAutoNum type="arabicPeriod"/>
            </a:pPr>
            <a:r>
              <a:rPr lang="it-IT" sz="800" dirty="0"/>
              <a:t>Avvisare il </a:t>
            </a:r>
            <a:r>
              <a:rPr lang="it-IT" sz="800" b="1" dirty="0"/>
              <a:t>Servizio</a:t>
            </a:r>
            <a:r>
              <a:rPr lang="it-IT" sz="800" dirty="0"/>
              <a:t> </a:t>
            </a:r>
            <a:r>
              <a:rPr lang="it-IT" sz="800" b="1" dirty="0"/>
              <a:t>Guardalinee</a:t>
            </a:r>
            <a:r>
              <a:rPr lang="it-IT" sz="800" dirty="0"/>
              <a:t> reperibile (24h - 365) 	affinché si diriga sul luogo interessato</a:t>
            </a:r>
          </a:p>
          <a:p>
            <a:pPr marL="228600" lvl="8" indent="-228600">
              <a:buFont typeface="+mj-lt"/>
              <a:buAutoNum type="arabicPeriod"/>
            </a:pPr>
            <a:r>
              <a:rPr lang="it-IT" sz="800" dirty="0"/>
              <a:t>Allertare: la </a:t>
            </a:r>
            <a:r>
              <a:rPr lang="it-IT" sz="800" b="1" dirty="0"/>
              <a:t>Squadra di Pronto Intervento Ambientale, la Squadra di Pronto Intervento Meccanico</a:t>
            </a:r>
            <a:r>
              <a:rPr lang="it-IT" sz="800" dirty="0"/>
              <a:t>, se necessario </a:t>
            </a:r>
            <a:r>
              <a:rPr lang="it-IT" sz="800" b="1" dirty="0"/>
              <a:t>l’Elicottero</a:t>
            </a:r>
            <a:r>
              <a:rPr lang="it-IT" sz="800" dirty="0"/>
              <a:t>.</a:t>
            </a:r>
          </a:p>
          <a:p>
            <a:pPr lvl="8"/>
            <a:endParaRPr lang="it-IT" sz="800" dirty="0"/>
          </a:p>
          <a:p>
            <a:pPr lvl="8"/>
            <a:r>
              <a:rPr lang="it-IT" sz="800" dirty="0"/>
              <a:t>Il </a:t>
            </a:r>
            <a:r>
              <a:rPr lang="it-IT" sz="800" b="1" dirty="0"/>
              <a:t>Reperibile per l’Emergenza</a:t>
            </a:r>
            <a:r>
              <a:rPr lang="it-IT" sz="800" dirty="0"/>
              <a:t> attraverso le informazioni che riceve dal Servizio Guardalinee dal luogo interessato e con i dati disponibili dalla Sala Controllo valuta le azioni da intraprendere ed informa il </a:t>
            </a:r>
            <a:r>
              <a:rPr lang="it-IT" sz="800" b="1" dirty="0"/>
              <a:t>Comitato di Gestione Emergenza</a:t>
            </a:r>
            <a:r>
              <a:rPr lang="it-IT" sz="800" dirty="0"/>
              <a:t>. Nel caso in cui a seguito di verifiche non sussista una condizione di emergenza il </a:t>
            </a:r>
            <a:r>
              <a:rPr lang="it-IT" sz="800" b="1" dirty="0"/>
              <a:t>Reperibile per l’Emergenza</a:t>
            </a:r>
            <a:r>
              <a:rPr lang="it-IT" sz="800" dirty="0"/>
              <a:t> comunica la fine dell’allarme a: </a:t>
            </a:r>
            <a:r>
              <a:rPr lang="it-IT" sz="800" b="1" dirty="0"/>
              <a:t>Tecnico Gestionale Logistica, Servizio Guardalinee, CSPI, Comitato di Gestione Emergenza.</a:t>
            </a:r>
            <a:endParaRPr lang="it-IT" sz="800" dirty="0"/>
          </a:p>
          <a:p>
            <a:pPr lvl="8"/>
            <a:endParaRPr lang="it-IT" sz="800" b="1" dirty="0"/>
          </a:p>
          <a:p>
            <a:r>
              <a:rPr lang="it-IT" sz="800" b="1" dirty="0"/>
              <a:t>- </a:t>
            </a:r>
            <a:r>
              <a:rPr lang="it-IT" sz="800" b="1" dirty="0">
                <a:highlight>
                  <a:srgbClr val="00FFFF"/>
                </a:highlight>
              </a:rPr>
              <a:t>FASE DI EMERGENZA:</a:t>
            </a:r>
            <a:endParaRPr lang="it-IT" sz="800" dirty="0">
              <a:highlight>
                <a:srgbClr val="00FFFF"/>
              </a:highlight>
            </a:endParaRPr>
          </a:p>
          <a:p>
            <a:r>
              <a:rPr lang="it-IT" sz="800" dirty="0"/>
              <a:t>Il </a:t>
            </a:r>
            <a:r>
              <a:rPr lang="it-IT" sz="800" b="1" dirty="0"/>
              <a:t>Reperibile per l’Emergenza </a:t>
            </a:r>
            <a:r>
              <a:rPr lang="it-IT" sz="800" dirty="0"/>
              <a:t>dopo aver valutato lo stato di gravità sul tratto interessato dell’oleodotto esegue le seguenti attività: </a:t>
            </a:r>
          </a:p>
          <a:p>
            <a:pPr marL="171450" indent="-171450">
              <a:buFont typeface="Wingdings" panose="05000000000000000000" pitchFamily="2" charset="2"/>
              <a:buChar char="ü"/>
            </a:pPr>
            <a:r>
              <a:rPr lang="it-IT" sz="800" dirty="0"/>
              <a:t>Richiede intervento della </a:t>
            </a:r>
            <a:r>
              <a:rPr lang="it-IT" sz="800" b="1" dirty="0"/>
              <a:t>Squadra di Pronto Intervento Ambientale (24h - 365) </a:t>
            </a:r>
            <a:endParaRPr lang="it-IT" sz="800" dirty="0"/>
          </a:p>
          <a:p>
            <a:pPr marL="171450" indent="-171450">
              <a:buFont typeface="Wingdings" panose="05000000000000000000" pitchFamily="2" charset="2"/>
              <a:buChar char="ü"/>
            </a:pPr>
            <a:r>
              <a:rPr lang="it-IT" sz="800" dirty="0"/>
              <a:t>Richiede intervento della </a:t>
            </a:r>
            <a:r>
              <a:rPr lang="it-IT" sz="800" b="1" dirty="0"/>
              <a:t>Squadra di Pronto Intervento Meccanico (24h - 365)</a:t>
            </a:r>
          </a:p>
          <a:p>
            <a:pPr marL="171450" indent="-171450">
              <a:buFont typeface="Wingdings" panose="05000000000000000000" pitchFamily="2" charset="2"/>
              <a:buChar char="ü"/>
            </a:pPr>
            <a:r>
              <a:rPr lang="it-IT" sz="800" dirty="0"/>
              <a:t>Attiva, se necessario, l’intervento dell’</a:t>
            </a:r>
            <a:r>
              <a:rPr lang="it-IT" sz="800" b="1" dirty="0"/>
              <a:t>Elicottero (24h - 365)</a:t>
            </a:r>
          </a:p>
          <a:p>
            <a:pPr marL="171450" indent="-171450">
              <a:buFont typeface="Wingdings" panose="05000000000000000000" pitchFamily="2" charset="2"/>
              <a:buChar char="ü"/>
            </a:pPr>
            <a:r>
              <a:rPr lang="it-IT" sz="800" dirty="0"/>
              <a:t>Riunisce in Deposito il </a:t>
            </a:r>
            <a:r>
              <a:rPr lang="it-IT" sz="800" b="1" dirty="0"/>
              <a:t>Comitato di Gestione Emergenza</a:t>
            </a:r>
          </a:p>
          <a:p>
            <a:pPr marL="171450" indent="-171450">
              <a:buFont typeface="Wingdings" panose="05000000000000000000" pitchFamily="2" charset="2"/>
              <a:buChar char="ü"/>
            </a:pPr>
            <a:r>
              <a:rPr lang="it-IT" sz="800" dirty="0"/>
              <a:t>Coordina</a:t>
            </a:r>
            <a:r>
              <a:rPr lang="it-IT" sz="800" b="1" dirty="0"/>
              <a:t> il Servizio Guardalinee </a:t>
            </a:r>
            <a:r>
              <a:rPr lang="it-IT" sz="800" dirty="0"/>
              <a:t>presente sul luogo dell’emergenza (eventuale ulteriore sezionamento della linea attraverso le valvole manuali)</a:t>
            </a:r>
          </a:p>
          <a:p>
            <a:pPr marL="171450" indent="-171450">
              <a:buFont typeface="Wingdings" panose="05000000000000000000" pitchFamily="2" charset="2"/>
              <a:buChar char="ü"/>
            </a:pPr>
            <a:r>
              <a:rPr lang="it-IT" sz="800" dirty="0"/>
              <a:t>Si reca sul luogo dell’evento, avvisa e mantiene i contatti con </a:t>
            </a:r>
            <a:r>
              <a:rPr lang="it-IT" sz="800" dirty="0">
                <a:solidFill>
                  <a:srgbClr val="FF0000"/>
                </a:solidFill>
              </a:rPr>
              <a:t>le </a:t>
            </a:r>
            <a:r>
              <a:rPr lang="it-IT" sz="800" b="1" dirty="0">
                <a:solidFill>
                  <a:srgbClr val="FF0000"/>
                </a:solidFill>
              </a:rPr>
              <a:t>Autorità Competenti</a:t>
            </a:r>
            <a:r>
              <a:rPr lang="it-IT" sz="800" dirty="0"/>
              <a:t>. Avvisa il </a:t>
            </a:r>
            <a:r>
              <a:rPr lang="it-IT" sz="800" b="1" dirty="0"/>
              <a:t>CSPI.</a:t>
            </a:r>
          </a:p>
          <a:p>
            <a:r>
              <a:rPr lang="it-IT" sz="800" dirty="0"/>
              <a:t>Il </a:t>
            </a:r>
            <a:r>
              <a:rPr lang="it-IT" sz="800" b="1" dirty="0"/>
              <a:t>Comitato di Gestione Emergenza </a:t>
            </a:r>
            <a:r>
              <a:rPr lang="it-IT" sz="800" dirty="0"/>
              <a:t>sentito il </a:t>
            </a:r>
            <a:r>
              <a:rPr lang="it-IT" sz="800" b="1" dirty="0"/>
              <a:t>Reperibile per l’Emergenza e le Autorità Competenti </a:t>
            </a:r>
            <a:r>
              <a:rPr lang="it-IT" sz="800" dirty="0"/>
              <a:t>eventualmente presenti</a:t>
            </a:r>
            <a:r>
              <a:rPr lang="it-IT" sz="800" b="1" dirty="0"/>
              <a:t> </a:t>
            </a:r>
            <a:r>
              <a:rPr lang="it-IT" sz="800" dirty="0"/>
              <a:t>dichiara la fine emergenza, informa sala controllo e </a:t>
            </a:r>
            <a:r>
              <a:rPr lang="it-IT" sz="800" b="1" dirty="0"/>
              <a:t>Tecnico gestione logistica. </a:t>
            </a:r>
            <a:endParaRPr lang="it-IT" sz="800" dirty="0"/>
          </a:p>
        </p:txBody>
      </p:sp>
      <p:sp>
        <p:nvSpPr>
          <p:cNvPr id="13" name="Segnaposto testo 3">
            <a:extLst>
              <a:ext uri="{FF2B5EF4-FFF2-40B4-BE49-F238E27FC236}">
                <a16:creationId xmlns="" xmlns:a16="http://schemas.microsoft.com/office/drawing/2014/main" id="{671F24E8-3EC4-40EA-B68F-5D06DD1D46F4}"/>
              </a:ext>
            </a:extLst>
          </p:cNvPr>
          <p:cNvSpPr txBox="1">
            <a:spLocks/>
          </p:cNvSpPr>
          <p:nvPr/>
        </p:nvSpPr>
        <p:spPr>
          <a:xfrm>
            <a:off x="100838" y="817798"/>
            <a:ext cx="8761808" cy="6902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it-IT" sz="800" dirty="0">
              <a:solidFill>
                <a:srgbClr val="FF0000"/>
              </a:solidFill>
            </a:endParaRPr>
          </a:p>
          <a:p>
            <a:r>
              <a:rPr lang="it-IT" sz="800" b="1" dirty="0"/>
              <a:t>Personale Tamoil</a:t>
            </a:r>
            <a:r>
              <a:rPr lang="it-IT" sz="800" dirty="0"/>
              <a:t>:  Tecnico Gestionale Logistica, Reperibile per l’Emergenza, Servizio Guardalinee, CSPI, Comitato di Gestione Emergenza</a:t>
            </a:r>
          </a:p>
          <a:p>
            <a:r>
              <a:rPr lang="it-IT" sz="800" b="1" dirty="0"/>
              <a:t>Squadra di Pronto Intervento</a:t>
            </a:r>
            <a:r>
              <a:rPr lang="it-IT" sz="800" dirty="0"/>
              <a:t>: Gruppo di persone specializzate di imprese terze per lavori di tipo Meccanico e Tutela Ambientale che su richiesta deve recarsi sul luogo oggetto della segnalazione e/o anomalia e sotto il coordinamento del Reperibile per l’Emergenza deve svolgere compiti quali: isolare la zona, impedire l’accesso agli estranei, effettuare interventi di ripristino, attuare misure antinquinamento </a:t>
            </a:r>
            <a:r>
              <a:rPr lang="it-IT" sz="800" dirty="0" err="1"/>
              <a:t>etc</a:t>
            </a:r>
            <a:r>
              <a:rPr lang="it-IT" sz="800" dirty="0"/>
              <a:t> etc.</a:t>
            </a:r>
          </a:p>
        </p:txBody>
      </p:sp>
      <p:sp>
        <p:nvSpPr>
          <p:cNvPr id="14" name="CasellaDiTesto 13"/>
          <p:cNvSpPr txBox="1"/>
          <p:nvPr/>
        </p:nvSpPr>
        <p:spPr>
          <a:xfrm>
            <a:off x="5336892" y="476381"/>
            <a:ext cx="3609756" cy="223138"/>
          </a:xfrm>
          <a:prstGeom prst="rect">
            <a:avLst/>
          </a:prstGeom>
          <a:solidFill>
            <a:schemeClr val="accent5">
              <a:lumMod val="40000"/>
              <a:lumOff val="60000"/>
            </a:schemeClr>
          </a:solidFill>
        </p:spPr>
        <p:txBody>
          <a:bodyPr wrap="square" rtlCol="0">
            <a:spAutoFit/>
          </a:bodyPr>
          <a:lstStyle/>
          <a:p>
            <a:r>
              <a:rPr lang="it-IT" sz="850" b="1" dirty="0">
                <a:latin typeface="Arial" panose="020B0604020202020204" pitchFamily="34" charset="0"/>
              </a:rPr>
              <a:t>Numero emergenza:  </a:t>
            </a:r>
            <a:r>
              <a:rPr lang="it-IT" sz="850" dirty="0">
                <a:latin typeface="Arial" panose="020B0604020202020204" pitchFamily="34" charset="0"/>
              </a:rPr>
              <a:t>Deposito Tamoil di Cremona 0372 559252</a:t>
            </a:r>
          </a:p>
        </p:txBody>
      </p:sp>
    </p:spTree>
    <p:extLst>
      <p:ext uri="{BB962C8B-B14F-4D97-AF65-F5344CB8AC3E}">
        <p14:creationId xmlns:p14="http://schemas.microsoft.com/office/powerpoint/2010/main" val="3107267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1026"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386" y="1959147"/>
            <a:ext cx="1666502" cy="118877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pic>
        <p:nvPicPr>
          <p:cNvPr id="64" name="Shape 64"/>
          <p:cNvPicPr preferRelativeResize="0"/>
          <p:nvPr/>
        </p:nvPicPr>
        <p:blipFill rotWithShape="1">
          <a:blip r:embed="rId4">
            <a:alphaModFix/>
          </a:blip>
          <a:srcRect t="39977" b="50474"/>
          <a:stretch/>
        </p:blipFill>
        <p:spPr>
          <a:xfrm>
            <a:off x="0" y="4582595"/>
            <a:ext cx="9144000" cy="545700"/>
          </a:xfrm>
          <a:prstGeom prst="rect">
            <a:avLst/>
          </a:prstGeom>
          <a:noFill/>
          <a:ln>
            <a:noFill/>
          </a:ln>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100839" y="343757"/>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19BED36F-16FB-4720-B8EF-BBDECB9A128C}"/>
              </a:ext>
            </a:extLst>
          </p:cNvPr>
          <p:cNvSpPr txBox="1"/>
          <p:nvPr/>
        </p:nvSpPr>
        <p:spPr>
          <a:xfrm>
            <a:off x="100839" y="78661"/>
            <a:ext cx="7528060" cy="307777"/>
          </a:xfrm>
          <a:prstGeom prst="rect">
            <a:avLst/>
          </a:prstGeom>
          <a:noFill/>
        </p:spPr>
        <p:txBody>
          <a:bodyPr wrap="square" rtlCol="0">
            <a:spAutoFit/>
          </a:bodyPr>
          <a:lstStyle/>
          <a:p>
            <a:r>
              <a:rPr lang="it-IT" dirty="0"/>
              <a:t>Misure tecniche e tecnologiche adottate per la prevenzione e il contrasto dei furti</a:t>
            </a:r>
          </a:p>
        </p:txBody>
      </p:sp>
      <p:sp>
        <p:nvSpPr>
          <p:cNvPr id="3" name="CasellaDiTesto 2"/>
          <p:cNvSpPr txBox="1"/>
          <p:nvPr/>
        </p:nvSpPr>
        <p:spPr>
          <a:xfrm>
            <a:off x="154641" y="722261"/>
            <a:ext cx="6191645" cy="3908762"/>
          </a:xfrm>
          <a:prstGeom prst="rect">
            <a:avLst/>
          </a:prstGeom>
          <a:noFill/>
        </p:spPr>
        <p:txBody>
          <a:bodyPr wrap="square" rtlCol="0">
            <a:spAutoFit/>
          </a:bodyPr>
          <a:lstStyle/>
          <a:p>
            <a:r>
              <a:rPr lang="it-IT" sz="1100" b="1" dirty="0"/>
              <a:t>Misure tecniche: </a:t>
            </a:r>
          </a:p>
          <a:p>
            <a:pPr lvl="5">
              <a:buFont typeface="Arial" pitchFamily="34" charset="0"/>
              <a:buChar char="•"/>
            </a:pPr>
            <a:r>
              <a:rPr lang="it-IT" sz="1100" dirty="0"/>
              <a:t> training specifico personale, analisi delle differenze e dei segnali </a:t>
            </a:r>
          </a:p>
          <a:p>
            <a:pPr lvl="5"/>
            <a:r>
              <a:rPr lang="it-IT" sz="800" dirty="0"/>
              <a:t>(il personale in turno 24h/24 è stato formato a riconoscere alcuni comportamenti dei </a:t>
            </a:r>
          </a:p>
          <a:p>
            <a:pPr lvl="5"/>
            <a:r>
              <a:rPr lang="it-IT" sz="800" dirty="0"/>
              <a:t>segnali di portata e pressioni che si generano in caso di furto)</a:t>
            </a:r>
            <a:endParaRPr lang="it-IT" sz="1100" dirty="0"/>
          </a:p>
          <a:p>
            <a:pPr lvl="5">
              <a:buFont typeface="Arial" pitchFamily="34" charset="0"/>
              <a:buChar char="•"/>
            </a:pPr>
            <a:r>
              <a:rPr lang="it-IT" sz="1100" dirty="0"/>
              <a:t> fermate e osservazione in caso di sospetto </a:t>
            </a:r>
            <a:r>
              <a:rPr lang="it-IT" sz="800" dirty="0"/>
              <a:t>(in caso di segnali/attività </a:t>
            </a:r>
          </a:p>
          <a:p>
            <a:pPr lvl="5">
              <a:buFont typeface="Arial" pitchFamily="34" charset="0"/>
              <a:buChar char="•"/>
            </a:pPr>
            <a:r>
              <a:rPr lang="it-IT" sz="800" dirty="0"/>
              <a:t>Sospetti, il personale in turno, ferma l’operazione e monitora i segnali per verifica) </a:t>
            </a:r>
            <a:endParaRPr lang="it-IT" sz="1100" dirty="0"/>
          </a:p>
          <a:p>
            <a:pPr lvl="5">
              <a:buFont typeface="Arial" pitchFamily="34" charset="0"/>
              <a:buChar char="•"/>
            </a:pPr>
            <a:r>
              <a:rPr lang="it-IT" sz="1100" dirty="0"/>
              <a:t> fermate e osservazione random </a:t>
            </a:r>
            <a:r>
              <a:rPr lang="it-IT" sz="800" dirty="0"/>
              <a:t>(negli orari più soggetti a furti, tipicamente tra mezzanotte </a:t>
            </a:r>
          </a:p>
          <a:p>
            <a:pPr lvl="5"/>
            <a:r>
              <a:rPr lang="it-IT" sz="800" dirty="0"/>
              <a:t>e le 4, vengono effettuate fermate random per verificare se siano in corso furti) </a:t>
            </a:r>
            <a:endParaRPr lang="it-IT" sz="1100" dirty="0"/>
          </a:p>
          <a:p>
            <a:pPr lvl="5">
              <a:buFont typeface="Arial" pitchFamily="34" charset="0"/>
              <a:buChar char="•"/>
            </a:pPr>
            <a:r>
              <a:rPr lang="it-IT" sz="1100" dirty="0"/>
              <a:t> analisi dei tracciati e definizione degli hot spot </a:t>
            </a:r>
            <a:r>
              <a:rPr lang="it-IT" sz="800" dirty="0"/>
              <a:t>(lungo il tracciato degli oleodotti sono stati</a:t>
            </a:r>
          </a:p>
          <a:p>
            <a:pPr lvl="5"/>
            <a:r>
              <a:rPr lang="it-IT" sz="800" dirty="0"/>
              <a:t>Identificate località in base alle possibilità di accesso, la visibilità </a:t>
            </a:r>
            <a:r>
              <a:rPr lang="it-IT" sz="800" dirty="0" err="1"/>
              <a:t>ecc</a:t>
            </a:r>
            <a:r>
              <a:rPr lang="it-IT" sz="800" dirty="0"/>
              <a:t> che vengono ispezionate con maggiore</a:t>
            </a:r>
          </a:p>
          <a:p>
            <a:pPr lvl="5"/>
            <a:r>
              <a:rPr lang="it-IT" sz="800" dirty="0"/>
              <a:t>cura e frequenza)</a:t>
            </a:r>
            <a:endParaRPr lang="it-IT" sz="1100" dirty="0"/>
          </a:p>
          <a:p>
            <a:pPr lvl="5">
              <a:buFont typeface="Arial" pitchFamily="34" charset="0"/>
              <a:buChar char="•"/>
            </a:pPr>
            <a:r>
              <a:rPr lang="it-IT" sz="1100" dirty="0"/>
              <a:t> ispezioni diurne degli hot spot con guardalinee </a:t>
            </a:r>
            <a:r>
              <a:rPr lang="it-IT" sz="800" dirty="0"/>
              <a:t>(il personale incaricato della sorveglianza</a:t>
            </a:r>
          </a:p>
          <a:p>
            <a:pPr lvl="5"/>
            <a:r>
              <a:rPr lang="it-IT" sz="800" dirty="0"/>
              <a:t>del tracciato per la prevenzione di danni da terzi è stato formato ed incaricato di verificare gli hot spot)</a:t>
            </a:r>
            <a:endParaRPr lang="it-IT" sz="1100" dirty="0"/>
          </a:p>
          <a:p>
            <a:pPr lvl="5">
              <a:buFont typeface="Arial" pitchFamily="34" charset="0"/>
              <a:buChar char="•"/>
            </a:pPr>
            <a:r>
              <a:rPr lang="it-IT" sz="1100" dirty="0"/>
              <a:t> ispezioni notturne e festive degli hot spot con guardie giurate appositamente </a:t>
            </a:r>
          </a:p>
          <a:p>
            <a:pPr lvl="5"/>
            <a:r>
              <a:rPr lang="it-IT" sz="1100" dirty="0"/>
              <a:t>attrezzate ed addestrate </a:t>
            </a:r>
            <a:r>
              <a:rPr lang="it-IT" sz="800" dirty="0"/>
              <a:t>(in orario notturno e nei giorni festivi, una società di vigilanza privata </a:t>
            </a:r>
          </a:p>
          <a:p>
            <a:pPr lvl="5"/>
            <a:r>
              <a:rPr lang="it-IT" sz="800" dirty="0"/>
              <a:t>appositamente contrattualizzata e formata ad effettuare verifiche lungo la linea con particolare attenzione</a:t>
            </a:r>
          </a:p>
          <a:p>
            <a:pPr lvl="5"/>
            <a:r>
              <a:rPr lang="it-IT" sz="800" dirty="0"/>
              <a:t>agli hot spot).</a:t>
            </a:r>
          </a:p>
          <a:p>
            <a:pPr lvl="5"/>
            <a:endParaRPr lang="it-IT" sz="1100" dirty="0"/>
          </a:p>
          <a:p>
            <a:pPr lvl="5"/>
            <a:r>
              <a:rPr lang="it-IT" sz="1100" b="1" dirty="0"/>
              <a:t>Misure tecnologiche:</a:t>
            </a:r>
          </a:p>
          <a:p>
            <a:pPr>
              <a:buFont typeface="Arial" pitchFamily="34" charset="0"/>
              <a:buChar char="•"/>
            </a:pPr>
            <a:r>
              <a:rPr lang="it-IT" sz="1100" dirty="0"/>
              <a:t> DCS e analisi differenziale automatica delle quantità trasferite</a:t>
            </a:r>
          </a:p>
          <a:p>
            <a:pPr>
              <a:buFont typeface="Arial" pitchFamily="34" charset="0"/>
              <a:buChar char="•"/>
            </a:pPr>
            <a:r>
              <a:rPr lang="it-IT" sz="1100" dirty="0"/>
              <a:t> LDS (</a:t>
            </a:r>
            <a:r>
              <a:rPr lang="it-IT" sz="1100" dirty="0" err="1"/>
              <a:t>Leak</a:t>
            </a:r>
            <a:r>
              <a:rPr lang="it-IT" sz="1100" dirty="0"/>
              <a:t> </a:t>
            </a:r>
            <a:r>
              <a:rPr lang="it-IT" sz="1100" dirty="0" err="1"/>
              <a:t>Detection</a:t>
            </a:r>
            <a:r>
              <a:rPr lang="it-IT" sz="1100" dirty="0"/>
              <a:t> System) tipo </a:t>
            </a:r>
            <a:r>
              <a:rPr lang="it-IT" sz="1100" dirty="0" err="1"/>
              <a:t>compensated</a:t>
            </a:r>
            <a:r>
              <a:rPr lang="it-IT" sz="1100" dirty="0"/>
              <a:t> mass balance «</a:t>
            </a:r>
            <a:r>
              <a:rPr lang="it-IT" sz="1100" dirty="0" err="1"/>
              <a:t>Controlotron</a:t>
            </a:r>
            <a:r>
              <a:rPr lang="it-IT" sz="1100" dirty="0"/>
              <a:t>»</a:t>
            </a:r>
          </a:p>
          <a:p>
            <a:pPr>
              <a:buFont typeface="Arial" pitchFamily="34" charset="0"/>
              <a:buChar char="•"/>
            </a:pPr>
            <a:r>
              <a:rPr lang="it-IT" sz="1100" dirty="0"/>
              <a:t> LDS (</a:t>
            </a:r>
            <a:r>
              <a:rPr lang="it-IT" sz="1100" dirty="0" err="1"/>
              <a:t>Leak</a:t>
            </a:r>
            <a:r>
              <a:rPr lang="it-IT" sz="1100" dirty="0"/>
              <a:t> </a:t>
            </a:r>
            <a:r>
              <a:rPr lang="it-IT" sz="1100" dirty="0" err="1"/>
              <a:t>Detection</a:t>
            </a:r>
            <a:r>
              <a:rPr lang="it-IT" sz="1100" dirty="0"/>
              <a:t> System) tipo negative </a:t>
            </a:r>
            <a:r>
              <a:rPr lang="it-IT" sz="1100" dirty="0" err="1"/>
              <a:t>wave</a:t>
            </a:r>
            <a:r>
              <a:rPr lang="it-IT" sz="1100" dirty="0"/>
              <a:t> (API 1130 </a:t>
            </a:r>
            <a:r>
              <a:rPr lang="it-IT" sz="1100" dirty="0" err="1"/>
              <a:t>acustic</a:t>
            </a:r>
            <a:r>
              <a:rPr lang="it-IT" sz="1100" dirty="0"/>
              <a:t> or pressure </a:t>
            </a:r>
            <a:r>
              <a:rPr lang="it-IT" sz="1100" dirty="0" err="1"/>
              <a:t>pulse</a:t>
            </a:r>
            <a:r>
              <a:rPr lang="it-IT" sz="1100" dirty="0"/>
              <a:t>) «</a:t>
            </a:r>
            <a:r>
              <a:rPr lang="it-IT" sz="1100" dirty="0" err="1"/>
              <a:t>Atmos</a:t>
            </a:r>
            <a:r>
              <a:rPr lang="it-IT" sz="1100" dirty="0"/>
              <a:t>»</a:t>
            </a:r>
          </a:p>
          <a:p>
            <a:pPr>
              <a:buFont typeface="Arial" pitchFamily="34" charset="0"/>
              <a:buChar char="•"/>
            </a:pPr>
            <a:r>
              <a:rPr lang="it-IT" sz="1100" dirty="0"/>
              <a:t> TVCC e allarmi sulle valvole nelle aree soggette a furti</a:t>
            </a:r>
          </a:p>
          <a:p>
            <a:pPr>
              <a:buFont typeface="Arial" pitchFamily="34" charset="0"/>
              <a:buChar char="•"/>
            </a:pPr>
            <a:r>
              <a:rPr lang="it-IT" sz="1100" dirty="0"/>
              <a:t> Ispezioni periodiche ILI con algoritmi di </a:t>
            </a:r>
            <a:r>
              <a:rPr lang="it-IT" sz="1100" dirty="0" err="1"/>
              <a:t>theft</a:t>
            </a:r>
            <a:r>
              <a:rPr lang="it-IT" sz="1100" dirty="0"/>
              <a:t> </a:t>
            </a:r>
            <a:r>
              <a:rPr lang="it-IT" sz="1100" dirty="0" err="1"/>
              <a:t>detection</a:t>
            </a:r>
            <a:endParaRPr lang="it-IT" sz="1100" dirty="0"/>
          </a:p>
          <a:p>
            <a:pPr>
              <a:buFont typeface="Arial" pitchFamily="34" charset="0"/>
              <a:buChar char="•"/>
            </a:pPr>
            <a:endParaRPr lang="it-IT" sz="1100" dirty="0"/>
          </a:p>
        </p:txBody>
      </p:sp>
      <p:pic>
        <p:nvPicPr>
          <p:cNvPr id="8" name="Picture 7" descr="LogoSigemi.png"/>
          <p:cNvPicPr>
            <a:picLocks noChangeAspect="1"/>
          </p:cNvPicPr>
          <p:nvPr/>
        </p:nvPicPr>
        <p:blipFill>
          <a:blip r:embed="rId5" cstate="print"/>
          <a:stretch>
            <a:fillRect/>
          </a:stretch>
        </p:blipFill>
        <p:spPr>
          <a:xfrm>
            <a:off x="6824382" y="123004"/>
            <a:ext cx="1248141" cy="512580"/>
          </a:xfrm>
          <a:prstGeom prst="rect">
            <a:avLst/>
          </a:prstGeom>
          <a:solidFill>
            <a:schemeClr val="bg1"/>
          </a:solidFill>
          <a:ln w="19050">
            <a:solidFill>
              <a:srgbClr val="C00000"/>
            </a:solidFill>
          </a:ln>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6813" y="3005196"/>
            <a:ext cx="2004172" cy="1299634"/>
          </a:xfrm>
          <a:prstGeom prst="rect">
            <a:avLst/>
          </a:prstGeom>
          <a:noFill/>
          <a:ln w="12700">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6838" y="635584"/>
            <a:ext cx="1883917" cy="1750220"/>
          </a:xfrm>
          <a:prstGeom prst="rect">
            <a:avLst/>
          </a:prstGeom>
          <a:noFill/>
          <a:ln w="12700">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066" y="714842"/>
            <a:ext cx="2266163" cy="881578"/>
          </a:xfrm>
          <a:prstGeom prst="rect">
            <a:avLst/>
          </a:prstGeom>
          <a:solidFill>
            <a:srgbClr val="C00000"/>
          </a:solidFill>
          <a:ln w="12700">
            <a:solidFill>
              <a:schemeClr val="accent4">
                <a:lumMod val="75000"/>
              </a:schemeClr>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p:cNvSpPr txBox="1"/>
          <p:nvPr/>
        </p:nvSpPr>
        <p:spPr>
          <a:xfrm>
            <a:off x="154641" y="401276"/>
            <a:ext cx="3609756" cy="353943"/>
          </a:xfrm>
          <a:prstGeom prst="rect">
            <a:avLst/>
          </a:prstGeom>
          <a:solidFill>
            <a:schemeClr val="accent5">
              <a:lumMod val="40000"/>
              <a:lumOff val="60000"/>
            </a:schemeClr>
          </a:solidFill>
        </p:spPr>
        <p:txBody>
          <a:bodyPr wrap="square" rtlCol="0">
            <a:spAutoFit/>
          </a:bodyPr>
          <a:lstStyle/>
          <a:p>
            <a:r>
              <a:rPr lang="it-IT" sz="850" b="1" dirty="0">
                <a:latin typeface="Arial" panose="020B0604020202020204" pitchFamily="34" charset="0"/>
              </a:rPr>
              <a:t>km oleodotto in provincia di Milano: </a:t>
            </a:r>
            <a:r>
              <a:rPr lang="it-IT" sz="850" dirty="0">
                <a:latin typeface="Arial" panose="020B0604020202020204" pitchFamily="34" charset="0"/>
              </a:rPr>
              <a:t>5 km (1 linea)</a:t>
            </a:r>
          </a:p>
          <a:p>
            <a:r>
              <a:rPr lang="it-IT" sz="850" b="1" dirty="0">
                <a:latin typeface="Arial" panose="020B0604020202020204" pitchFamily="34" charset="0"/>
              </a:rPr>
              <a:t>Numero emergenza:</a:t>
            </a:r>
          </a:p>
        </p:txBody>
      </p:sp>
      <p:sp>
        <p:nvSpPr>
          <p:cNvPr id="13" name="Segnaposto numero diapositiva 2">
            <a:extLst>
              <a:ext uri="{FF2B5EF4-FFF2-40B4-BE49-F238E27FC236}">
                <a16:creationId xmlns="" xmlns:a16="http://schemas.microsoft.com/office/drawing/2014/main" id="{D7F2E149-3D53-43F9-B0F8-C2EAF8B0F1C6}"/>
              </a:ext>
            </a:extLst>
          </p:cNvPr>
          <p:cNvSpPr>
            <a:spLocks noGrp="1"/>
          </p:cNvSpPr>
          <p:nvPr>
            <p:ph type="sldNum" idx="12"/>
          </p:nvPr>
        </p:nvSpPr>
        <p:spPr>
          <a:xfrm>
            <a:off x="8472458" y="4663217"/>
            <a:ext cx="548700" cy="393600"/>
          </a:xfrm>
        </p:spPr>
        <p:txBody>
          <a:bodyPr/>
          <a:lstStyle/>
          <a:p>
            <a:pPr lvl="0">
              <a:spcBef>
                <a:spcPts val="0"/>
              </a:spcBef>
              <a:buNone/>
            </a:pPr>
            <a:fld id="{00000000-1234-1234-1234-123412341234}" type="slidenum">
              <a:rPr lang="en-GB" smtClean="0"/>
              <a:t>35</a:t>
            </a:fld>
            <a:endParaRPr lang="en-GB" dirty="0"/>
          </a:p>
        </p:txBody>
      </p:sp>
    </p:spTree>
    <p:extLst>
      <p:ext uri="{BB962C8B-B14F-4D97-AF65-F5344CB8AC3E}">
        <p14:creationId xmlns:p14="http://schemas.microsoft.com/office/powerpoint/2010/main" val="415219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582595"/>
            <a:ext cx="9144000" cy="545700"/>
          </a:xfrm>
          <a:prstGeom prst="rect">
            <a:avLst/>
          </a:prstGeom>
          <a:noFill/>
          <a:ln>
            <a:noFill/>
          </a:ln>
        </p:spPr>
      </p:pic>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100839" y="610534"/>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19BED36F-16FB-4720-B8EF-BBDECB9A128C}"/>
              </a:ext>
            </a:extLst>
          </p:cNvPr>
          <p:cNvSpPr txBox="1"/>
          <p:nvPr/>
        </p:nvSpPr>
        <p:spPr>
          <a:xfrm>
            <a:off x="100838" y="223640"/>
            <a:ext cx="8352428" cy="307777"/>
          </a:xfrm>
          <a:prstGeom prst="rect">
            <a:avLst/>
          </a:prstGeom>
          <a:noFill/>
        </p:spPr>
        <p:txBody>
          <a:bodyPr wrap="square" rtlCol="0">
            <a:spAutoFit/>
          </a:bodyPr>
          <a:lstStyle/>
          <a:p>
            <a:r>
              <a:rPr lang="it-IT" dirty="0"/>
              <a:t>Procedura di </a:t>
            </a:r>
            <a:r>
              <a:rPr lang="it-IT" b="1" dirty="0"/>
              <a:t>comunicazione dell’emergenza </a:t>
            </a:r>
            <a:r>
              <a:rPr lang="it-IT" dirty="0"/>
              <a:t>e di gestione di </a:t>
            </a:r>
            <a:r>
              <a:rPr lang="it-IT" b="1" dirty="0"/>
              <a:t>potenziali inquinamenti ambientali</a:t>
            </a:r>
          </a:p>
        </p:txBody>
      </p:sp>
      <p:sp>
        <p:nvSpPr>
          <p:cNvPr id="7" name="CasellaDiTesto 6"/>
          <p:cNvSpPr txBox="1"/>
          <p:nvPr/>
        </p:nvSpPr>
        <p:spPr>
          <a:xfrm>
            <a:off x="597174" y="2058492"/>
            <a:ext cx="7168501" cy="1200329"/>
          </a:xfrm>
          <a:prstGeom prst="rect">
            <a:avLst/>
          </a:prstGeom>
          <a:noFill/>
        </p:spPr>
        <p:txBody>
          <a:bodyPr wrap="square" rtlCol="0">
            <a:spAutoFit/>
          </a:bodyPr>
          <a:lstStyle/>
          <a:p>
            <a:r>
              <a:rPr lang="it-IT" sz="1200" dirty="0"/>
              <a:t>Strumenti di gestione della emergenza</a:t>
            </a:r>
          </a:p>
          <a:p>
            <a:pPr marL="171450" indent="-171450">
              <a:buClr>
                <a:srgbClr val="0070C0"/>
              </a:buClr>
              <a:buFont typeface="Arial" pitchFamily="34" charset="0"/>
              <a:buChar char="•"/>
            </a:pPr>
            <a:r>
              <a:rPr lang="it-IT" sz="1000" dirty="0"/>
              <a:t>Guardialinee e personale interno reperibili per verifica in campo h24</a:t>
            </a:r>
          </a:p>
          <a:p>
            <a:pPr marL="171450" indent="-171450">
              <a:buClr>
                <a:srgbClr val="0070C0"/>
              </a:buClr>
              <a:buFont typeface="Arial" pitchFamily="34" charset="0"/>
              <a:buChar char="•"/>
            </a:pPr>
            <a:r>
              <a:rPr lang="it-IT" sz="1000" dirty="0"/>
              <a:t>In periodo notturno e festivo il Guardialinee può essere affiancato da guardie giurate </a:t>
            </a:r>
          </a:p>
          <a:p>
            <a:pPr marL="171450" indent="-171450">
              <a:buClr>
                <a:srgbClr val="0070C0"/>
              </a:buClr>
              <a:buFont typeface="Arial" pitchFamily="34" charset="0"/>
              <a:buChar char="•"/>
            </a:pPr>
            <a:r>
              <a:rPr lang="it-IT" sz="1000" dirty="0"/>
              <a:t>Contratti per il Pronto Intervento Ambientale (</a:t>
            </a:r>
            <a:r>
              <a:rPr lang="it-IT" sz="1000" dirty="0" err="1"/>
              <a:t>autospurghi</a:t>
            </a:r>
            <a:r>
              <a:rPr lang="it-IT" sz="1000" dirty="0"/>
              <a:t>, escavatori, ecc.)</a:t>
            </a:r>
          </a:p>
          <a:p>
            <a:pPr marL="171450" indent="-171450">
              <a:buClr>
                <a:srgbClr val="0070C0"/>
              </a:buClr>
              <a:buFont typeface="Arial" pitchFamily="34" charset="0"/>
              <a:buChar char="•"/>
            </a:pPr>
            <a:r>
              <a:rPr lang="it-IT" sz="1000" dirty="0"/>
              <a:t>Contratti con Consulenti (ambientali) per gestione emergenza</a:t>
            </a:r>
          </a:p>
          <a:p>
            <a:pPr marL="171450" indent="-171450">
              <a:buClr>
                <a:srgbClr val="0070C0"/>
              </a:buClr>
              <a:buFont typeface="Arial" pitchFamily="34" charset="0"/>
              <a:buChar char="•"/>
            </a:pPr>
            <a:r>
              <a:rPr lang="it-IT" sz="1000" dirty="0"/>
              <a:t>Attrezzature antinquinamento per il primo intervento collocate in depositi e altri punti fissi</a:t>
            </a:r>
          </a:p>
          <a:p>
            <a:pPr marL="171450" indent="-171450">
              <a:buClr>
                <a:srgbClr val="0070C0"/>
              </a:buClr>
              <a:buFont typeface="Arial" pitchFamily="34" charset="0"/>
              <a:buChar char="•"/>
            </a:pPr>
            <a:r>
              <a:rPr lang="it-IT" sz="1000" dirty="0"/>
              <a:t>Piano di emergenza, con elenco telefonico comuni, enti e pubbliche autorità e referenti aziendali</a:t>
            </a:r>
          </a:p>
        </p:txBody>
      </p:sp>
      <p:pic>
        <p:nvPicPr>
          <p:cNvPr id="8" name="Picture 7" descr="LogoSigemi.png"/>
          <p:cNvPicPr>
            <a:picLocks noChangeAspect="1"/>
          </p:cNvPicPr>
          <p:nvPr/>
        </p:nvPicPr>
        <p:blipFill>
          <a:blip r:embed="rId4" cstate="print"/>
          <a:stretch>
            <a:fillRect/>
          </a:stretch>
        </p:blipFill>
        <p:spPr>
          <a:xfrm>
            <a:off x="7046258" y="531417"/>
            <a:ext cx="1248141" cy="512580"/>
          </a:xfrm>
          <a:prstGeom prst="rect">
            <a:avLst/>
          </a:prstGeom>
          <a:solidFill>
            <a:schemeClr val="bg1"/>
          </a:solidFill>
          <a:ln w="19050">
            <a:solidFill>
              <a:srgbClr val="C00000"/>
            </a:solidFill>
          </a:ln>
        </p:spPr>
      </p:pic>
      <p:pic>
        <p:nvPicPr>
          <p:cNvPr id="1028" name="Picture 4" descr="C:\Apps\Lavoro\Engineering\oleodotti archivio\Security UP\Corso UP\Escavato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487" y="3304987"/>
            <a:ext cx="1523238" cy="1124794"/>
          </a:xfrm>
          <a:prstGeom prst="rect">
            <a:avLst/>
          </a:prstGeom>
          <a:noFill/>
          <a:ln w="12700">
            <a:solidFill>
              <a:schemeClr val="accent4">
                <a:lumMod val="75000"/>
                <a:alpha val="94000"/>
              </a:schemeClr>
            </a:solidFill>
          </a:ln>
          <a:extLst>
            <a:ext uri="{909E8E84-426E-40DD-AFC4-6F175D3DCCD1}">
              <a14:hiddenFill xmlns:a14="http://schemas.microsoft.com/office/drawing/2010/main">
                <a:solidFill>
                  <a:srgbClr val="FFFFFF"/>
                </a:solidFill>
              </a14:hiddenFill>
            </a:ext>
          </a:extLst>
        </p:spPr>
      </p:pic>
      <p:pic>
        <p:nvPicPr>
          <p:cNvPr id="1029" name="Picture 5" descr="C:\Apps\Lavoro\Engineering\oleodotti archivio\Security UP\Corso UP\Cam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451" y="3421281"/>
            <a:ext cx="1805823" cy="892205"/>
          </a:xfrm>
          <a:prstGeom prst="rect">
            <a:avLst/>
          </a:prstGeom>
          <a:noFill/>
          <a:ln w="12700">
            <a:solidFill>
              <a:schemeClr val="accent4">
                <a:lumMod val="75000"/>
                <a:alpha val="94000"/>
              </a:schemeClr>
            </a:solidFill>
          </a:ln>
          <a:extLst>
            <a:ext uri="{909E8E84-426E-40DD-AFC4-6F175D3DCCD1}">
              <a14:hiddenFill xmlns:a14="http://schemas.microsoft.com/office/drawing/2010/main">
                <a:solidFill>
                  <a:srgbClr val="FFFFFF"/>
                </a:solidFill>
              </a14:hiddenFill>
            </a:ext>
          </a:extLst>
        </p:spPr>
      </p:pic>
      <p:pic>
        <p:nvPicPr>
          <p:cNvPr id="1030" name="Picture 6" descr="C:\Apps\Lavoro\Engineering\oleodotti archivio\Security UP\Corso UP\Marazzat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4377" y="3219264"/>
            <a:ext cx="1683762" cy="1162273"/>
          </a:xfrm>
          <a:prstGeom prst="rect">
            <a:avLst/>
          </a:prstGeom>
          <a:noFill/>
          <a:ln w="12700">
            <a:solidFill>
              <a:schemeClr val="accent4">
                <a:lumMod val="75000"/>
                <a:alpha val="94000"/>
              </a:schemeClr>
            </a:solidFill>
          </a:ln>
          <a:extLst>
            <a:ext uri="{909E8E84-426E-40DD-AFC4-6F175D3DCCD1}">
              <a14:hiddenFill xmlns:a14="http://schemas.microsoft.com/office/drawing/2010/main">
                <a:solidFill>
                  <a:srgbClr val="FFFFFF"/>
                </a:solidFill>
              </a14:hiddenFill>
            </a:ext>
          </a:extLst>
        </p:spPr>
      </p:pic>
      <p:pic>
        <p:nvPicPr>
          <p:cNvPr id="1031" name="Picture 7" descr="C:\Apps\Lavoro\Engineering\oleodotti archivio\Security UP\Corso UP\Autospurgh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9303" y="1470439"/>
            <a:ext cx="1316372" cy="1592964"/>
          </a:xfrm>
          <a:prstGeom prst="rect">
            <a:avLst/>
          </a:prstGeom>
          <a:noFill/>
          <a:ln w="12700">
            <a:solidFill>
              <a:schemeClr val="accent4">
                <a:lumMod val="75000"/>
                <a:alpha val="94000"/>
              </a:schemeClr>
            </a:solidFill>
          </a:ln>
          <a:extLst>
            <a:ext uri="{909E8E84-426E-40DD-AFC4-6F175D3DCCD1}">
              <a14:hiddenFill xmlns:a14="http://schemas.microsoft.com/office/drawing/2010/main">
                <a:solidFill>
                  <a:srgbClr val="FFFFFF"/>
                </a:solidFill>
              </a14:hiddenFill>
            </a:ext>
          </a:extLst>
        </p:spPr>
      </p:pic>
      <p:pic>
        <p:nvPicPr>
          <p:cNvPr id="1032" name="Picture 8" descr="C:\Apps\Lavoro\Engineering\oleodotti archivio\Security UP\Corso UP\Pan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7052" y="3421281"/>
            <a:ext cx="1361089" cy="758241"/>
          </a:xfrm>
          <a:prstGeom prst="rect">
            <a:avLst/>
          </a:prstGeom>
          <a:noFill/>
          <a:ln w="12700">
            <a:solidFill>
              <a:schemeClr val="accent4">
                <a:lumMod val="75000"/>
                <a:alpha val="94000"/>
              </a:schemeClr>
            </a:solidFill>
          </a:ln>
          <a:extLst>
            <a:ext uri="{909E8E84-426E-40DD-AFC4-6F175D3DCCD1}">
              <a14:hiddenFill xmlns:a14="http://schemas.microsoft.com/office/drawing/2010/main">
                <a:solidFill>
                  <a:srgbClr val="FFFFFF"/>
                </a:solidFill>
              </a14:hiddenFill>
            </a:ext>
          </a:extLst>
        </p:spPr>
      </p:pic>
      <p:sp>
        <p:nvSpPr>
          <p:cNvPr id="17" name="Flowchart: Process 16"/>
          <p:cNvSpPr/>
          <p:nvPr/>
        </p:nvSpPr>
        <p:spPr>
          <a:xfrm>
            <a:off x="866116" y="1501914"/>
            <a:ext cx="1109382" cy="469593"/>
          </a:xfrm>
          <a:prstGeom prst="flowChartProcess">
            <a:avLst/>
          </a:prstGeom>
          <a:solidFill>
            <a:srgbClr val="C000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Segnalazione esterna da guardalinee o terzi</a:t>
            </a:r>
            <a:endParaRPr lang="en-GB" sz="800" dirty="0"/>
          </a:p>
        </p:txBody>
      </p:sp>
      <p:sp>
        <p:nvSpPr>
          <p:cNvPr id="18" name="Flowchart: Decision 17"/>
          <p:cNvSpPr/>
          <p:nvPr/>
        </p:nvSpPr>
        <p:spPr>
          <a:xfrm>
            <a:off x="2478039" y="1070886"/>
            <a:ext cx="1243853" cy="584947"/>
          </a:xfrm>
          <a:prstGeom prst="flowChartDecision">
            <a:avLst/>
          </a:prstGeom>
          <a:solidFill>
            <a:srgbClr val="C000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Turnista h24 attiva</a:t>
            </a:r>
            <a:endParaRPr lang="en-GB" sz="800" dirty="0"/>
          </a:p>
        </p:txBody>
      </p:sp>
      <p:sp>
        <p:nvSpPr>
          <p:cNvPr id="19" name="Flowchart: Process 18"/>
          <p:cNvSpPr/>
          <p:nvPr/>
        </p:nvSpPr>
        <p:spPr>
          <a:xfrm>
            <a:off x="866116" y="787707"/>
            <a:ext cx="1109382" cy="469593"/>
          </a:xfrm>
          <a:prstGeom prst="flowChartProcess">
            <a:avLst/>
          </a:prstGeom>
          <a:solidFill>
            <a:srgbClr val="C000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Segnalazione interna da strumenti o procedure</a:t>
            </a:r>
            <a:endParaRPr lang="en-GB" sz="800" dirty="0"/>
          </a:p>
        </p:txBody>
      </p:sp>
      <p:sp>
        <p:nvSpPr>
          <p:cNvPr id="20" name="Flowchart: Process 19"/>
          <p:cNvSpPr/>
          <p:nvPr/>
        </p:nvSpPr>
        <p:spPr>
          <a:xfrm>
            <a:off x="4186517" y="1649653"/>
            <a:ext cx="1109382" cy="469593"/>
          </a:xfrm>
          <a:prstGeom prst="flowChartProcess">
            <a:avLst/>
          </a:prstGeom>
          <a:solidFill>
            <a:srgbClr val="C000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Attivazione piano emergenza e contrattisti</a:t>
            </a:r>
            <a:endParaRPr lang="en-GB" sz="800" dirty="0"/>
          </a:p>
        </p:txBody>
      </p:sp>
      <p:sp>
        <p:nvSpPr>
          <p:cNvPr id="21" name="Flowchart: Process 20"/>
          <p:cNvSpPr/>
          <p:nvPr/>
        </p:nvSpPr>
        <p:spPr>
          <a:xfrm>
            <a:off x="4186517" y="1129009"/>
            <a:ext cx="1109382" cy="469593"/>
          </a:xfrm>
          <a:prstGeom prst="flowChartProcess">
            <a:avLst/>
          </a:prstGeom>
          <a:solidFill>
            <a:srgbClr val="C000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Ispezione in sito mediante servizio reperibili</a:t>
            </a:r>
            <a:endParaRPr lang="en-GB" sz="800" dirty="0"/>
          </a:p>
        </p:txBody>
      </p:sp>
      <p:cxnSp>
        <p:nvCxnSpPr>
          <p:cNvPr id="22" name="Elbow Connector 21"/>
          <p:cNvCxnSpPr>
            <a:stCxn id="17" idx="0"/>
            <a:endCxn id="18" idx="1"/>
          </p:cNvCxnSpPr>
          <p:nvPr/>
        </p:nvCxnSpPr>
        <p:spPr>
          <a:xfrm rot="5400000" flipH="1" flipV="1">
            <a:off x="1880146" y="904021"/>
            <a:ext cx="138554" cy="105723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9" idx="2"/>
            <a:endCxn id="18" idx="1"/>
          </p:cNvCxnSpPr>
          <p:nvPr/>
        </p:nvCxnSpPr>
        <p:spPr>
          <a:xfrm rot="16200000" flipH="1">
            <a:off x="1896393" y="781714"/>
            <a:ext cx="106060" cy="105723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8" idx="3"/>
            <a:endCxn id="21" idx="1"/>
          </p:cNvCxnSpPr>
          <p:nvPr/>
        </p:nvCxnSpPr>
        <p:spPr>
          <a:xfrm>
            <a:off x="3721892" y="1363360"/>
            <a:ext cx="464625" cy="44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8" idx="0"/>
          </p:cNvCxnSpPr>
          <p:nvPr/>
        </p:nvCxnSpPr>
        <p:spPr>
          <a:xfrm rot="5400000" flipH="1" flipV="1">
            <a:off x="3545125" y="429495"/>
            <a:ext cx="196232" cy="108655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8" idx="2"/>
            <a:endCxn id="20" idx="1"/>
          </p:cNvCxnSpPr>
          <p:nvPr/>
        </p:nvCxnSpPr>
        <p:spPr>
          <a:xfrm rot="16200000" flipH="1">
            <a:off x="3528933" y="1226865"/>
            <a:ext cx="228617" cy="108655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lowchart: Process 26"/>
          <p:cNvSpPr/>
          <p:nvPr/>
        </p:nvSpPr>
        <p:spPr>
          <a:xfrm>
            <a:off x="4186517" y="705310"/>
            <a:ext cx="1109382" cy="338687"/>
          </a:xfrm>
          <a:prstGeom prst="flowChartProcess">
            <a:avLst/>
          </a:prstGeom>
          <a:solidFill>
            <a:srgbClr val="C000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Fermata operazioni e verifica pressioni</a:t>
            </a:r>
            <a:endParaRPr lang="en-GB" sz="800" dirty="0"/>
          </a:p>
        </p:txBody>
      </p:sp>
      <p:sp>
        <p:nvSpPr>
          <p:cNvPr id="28" name="Segnaposto numero diapositiva 2">
            <a:extLst>
              <a:ext uri="{FF2B5EF4-FFF2-40B4-BE49-F238E27FC236}">
                <a16:creationId xmlns="" xmlns:a16="http://schemas.microsoft.com/office/drawing/2014/main" id="{757B0FE5-B873-4717-8F93-D8EE083A19FA}"/>
              </a:ext>
            </a:extLst>
          </p:cNvPr>
          <p:cNvSpPr>
            <a:spLocks noGrp="1"/>
          </p:cNvSpPr>
          <p:nvPr>
            <p:ph type="sldNum" idx="12"/>
          </p:nvPr>
        </p:nvSpPr>
        <p:spPr>
          <a:xfrm>
            <a:off x="8472458" y="4663217"/>
            <a:ext cx="548700" cy="393600"/>
          </a:xfrm>
        </p:spPr>
        <p:txBody>
          <a:bodyPr/>
          <a:lstStyle/>
          <a:p>
            <a:pPr lvl="0">
              <a:spcBef>
                <a:spcPts val="0"/>
              </a:spcBef>
              <a:buNone/>
            </a:pPr>
            <a:fld id="{00000000-1234-1234-1234-123412341234}" type="slidenum">
              <a:rPr lang="en-GB" smtClean="0"/>
              <a:t>36</a:t>
            </a:fld>
            <a:endParaRPr lang="en-GB" dirty="0"/>
          </a:p>
        </p:txBody>
      </p:sp>
    </p:spTree>
    <p:extLst>
      <p:ext uri="{BB962C8B-B14F-4D97-AF65-F5344CB8AC3E}">
        <p14:creationId xmlns:p14="http://schemas.microsoft.com/office/powerpoint/2010/main" val="412852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636523"/>
            <a:ext cx="9144000" cy="491772"/>
          </a:xfrm>
          <a:prstGeom prst="rect">
            <a:avLst/>
          </a:prstGeom>
          <a:noFill/>
          <a:ln>
            <a:noFill/>
          </a:ln>
        </p:spPr>
      </p:pic>
      <p:sp>
        <p:nvSpPr>
          <p:cNvPr id="65" name="Shape 65"/>
          <p:cNvSpPr txBox="1">
            <a:spLocks noGrp="1"/>
          </p:cNvSpPr>
          <p:nvPr>
            <p:ph type="ctrTitle"/>
          </p:nvPr>
        </p:nvSpPr>
        <p:spPr>
          <a:xfrm>
            <a:off x="217752" y="170761"/>
            <a:ext cx="5522400" cy="412814"/>
          </a:xfrm>
          <a:prstGeom prst="rect">
            <a:avLst/>
          </a:prstGeom>
          <a:noFill/>
          <a:ln>
            <a:noFill/>
          </a:ln>
        </p:spPr>
        <p:txBody>
          <a:bodyPr wrap="square" lIns="91425" tIns="91425" rIns="91425" bIns="91425" anchor="b" anchorCtr="0">
            <a:noAutofit/>
          </a:bodyPr>
          <a:lstStyle/>
          <a:p>
            <a:pPr lvl="0" algn="l"/>
            <a:r>
              <a:rPr lang="it-IT" sz="2000" dirty="0" smtClean="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Azioni </a:t>
            </a:r>
            <a:r>
              <a:rPr lang="it-IT"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intraprese</a:t>
            </a:r>
            <a:endPar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0" y="506977"/>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9" name="Rectangle 3"/>
          <p:cNvSpPr>
            <a:spLocks noChangeArrowheads="1"/>
          </p:cNvSpPr>
          <p:nvPr/>
        </p:nvSpPr>
        <p:spPr bwMode="auto">
          <a:xfrm>
            <a:off x="266758" y="699262"/>
            <a:ext cx="8610484" cy="1046440"/>
          </a:xfrm>
          <a:prstGeom prst="rect">
            <a:avLst/>
          </a:prstGeom>
          <a:solidFill>
            <a:srgbClr val="99CCFF">
              <a:alpha val="50000"/>
            </a:srgbClr>
          </a:solid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it-IT" altLang="it-IT" sz="1200" b="1" i="1" u="none" strike="noStrike" cap="none" normalizeH="0" baseline="0" dirty="0" smtClean="0">
                <a:ln>
                  <a:noFill/>
                </a:ln>
                <a:solidFill>
                  <a:srgbClr val="002060"/>
                </a:solidFill>
                <a:effectLst/>
                <a:latin typeface="Bookman Old Style" panose="02050604050505020204" pitchFamily="18" charset="0"/>
                <a:cs typeface="Calibri" panose="020F0502020204030204" pitchFamily="34" charset="0"/>
              </a:rPr>
              <a:t>Priorità per UP</a:t>
            </a:r>
            <a:endParaRPr kumimoji="0" lang="it-IT" altLang="it-IT" sz="1200" b="1" i="1" u="none" strike="noStrike" cap="none" normalizeH="0" baseline="0" dirty="0">
              <a:ln>
                <a:noFill/>
              </a:ln>
              <a:solidFill>
                <a:srgbClr val="002060"/>
              </a:solidFill>
              <a:effectLst/>
              <a:latin typeface="Bookman Old Style" panose="02050604050505020204" pitchFamily="18" charset="0"/>
              <a:cs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it-IT" altLang="it-IT"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Richiesta di inasprimento dell’apparato sanzionatorio per coloro che attaccano le strutture petrolifere come già fatto per i furti di rame, criminali a cui può essere inoltre applicata la recente legge sui delitti ambientali (legge 68/2015);</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lang="it-IT" altLang="it-IT" sz="1200" dirty="0">
                <a:latin typeface="Calibri" panose="020F0502020204030204" pitchFamily="34" charset="0"/>
                <a:cs typeface="Calibri" panose="020F0502020204030204" pitchFamily="34" charset="0"/>
              </a:rPr>
              <a:t>Collaborazione per </a:t>
            </a:r>
            <a:r>
              <a:rPr kumimoji="0" lang="it-IT" altLang="it-IT"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centralizzare tutte le informazioni disponibili sugli attacchi agli oleodotti e favorire iniziative per il coordinamento dei territori colpiti</a:t>
            </a:r>
            <a:r>
              <a:rPr kumimoji="0" lang="it-IT" altLang="it-IT" sz="1200" i="0" u="none" strike="noStrike" cap="none" normalizeH="0" dirty="0">
                <a:ln>
                  <a:noFill/>
                </a:ln>
                <a:solidFill>
                  <a:schemeClr val="tx1"/>
                </a:solidFill>
                <a:effectLst/>
                <a:latin typeface="Calibri" panose="020F0502020204030204" pitchFamily="34" charset="0"/>
                <a:cs typeface="Calibri" panose="020F0502020204030204" pitchFamily="34" charset="0"/>
              </a:rPr>
              <a:t> </a:t>
            </a:r>
            <a:r>
              <a:rPr lang="it-IT" altLang="it-IT" sz="1200" dirty="0">
                <a:latin typeface="Calibri" panose="020F0502020204030204" pitchFamily="34" charset="0"/>
                <a:cs typeface="Calibri" panose="020F0502020204030204" pitchFamily="34" charset="0"/>
              </a:rPr>
              <a:t>e la promozione di</a:t>
            </a:r>
            <a:r>
              <a:rPr kumimoji="0" lang="it-IT" altLang="it-IT"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piani di prevenzione e contrasto a livello locale. </a:t>
            </a:r>
          </a:p>
        </p:txBody>
      </p:sp>
      <p:sp>
        <p:nvSpPr>
          <p:cNvPr id="2" name="Rettangolo 1"/>
          <p:cNvSpPr/>
          <p:nvPr/>
        </p:nvSpPr>
        <p:spPr>
          <a:xfrm>
            <a:off x="217752" y="1727112"/>
            <a:ext cx="8464260" cy="3046988"/>
          </a:xfrm>
          <a:prstGeom prst="rect">
            <a:avLst/>
          </a:prstGeom>
        </p:spPr>
        <p:txBody>
          <a:bodyPr wrap="square">
            <a:spAutoFit/>
          </a:bodyPr>
          <a:lstStyle/>
          <a:p>
            <a:r>
              <a:rPr lang="it-IT" sz="1200" b="1" i="1" dirty="0">
                <a:solidFill>
                  <a:srgbClr val="002060"/>
                </a:solidFill>
                <a:latin typeface="Bookman Old Style" panose="02050604050505020204" pitchFamily="18" charset="0"/>
                <a:cs typeface="Calibri" panose="020F0502020204030204" pitchFamily="34" charset="0"/>
              </a:rPr>
              <a:t>Azioni  intraprese</a:t>
            </a:r>
            <a:endParaRPr lang="it-IT" sz="1200" dirty="0">
              <a:solidFill>
                <a:srgbClr val="002060"/>
              </a:solidFill>
              <a:latin typeface="Bookman Old Style" panose="02050604050505020204" pitchFamily="18" charset="0"/>
              <a:ea typeface="Calibri" panose="020F0502020204030204" pitchFamily="34" charset="0"/>
              <a:cs typeface="Calibri" panose="020F0502020204030204" pitchFamily="34" charset="0"/>
            </a:endParaRPr>
          </a:p>
          <a:p>
            <a:pPr marL="228600" indent="-228600" algn="just">
              <a:buFont typeface="+mj-lt"/>
              <a:buAutoNum type="arabicPeriod"/>
            </a:pPr>
            <a:r>
              <a:rPr lang="it-IT" sz="1200" dirty="0">
                <a:latin typeface="Calibri" panose="020F0502020204030204" pitchFamily="34" charset="0"/>
                <a:ea typeface="Calibri" panose="020F0502020204030204" pitchFamily="34" charset="0"/>
                <a:cs typeface="Times New Roman" panose="02020603050405020304" pitchFamily="18" charset="0"/>
              </a:rPr>
              <a:t>Applicazione da parte degli </a:t>
            </a:r>
            <a:r>
              <a:rPr lang="it-IT" sz="1200" b="1" dirty="0">
                <a:latin typeface="Calibri" panose="020F0502020204030204" pitchFamily="34" charset="0"/>
                <a:ea typeface="Calibri" panose="020F0502020204030204" pitchFamily="34" charset="0"/>
                <a:cs typeface="Times New Roman" panose="02020603050405020304" pitchFamily="18" charset="0"/>
              </a:rPr>
              <a:t>operatori</a:t>
            </a:r>
            <a:r>
              <a:rPr lang="it-IT" sz="1200" dirty="0">
                <a:latin typeface="Calibri" panose="020F0502020204030204" pitchFamily="34" charset="0"/>
                <a:ea typeface="Calibri" panose="020F0502020204030204" pitchFamily="34" charset="0"/>
                <a:cs typeface="Times New Roman" panose="02020603050405020304" pitchFamily="18" charset="0"/>
              </a:rPr>
              <a:t> delle migliori tecnologie disponibili attraverso una combinazione di misure, differenziate per installazione e contesto geografico, quali:</a:t>
            </a:r>
          </a:p>
          <a:p>
            <a:pPr marL="406400" lvl="0" indent="-228600" algn="just">
              <a:buFont typeface="Arial" panose="020B0604020202020204" pitchFamily="34" charset="0"/>
              <a:buChar char="•"/>
            </a:pPr>
            <a:r>
              <a:rPr lang="it-IT" sz="1200" dirty="0">
                <a:latin typeface="Calibri" panose="020F0502020204030204" pitchFamily="34" charset="0"/>
                <a:ea typeface="Calibri" panose="020F0502020204030204" pitchFamily="34" charset="0"/>
                <a:cs typeface="Times New Roman" panose="02020603050405020304" pitchFamily="18" charset="0"/>
              </a:rPr>
              <a:t>misure tecnologiche (monitoraggio costante delle pressioni, protezione delle camerette di pompaggio e sezionamento …... ) </a:t>
            </a:r>
          </a:p>
          <a:p>
            <a:pPr marL="406400" lvl="0" indent="-228600" algn="just">
              <a:buFont typeface="Arial" panose="020B0604020202020204" pitchFamily="34" charset="0"/>
              <a:buChar char="•"/>
            </a:pPr>
            <a:r>
              <a:rPr lang="it-IT" sz="1200" dirty="0">
                <a:latin typeface="Calibri" panose="020F0502020204030204" pitchFamily="34" charset="0"/>
                <a:ea typeface="Calibri" panose="020F0502020204030204" pitchFamily="34" charset="0"/>
                <a:cs typeface="Times New Roman" panose="02020603050405020304" pitchFamily="18" charset="0"/>
              </a:rPr>
              <a:t>misure comportamentali (ispezioni lungo le linee dei tracciati con personale specializzato, implementazione di rigorose procedure per le attività ordinarie e per la gestione delle emergenze, ecc.…...) </a:t>
            </a:r>
          </a:p>
          <a:p>
            <a:pPr marL="228600" indent="-228600">
              <a:buFont typeface="+mj-lt"/>
              <a:buAutoNum type="arabicPeriod" startAt="2"/>
            </a:pPr>
            <a:r>
              <a:rPr lang="it-IT" sz="1200" dirty="0" smtClean="0">
                <a:latin typeface="Calibri" panose="020F0502020204030204" pitchFamily="34" charset="0"/>
                <a:cs typeface="Calibri" panose="020F0502020204030204" pitchFamily="34" charset="0"/>
              </a:rPr>
              <a:t>Rilevazione </a:t>
            </a:r>
            <a:r>
              <a:rPr lang="it-IT" sz="1200" dirty="0">
                <a:latin typeface="Calibri" panose="020F0502020204030204" pitchFamily="34" charset="0"/>
                <a:cs typeface="Calibri" panose="020F0502020204030204" pitchFamily="34" charset="0"/>
              </a:rPr>
              <a:t>statistica del </a:t>
            </a:r>
            <a:r>
              <a:rPr lang="it-IT" sz="1200" dirty="0" smtClean="0">
                <a:latin typeface="Calibri" panose="020F0502020204030204" pitchFamily="34" charset="0"/>
                <a:cs typeface="Calibri" panose="020F0502020204030204" pitchFamily="34" charset="0"/>
              </a:rPr>
              <a:t>fenomeno da parte di </a:t>
            </a:r>
            <a:r>
              <a:rPr lang="it-IT" sz="1200" b="1" dirty="0" smtClean="0">
                <a:latin typeface="Calibri" panose="020F0502020204030204" pitchFamily="34" charset="0"/>
                <a:cs typeface="Calibri" panose="020F0502020204030204" pitchFamily="34" charset="0"/>
              </a:rPr>
              <a:t>UP</a:t>
            </a:r>
            <a:r>
              <a:rPr lang="it-IT" sz="1200" dirty="0" smtClean="0">
                <a:latin typeface="Calibri" panose="020F0502020204030204" pitchFamily="34" charset="0"/>
                <a:cs typeface="Calibri" panose="020F0502020204030204" pitchFamily="34" charset="0"/>
              </a:rPr>
              <a:t> </a:t>
            </a:r>
            <a:r>
              <a:rPr lang="it-IT" sz="1200" dirty="0">
                <a:latin typeface="Calibri" panose="020F0502020204030204" pitchFamily="34" charset="0"/>
                <a:cs typeface="Calibri" panose="020F0502020204030204" pitchFamily="34" charset="0"/>
              </a:rPr>
              <a:t>e portale </a:t>
            </a:r>
            <a:r>
              <a:rPr lang="it-IT" sz="1200" dirty="0" smtClean="0">
                <a:latin typeface="Calibri" panose="020F0502020204030204" pitchFamily="34" charset="0"/>
                <a:cs typeface="Calibri" panose="020F0502020204030204" pitchFamily="34" charset="0"/>
              </a:rPr>
              <a:t>interno (</a:t>
            </a:r>
            <a:r>
              <a:rPr lang="it-IT" sz="1200" dirty="0">
                <a:latin typeface="Calibri" panose="020F0502020204030204" pitchFamily="34" charset="0"/>
                <a:cs typeface="Calibri" panose="020F0502020204030204" pitchFamily="34" charset="0"/>
              </a:rPr>
              <a:t>SAO- Segnalazione attacchi oleodotti</a:t>
            </a:r>
            <a:r>
              <a:rPr lang="it-IT" sz="1200" dirty="0" smtClean="0">
                <a:latin typeface="Calibri" panose="020F0502020204030204" pitchFamily="34" charset="0"/>
                <a:cs typeface="Calibri" panose="020F0502020204030204" pitchFamily="34" charset="0"/>
              </a:rPr>
              <a:t>), </a:t>
            </a:r>
            <a:r>
              <a:rPr lang="it-IT" sz="1200" dirty="0">
                <a:latin typeface="Calibri" panose="020F0502020204030204" pitchFamily="34" charset="0"/>
                <a:cs typeface="Calibri" panose="020F0502020204030204" pitchFamily="34" charset="0"/>
              </a:rPr>
              <a:t>riservato alle associate </a:t>
            </a:r>
            <a:r>
              <a:rPr lang="it-IT" sz="1200" dirty="0" smtClean="0">
                <a:latin typeface="Calibri" panose="020F0502020204030204" pitchFamily="34" charset="0"/>
                <a:cs typeface="Calibri" panose="020F0502020204030204" pitchFamily="34" charset="0"/>
              </a:rPr>
              <a:t>UP, </a:t>
            </a:r>
            <a:r>
              <a:rPr lang="it-IT" sz="1200" dirty="0">
                <a:latin typeface="Calibri" panose="020F0502020204030204" pitchFamily="34" charset="0"/>
                <a:cs typeface="Calibri" panose="020F0502020204030204" pitchFamily="34" charset="0"/>
              </a:rPr>
              <a:t>che consente di seguire in tempo reale gli attacchi alle strutture del settore, di quantificare gli eventi e seguirne lo spostamento sul territorio. </a:t>
            </a:r>
            <a:endParaRPr lang="it-IT" sz="1200" dirty="0">
              <a:solidFill>
                <a:prstClr val="black"/>
              </a:solidFill>
              <a:latin typeface="Calibri" panose="020F0502020204030204" pitchFamily="34" charset="0"/>
              <a:cs typeface="Calibri" panose="020F0502020204030204" pitchFamily="34" charset="0"/>
            </a:endParaRPr>
          </a:p>
          <a:p>
            <a:pPr marL="228600" indent="-228600">
              <a:buFont typeface="+mj-lt"/>
              <a:buAutoNum type="arabicPeriod" startAt="2"/>
            </a:pPr>
            <a:r>
              <a:rPr lang="it-IT" sz="1200" dirty="0">
                <a:latin typeface="Calibri" panose="020F0502020204030204" pitchFamily="34" charset="0"/>
                <a:cs typeface="Calibri" panose="020F0502020204030204" pitchFamily="34" charset="0"/>
              </a:rPr>
              <a:t>Istituzione di un tavolo oleodotti ad hoc dal settembre </a:t>
            </a:r>
            <a:r>
              <a:rPr lang="it-IT" sz="1200" dirty="0" smtClean="0">
                <a:latin typeface="Calibri" panose="020F0502020204030204" pitchFamily="34" charset="0"/>
                <a:cs typeface="Calibri" panose="020F0502020204030204" pitchFamily="34" charset="0"/>
              </a:rPr>
              <a:t>2015 presso il </a:t>
            </a:r>
            <a:r>
              <a:rPr lang="it-IT" sz="1200" b="1" dirty="0" smtClean="0">
                <a:latin typeface="Calibri" panose="020F0502020204030204" pitchFamily="34" charset="0"/>
                <a:cs typeface="Calibri" panose="020F0502020204030204" pitchFamily="34" charset="0"/>
              </a:rPr>
              <a:t>Ministero Interno </a:t>
            </a:r>
            <a:r>
              <a:rPr lang="it-IT" sz="1200" dirty="0" smtClean="0">
                <a:latin typeface="Calibri" panose="020F0502020204030204" pitchFamily="34" charset="0"/>
                <a:cs typeface="Calibri" panose="020F0502020204030204" pitchFamily="34" charset="0"/>
              </a:rPr>
              <a:t>per il coordinamento </a:t>
            </a:r>
            <a:r>
              <a:rPr lang="it-IT" sz="1200" dirty="0">
                <a:latin typeface="Calibri" panose="020F0502020204030204" pitchFamily="34" charset="0"/>
                <a:cs typeface="Calibri" panose="020F0502020204030204" pitchFamily="34" charset="0"/>
              </a:rPr>
              <a:t>del </a:t>
            </a:r>
            <a:r>
              <a:rPr lang="it-IT" sz="1200" dirty="0" smtClean="0">
                <a:latin typeface="Calibri" panose="020F0502020204030204" pitchFamily="34" charset="0"/>
                <a:cs typeface="Calibri" panose="020F0502020204030204" pitchFamily="34" charset="0"/>
              </a:rPr>
              <a:t>settore petrolifero con </a:t>
            </a:r>
            <a:r>
              <a:rPr lang="it-IT" sz="1200" b="1" dirty="0" smtClean="0">
                <a:latin typeface="Calibri" panose="020F0502020204030204" pitchFamily="34" charset="0"/>
                <a:cs typeface="Calibri" panose="020F0502020204030204" pitchFamily="34" charset="0"/>
              </a:rPr>
              <a:t>Prefetture</a:t>
            </a:r>
            <a:r>
              <a:rPr lang="it-IT" sz="1200" dirty="0" smtClean="0">
                <a:latin typeface="Calibri" panose="020F0502020204030204" pitchFamily="34" charset="0"/>
                <a:cs typeface="Calibri" panose="020F0502020204030204" pitchFamily="34" charset="0"/>
              </a:rPr>
              <a:t> </a:t>
            </a:r>
            <a:r>
              <a:rPr lang="it-IT" sz="1200" dirty="0">
                <a:latin typeface="Calibri" panose="020F0502020204030204" pitchFamily="34" charset="0"/>
                <a:cs typeface="Calibri" panose="020F0502020204030204" pitchFamily="34" charset="0"/>
              </a:rPr>
              <a:t>e </a:t>
            </a:r>
            <a:r>
              <a:rPr lang="it-IT" sz="1200" b="1" dirty="0">
                <a:latin typeface="Calibri" panose="020F0502020204030204" pitchFamily="34" charset="0"/>
                <a:cs typeface="Calibri" panose="020F0502020204030204" pitchFamily="34" charset="0"/>
              </a:rPr>
              <a:t>Forze di Polizia</a:t>
            </a:r>
          </a:p>
          <a:p>
            <a:pPr marL="228600" indent="-228600">
              <a:buFont typeface="+mj-lt"/>
              <a:buAutoNum type="arabicPeriod" startAt="2"/>
            </a:pPr>
            <a:r>
              <a:rPr lang="it-IT" sz="1200" dirty="0">
                <a:latin typeface="Calibri" panose="020F0502020204030204" pitchFamily="34" charset="0"/>
                <a:cs typeface="Calibri" panose="020F0502020204030204" pitchFamily="34" charset="0"/>
              </a:rPr>
              <a:t>Circolari del Ministero Interno (settembre 2016 e gennaio 2018</a:t>
            </a:r>
            <a:r>
              <a:rPr lang="it-IT" sz="1200" dirty="0" smtClean="0">
                <a:latin typeface="Calibri" panose="020F0502020204030204" pitchFamily="34" charset="0"/>
                <a:cs typeface="Calibri" panose="020F0502020204030204" pitchFamily="34" charset="0"/>
              </a:rPr>
              <a:t>),dedicate al fenomeno degli attacchi agli oleodotti, con informazioni dettagliate e dati aggiornati</a:t>
            </a:r>
            <a:endParaRPr lang="it-IT" sz="1200" dirty="0">
              <a:latin typeface="Calibri" panose="020F0502020204030204" pitchFamily="34" charset="0"/>
              <a:cs typeface="Calibri" panose="020F0502020204030204" pitchFamily="34" charset="0"/>
            </a:endParaRPr>
          </a:p>
          <a:p>
            <a:pPr marL="228600" indent="-228600">
              <a:buFont typeface="+mj-lt"/>
              <a:buAutoNum type="arabicPeriod" startAt="2"/>
            </a:pPr>
            <a:r>
              <a:rPr lang="it-IT" sz="1200" dirty="0">
                <a:latin typeface="Calibri" panose="020F0502020204030204" pitchFamily="34" charset="0"/>
                <a:cs typeface="Calibri" panose="020F0502020204030204" pitchFamily="34" charset="0"/>
              </a:rPr>
              <a:t>Giornate di formazione pubblico-privato per la condivisione di informazioni sulle dimensioni </a:t>
            </a:r>
            <a:r>
              <a:rPr lang="it-IT" sz="1200" dirty="0" smtClean="0">
                <a:latin typeface="Calibri" panose="020F0502020204030204" pitchFamily="34" charset="0"/>
                <a:cs typeface="Calibri" panose="020F0502020204030204" pitchFamily="34" charset="0"/>
              </a:rPr>
              <a:t>del fenomeno e </a:t>
            </a:r>
            <a:r>
              <a:rPr lang="it-IT" sz="1200" dirty="0">
                <a:latin typeface="Calibri" panose="020F0502020204030204" pitchFamily="34" charset="0"/>
                <a:cs typeface="Calibri" panose="020F0502020204030204" pitchFamily="34" charset="0"/>
              </a:rPr>
              <a:t>sul modus operandi dei criminali. </a:t>
            </a:r>
          </a:p>
          <a:p>
            <a:pPr marL="342900" lvl="0" indent="-342900" algn="just">
              <a:buFont typeface="Courier New" panose="02070309020205020404" pitchFamily="49" charset="0"/>
              <a:buChar char="o"/>
            </a:pP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37</a:t>
            </a:fld>
            <a:endParaRPr lang="en-GB"/>
          </a:p>
        </p:txBody>
      </p:sp>
    </p:spTree>
    <p:extLst>
      <p:ext uri="{BB962C8B-B14F-4D97-AF65-F5344CB8AC3E}">
        <p14:creationId xmlns:p14="http://schemas.microsoft.com/office/powerpoint/2010/main" val="2397569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582595"/>
            <a:ext cx="9144000" cy="545700"/>
          </a:xfrm>
          <a:prstGeom prst="rect">
            <a:avLst/>
          </a:prstGeom>
          <a:noFill/>
          <a:ln>
            <a:noFill/>
          </a:ln>
        </p:spPr>
      </p:pic>
      <p:sp>
        <p:nvSpPr>
          <p:cNvPr id="65" name="Shape 65"/>
          <p:cNvSpPr txBox="1">
            <a:spLocks noGrp="1"/>
          </p:cNvSpPr>
          <p:nvPr>
            <p:ph type="ctrTitle"/>
          </p:nvPr>
        </p:nvSpPr>
        <p:spPr>
          <a:xfrm>
            <a:off x="150458" y="186598"/>
            <a:ext cx="7274659" cy="399925"/>
          </a:xfrm>
          <a:prstGeom prst="rect">
            <a:avLst/>
          </a:prstGeom>
          <a:noFill/>
          <a:ln>
            <a:noFill/>
          </a:ln>
        </p:spPr>
        <p:txBody>
          <a:bodyPr wrap="square" lIns="91425" tIns="91425" rIns="91425" bIns="91425" anchor="b" anchorCtr="0">
            <a:noAutofit/>
          </a:bodyPr>
          <a:lstStyle/>
          <a:p>
            <a:pPr lvl="0" algn="l" rtl="0">
              <a:spcBef>
                <a:spcPts val="0"/>
              </a:spcBef>
              <a:buNone/>
            </a:pPr>
            <a:r>
              <a:rPr lang="en-GB" sz="2000" dirty="0" err="1">
                <a:solidFill>
                  <a:schemeClr val="tx1"/>
                </a:solidFill>
                <a:latin typeface="Verdana"/>
                <a:ea typeface="Verdana"/>
                <a:cs typeface="Verdana"/>
                <a:sym typeface="Verdana"/>
              </a:rPr>
              <a:t>Portale</a:t>
            </a:r>
            <a:r>
              <a:rPr lang="en-GB" sz="2000" dirty="0">
                <a:solidFill>
                  <a:schemeClr val="tx1"/>
                </a:solidFill>
                <a:latin typeface="Verdana"/>
                <a:ea typeface="Verdana"/>
                <a:cs typeface="Verdana"/>
                <a:sym typeface="Verdana"/>
              </a:rPr>
              <a:t> </a:t>
            </a:r>
            <a:r>
              <a:rPr lang="en-GB" sz="2000" b="1" dirty="0" err="1">
                <a:solidFill>
                  <a:schemeClr val="tx1"/>
                </a:solidFill>
                <a:latin typeface="Verdana"/>
                <a:ea typeface="Verdana"/>
                <a:cs typeface="Verdana"/>
                <a:sym typeface="Verdana"/>
              </a:rPr>
              <a:t>S</a:t>
            </a:r>
            <a:r>
              <a:rPr lang="en-GB" sz="2000" dirty="0" err="1">
                <a:solidFill>
                  <a:schemeClr val="tx1"/>
                </a:solidFill>
                <a:latin typeface="Verdana"/>
                <a:ea typeface="Verdana"/>
                <a:cs typeface="Verdana"/>
                <a:sym typeface="Verdana"/>
              </a:rPr>
              <a:t>egnalazione</a:t>
            </a:r>
            <a:r>
              <a:rPr lang="en-GB" sz="2000" dirty="0">
                <a:solidFill>
                  <a:schemeClr val="tx1"/>
                </a:solidFill>
                <a:latin typeface="Verdana"/>
                <a:ea typeface="Verdana"/>
                <a:cs typeface="Verdana"/>
                <a:sym typeface="Verdana"/>
              </a:rPr>
              <a:t> </a:t>
            </a:r>
            <a:r>
              <a:rPr lang="en-GB" sz="2000" b="1" dirty="0" err="1">
                <a:solidFill>
                  <a:schemeClr val="tx1"/>
                </a:solidFill>
                <a:latin typeface="Verdana"/>
                <a:ea typeface="Verdana"/>
                <a:cs typeface="Verdana"/>
                <a:sym typeface="Verdana"/>
              </a:rPr>
              <a:t>A</a:t>
            </a:r>
            <a:r>
              <a:rPr lang="en-GB" sz="2000" dirty="0" err="1">
                <a:solidFill>
                  <a:schemeClr val="tx1"/>
                </a:solidFill>
                <a:latin typeface="Verdana"/>
                <a:ea typeface="Verdana"/>
                <a:cs typeface="Verdana"/>
                <a:sym typeface="Verdana"/>
              </a:rPr>
              <a:t>ttacchi</a:t>
            </a:r>
            <a:r>
              <a:rPr lang="en-GB" sz="2000" dirty="0">
                <a:solidFill>
                  <a:schemeClr val="tx1"/>
                </a:solidFill>
                <a:latin typeface="Verdana"/>
                <a:ea typeface="Verdana"/>
                <a:cs typeface="Verdana"/>
                <a:sym typeface="Verdana"/>
              </a:rPr>
              <a:t> </a:t>
            </a:r>
            <a:r>
              <a:rPr lang="en-GB" sz="2000" b="1" dirty="0" err="1">
                <a:solidFill>
                  <a:schemeClr val="tx1"/>
                </a:solidFill>
                <a:latin typeface="Verdana"/>
                <a:ea typeface="Verdana"/>
                <a:cs typeface="Verdana"/>
                <a:sym typeface="Verdana"/>
              </a:rPr>
              <a:t>O</a:t>
            </a:r>
            <a:r>
              <a:rPr lang="en-GB" sz="2000" dirty="0" err="1">
                <a:solidFill>
                  <a:schemeClr val="tx1"/>
                </a:solidFill>
                <a:latin typeface="Verdana"/>
                <a:ea typeface="Verdana"/>
                <a:cs typeface="Verdana"/>
                <a:sym typeface="Verdana"/>
              </a:rPr>
              <a:t>leodotti</a:t>
            </a:r>
            <a:endParaRPr lang="en-GB" sz="2000" dirty="0">
              <a:solidFill>
                <a:schemeClr val="tx1"/>
              </a:solidFill>
              <a:latin typeface="Verdana"/>
              <a:ea typeface="Verdana"/>
              <a:cs typeface="Verdana"/>
              <a:sym typeface="Verdana"/>
            </a:endParaRP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dirty="0">
                <a:solidFill>
                  <a:srgbClr val="FFFFFF"/>
                </a:solidFill>
                <a:latin typeface="Verdana"/>
                <a:ea typeface="Verdana"/>
                <a:cs typeface="Verdana"/>
                <a:sym typeface="Verdana"/>
              </a:rPr>
              <a:t>unionepetrolifera.it</a:t>
            </a:r>
          </a:p>
        </p:txBody>
      </p:sp>
      <p:sp>
        <p:nvSpPr>
          <p:cNvPr id="67" name="Shape 67"/>
          <p:cNvSpPr/>
          <p:nvPr/>
        </p:nvSpPr>
        <p:spPr>
          <a:xfrm>
            <a:off x="0" y="507195"/>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Rettangolo 1">
            <a:extLst>
              <a:ext uri="{FF2B5EF4-FFF2-40B4-BE49-F238E27FC236}">
                <a16:creationId xmlns="" xmlns:a16="http://schemas.microsoft.com/office/drawing/2014/main" id="{CBB69F98-56A6-4A25-9F52-5310613A6146}"/>
              </a:ext>
            </a:extLst>
          </p:cNvPr>
          <p:cNvSpPr/>
          <p:nvPr/>
        </p:nvSpPr>
        <p:spPr>
          <a:xfrm>
            <a:off x="150458" y="1279020"/>
            <a:ext cx="6487848" cy="1384995"/>
          </a:xfrm>
          <a:prstGeom prst="rect">
            <a:avLst/>
          </a:prstGeom>
        </p:spPr>
        <p:txBody>
          <a:bodyPr wrap="square">
            <a:spAutoFit/>
          </a:bodyPr>
          <a:lstStyle/>
          <a:p>
            <a:r>
              <a:rPr lang="it-IT" dirty="0">
                <a:solidFill>
                  <a:prstClr val="black"/>
                </a:solidFill>
                <a:latin typeface="Calibri" panose="020F0502020204030204"/>
              </a:rPr>
              <a:t>Come funziona il portale SAO?</a:t>
            </a:r>
          </a:p>
          <a:p>
            <a:pPr marL="214313" indent="-214313">
              <a:buFont typeface="Arial" panose="020B0604020202020204" pitchFamily="34" charset="0"/>
              <a:buChar char="•"/>
            </a:pPr>
            <a:r>
              <a:rPr lang="it-IT" dirty="0">
                <a:solidFill>
                  <a:prstClr val="black"/>
                </a:solidFill>
                <a:latin typeface="Calibri" panose="020F0502020204030204"/>
              </a:rPr>
              <a:t>Invio </a:t>
            </a:r>
            <a:r>
              <a:rPr lang="it-IT" b="1" dirty="0">
                <a:solidFill>
                  <a:prstClr val="black"/>
                </a:solidFill>
                <a:latin typeface="Calibri" panose="020F0502020204030204"/>
              </a:rPr>
              <a:t>automatico</a:t>
            </a:r>
            <a:r>
              <a:rPr lang="it-IT" dirty="0">
                <a:solidFill>
                  <a:prstClr val="black"/>
                </a:solidFill>
                <a:latin typeface="Calibri" panose="020F0502020204030204"/>
              </a:rPr>
              <a:t> di e-mail di </a:t>
            </a:r>
            <a:r>
              <a:rPr lang="it-IT" b="1" dirty="0" err="1">
                <a:solidFill>
                  <a:prstClr val="black"/>
                </a:solidFill>
                <a:latin typeface="Calibri" panose="020F0502020204030204"/>
              </a:rPr>
              <a:t>alert</a:t>
            </a:r>
            <a:r>
              <a:rPr lang="it-IT" b="1" dirty="0">
                <a:solidFill>
                  <a:prstClr val="black"/>
                </a:solidFill>
                <a:latin typeface="Calibri" panose="020F0502020204030204"/>
              </a:rPr>
              <a:t> </a:t>
            </a:r>
            <a:r>
              <a:rPr lang="it-IT" dirty="0">
                <a:solidFill>
                  <a:prstClr val="black"/>
                </a:solidFill>
                <a:latin typeface="Calibri" panose="020F0502020204030204"/>
              </a:rPr>
              <a:t>a tutte le aziende in caso di </a:t>
            </a:r>
            <a:endParaRPr lang="it-IT" b="1" dirty="0">
              <a:solidFill>
                <a:prstClr val="black"/>
              </a:solidFill>
              <a:latin typeface="Calibri" panose="020F0502020204030204"/>
            </a:endParaRPr>
          </a:p>
          <a:p>
            <a:pPr marL="628650" lvl="1" indent="-285750">
              <a:buFont typeface="Wingdings" panose="05000000000000000000" pitchFamily="2" charset="2"/>
              <a:buChar char="ü"/>
            </a:pPr>
            <a:r>
              <a:rPr lang="it-IT" dirty="0">
                <a:solidFill>
                  <a:prstClr val="black"/>
                </a:solidFill>
                <a:latin typeface="Calibri" panose="020F0502020204030204"/>
              </a:rPr>
              <a:t>EFFRAZIONE/FURTO</a:t>
            </a:r>
          </a:p>
          <a:p>
            <a:pPr marL="171450" lvl="1" indent="-171450">
              <a:buFont typeface="Arial" panose="020B0604020202020204" pitchFamily="34" charset="0"/>
              <a:buChar char="•"/>
            </a:pPr>
            <a:r>
              <a:rPr lang="it-IT" dirty="0">
                <a:solidFill>
                  <a:prstClr val="black"/>
                </a:solidFill>
                <a:latin typeface="Calibri" panose="020F0502020204030204"/>
              </a:rPr>
              <a:t>raccolta dei dati in tempo reale e storico degli attacchi</a:t>
            </a:r>
          </a:p>
          <a:p>
            <a:pPr marL="177800" indent="-177800">
              <a:buFont typeface="Arial" panose="020B0604020202020204" pitchFamily="34" charset="0"/>
              <a:buChar char="•"/>
            </a:pPr>
            <a:r>
              <a:rPr lang="it-IT" dirty="0">
                <a:solidFill>
                  <a:prstClr val="black"/>
                </a:solidFill>
                <a:latin typeface="Calibri" panose="020F0502020204030204"/>
              </a:rPr>
              <a:t>analisi  ed evoluzione del </a:t>
            </a:r>
            <a:r>
              <a:rPr lang="it-IT" i="1" dirty="0">
                <a:solidFill>
                  <a:prstClr val="black"/>
                </a:solidFill>
                <a:latin typeface="Calibri" panose="020F0502020204030204"/>
              </a:rPr>
              <a:t>modus operandi (foto degli innesti utilizzati)</a:t>
            </a:r>
            <a:endParaRPr lang="it-IT" dirty="0">
              <a:solidFill>
                <a:prstClr val="black"/>
              </a:solidFill>
              <a:latin typeface="Calibri" panose="020F0502020204030204"/>
            </a:endParaRPr>
          </a:p>
          <a:p>
            <a:pPr marL="177800" indent="-177800">
              <a:buFont typeface="Arial" panose="020B0604020202020204" pitchFamily="34" charset="0"/>
              <a:buChar char="•"/>
            </a:pPr>
            <a:r>
              <a:rPr lang="it-IT" dirty="0">
                <a:solidFill>
                  <a:prstClr val="black"/>
                </a:solidFill>
                <a:latin typeface="Calibri" panose="020F0502020204030204"/>
              </a:rPr>
              <a:t>utilizzo semplice e veloce da parte delle aziende</a:t>
            </a:r>
          </a:p>
        </p:txBody>
      </p:sp>
      <p:sp>
        <p:nvSpPr>
          <p:cNvPr id="3" name="Rettangolo 2">
            <a:extLst>
              <a:ext uri="{FF2B5EF4-FFF2-40B4-BE49-F238E27FC236}">
                <a16:creationId xmlns="" xmlns:a16="http://schemas.microsoft.com/office/drawing/2014/main" id="{510DF118-123A-4DDD-BCBF-AA0930040AE9}"/>
              </a:ext>
            </a:extLst>
          </p:cNvPr>
          <p:cNvSpPr/>
          <p:nvPr/>
        </p:nvSpPr>
        <p:spPr>
          <a:xfrm>
            <a:off x="241835" y="2927388"/>
            <a:ext cx="4763327" cy="1408078"/>
          </a:xfrm>
          <a:prstGeom prst="rect">
            <a:avLst/>
          </a:prstGeom>
          <a:solidFill>
            <a:srgbClr val="99CCFF">
              <a:alpha val="50000"/>
            </a:srgbClr>
          </a:solidFill>
          <a:ln>
            <a:noFill/>
          </a:ln>
        </p:spPr>
        <p:txBody>
          <a:bodyPr wrap="square">
            <a:spAutoFit/>
          </a:bodyPr>
          <a:lstStyle/>
          <a:p>
            <a:r>
              <a:rPr lang="it-IT" sz="1200" dirty="0">
                <a:solidFill>
                  <a:prstClr val="black"/>
                </a:solidFill>
                <a:latin typeface="Calibri" panose="020F0502020204030204"/>
              </a:rPr>
              <a:t>Dati da inserire al momento della  segnalazione:</a:t>
            </a:r>
            <a:br>
              <a:rPr lang="it-IT" sz="1200" dirty="0">
                <a:solidFill>
                  <a:prstClr val="black"/>
                </a:solidFill>
                <a:latin typeface="Calibri" panose="020F0502020204030204"/>
              </a:rPr>
            </a:br>
            <a:r>
              <a:rPr lang="it-IT" sz="1200" dirty="0">
                <a:solidFill>
                  <a:prstClr val="black"/>
                </a:solidFill>
                <a:latin typeface="Calibri" panose="020F0502020204030204"/>
              </a:rPr>
              <a:t>1. Tipologia atto criminale (attacco, effrazione o furto di prodotto)</a:t>
            </a:r>
            <a:br>
              <a:rPr lang="it-IT" sz="1200" dirty="0">
                <a:solidFill>
                  <a:prstClr val="black"/>
                </a:solidFill>
                <a:latin typeface="Calibri" panose="020F0502020204030204"/>
              </a:rPr>
            </a:br>
            <a:r>
              <a:rPr lang="it-IT" sz="1200" dirty="0">
                <a:solidFill>
                  <a:prstClr val="black"/>
                </a:solidFill>
                <a:latin typeface="Calibri" panose="020F0502020204030204"/>
              </a:rPr>
              <a:t>2. Data evento</a:t>
            </a:r>
            <a:br>
              <a:rPr lang="it-IT" sz="1200" dirty="0">
                <a:solidFill>
                  <a:prstClr val="black"/>
                </a:solidFill>
                <a:latin typeface="Calibri" panose="020F0502020204030204"/>
              </a:rPr>
            </a:br>
            <a:r>
              <a:rPr lang="it-IT" sz="1200" dirty="0">
                <a:solidFill>
                  <a:prstClr val="black"/>
                </a:solidFill>
                <a:latin typeface="Calibri" panose="020F0502020204030204"/>
              </a:rPr>
              <a:t>3. Comune/Provincia</a:t>
            </a:r>
            <a:br>
              <a:rPr lang="it-IT" sz="1200" dirty="0">
                <a:solidFill>
                  <a:prstClr val="black"/>
                </a:solidFill>
                <a:latin typeface="Calibri" panose="020F0502020204030204"/>
              </a:rPr>
            </a:br>
            <a:r>
              <a:rPr lang="it-IT" sz="1200" dirty="0">
                <a:solidFill>
                  <a:prstClr val="black"/>
                </a:solidFill>
                <a:latin typeface="Calibri" panose="020F0502020204030204"/>
              </a:rPr>
              <a:t>4. Georeferenziazione punto di attacco</a:t>
            </a:r>
            <a:br>
              <a:rPr lang="it-IT" sz="1200" dirty="0">
                <a:solidFill>
                  <a:prstClr val="black"/>
                </a:solidFill>
                <a:latin typeface="Calibri" panose="020F0502020204030204"/>
              </a:rPr>
            </a:br>
            <a:r>
              <a:rPr lang="it-IT" sz="1200" dirty="0">
                <a:solidFill>
                  <a:prstClr val="black"/>
                </a:solidFill>
                <a:latin typeface="Calibri" panose="020F0502020204030204"/>
              </a:rPr>
              <a:t>5. Ulteriori informazioni </a:t>
            </a:r>
            <a:br>
              <a:rPr lang="it-IT" sz="1200" dirty="0">
                <a:solidFill>
                  <a:prstClr val="black"/>
                </a:solidFill>
                <a:latin typeface="Calibri" panose="020F0502020204030204"/>
              </a:rPr>
            </a:br>
            <a:r>
              <a:rPr lang="it-IT" sz="1200" dirty="0">
                <a:solidFill>
                  <a:prstClr val="black"/>
                </a:solidFill>
                <a:latin typeface="Calibri" panose="020F0502020204030204"/>
              </a:rPr>
              <a:t>(Tratta oleodotto, tipologia di prodotto, eventuali fotografie)</a:t>
            </a:r>
          </a:p>
        </p:txBody>
      </p:sp>
      <p:cxnSp>
        <p:nvCxnSpPr>
          <p:cNvPr id="7" name="Connettore 2 6">
            <a:extLst>
              <a:ext uri="{FF2B5EF4-FFF2-40B4-BE49-F238E27FC236}">
                <a16:creationId xmlns="" xmlns:a16="http://schemas.microsoft.com/office/drawing/2014/main" id="{24AD8319-C76F-4FC7-8E94-5F5496DC0B4D}"/>
              </a:ext>
            </a:extLst>
          </p:cNvPr>
          <p:cNvCxnSpPr>
            <a:cxnSpLocks/>
          </p:cNvCxnSpPr>
          <p:nvPr/>
        </p:nvCxnSpPr>
        <p:spPr>
          <a:xfrm>
            <a:off x="758306" y="2626766"/>
            <a:ext cx="481891" cy="26147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 xmlns:a16="http://schemas.microsoft.com/office/drawing/2014/main" id="{72A8F681-0995-4DCA-B1EB-817C5E056BCC}"/>
              </a:ext>
            </a:extLst>
          </p:cNvPr>
          <p:cNvPicPr>
            <a:picLocks noChangeAspect="1"/>
          </p:cNvPicPr>
          <p:nvPr/>
        </p:nvPicPr>
        <p:blipFill>
          <a:blip r:embed="rId4"/>
          <a:stretch>
            <a:fillRect/>
          </a:stretch>
        </p:blipFill>
        <p:spPr>
          <a:xfrm>
            <a:off x="5612054" y="593676"/>
            <a:ext cx="3268200" cy="1445997"/>
          </a:xfrm>
          <a:prstGeom prst="rect">
            <a:avLst/>
          </a:prstGeom>
        </p:spPr>
      </p:pic>
      <p:cxnSp>
        <p:nvCxnSpPr>
          <p:cNvPr id="19" name="Connettore 2 18">
            <a:extLst>
              <a:ext uri="{FF2B5EF4-FFF2-40B4-BE49-F238E27FC236}">
                <a16:creationId xmlns="" xmlns:a16="http://schemas.microsoft.com/office/drawing/2014/main" id="{15ABAF5B-6AA6-4AE3-BC45-0A1052C6F754}"/>
              </a:ext>
            </a:extLst>
          </p:cNvPr>
          <p:cNvCxnSpPr>
            <a:cxnSpLocks/>
          </p:cNvCxnSpPr>
          <p:nvPr/>
        </p:nvCxnSpPr>
        <p:spPr>
          <a:xfrm>
            <a:off x="4953059" y="1073746"/>
            <a:ext cx="593169"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 xmlns:a16="http://schemas.microsoft.com/office/drawing/2014/main" id="{BCB592AD-CFF2-443E-993A-8A9FAE74A3AD}"/>
              </a:ext>
            </a:extLst>
          </p:cNvPr>
          <p:cNvPicPr>
            <a:picLocks noChangeAspect="1"/>
          </p:cNvPicPr>
          <p:nvPr/>
        </p:nvPicPr>
        <p:blipFill>
          <a:blip r:embed="rId5"/>
          <a:stretch>
            <a:fillRect/>
          </a:stretch>
        </p:blipFill>
        <p:spPr>
          <a:xfrm>
            <a:off x="7316230" y="2195995"/>
            <a:ext cx="1585935" cy="2118315"/>
          </a:xfrm>
          <a:prstGeom prst="rect">
            <a:avLst/>
          </a:prstGeom>
        </p:spPr>
      </p:pic>
      <p:pic>
        <p:nvPicPr>
          <p:cNvPr id="17" name="Immagine 16">
            <a:extLst>
              <a:ext uri="{FF2B5EF4-FFF2-40B4-BE49-F238E27FC236}">
                <a16:creationId xmlns="" xmlns:a16="http://schemas.microsoft.com/office/drawing/2014/main" id="{4EC80144-4966-4F1F-A78E-500BFCA10FE1}"/>
              </a:ext>
            </a:extLst>
          </p:cNvPr>
          <p:cNvPicPr>
            <a:picLocks noChangeAspect="1"/>
          </p:cNvPicPr>
          <p:nvPr/>
        </p:nvPicPr>
        <p:blipFill>
          <a:blip r:embed="rId6"/>
          <a:stretch>
            <a:fillRect/>
          </a:stretch>
        </p:blipFill>
        <p:spPr>
          <a:xfrm>
            <a:off x="5215734" y="2911144"/>
            <a:ext cx="1889924" cy="1414395"/>
          </a:xfrm>
          <a:prstGeom prst="rect">
            <a:avLst/>
          </a:prstGeom>
        </p:spPr>
      </p:pic>
      <p:cxnSp>
        <p:nvCxnSpPr>
          <p:cNvPr id="24" name="Connettore 2 23">
            <a:extLst>
              <a:ext uri="{FF2B5EF4-FFF2-40B4-BE49-F238E27FC236}">
                <a16:creationId xmlns="" xmlns:a16="http://schemas.microsoft.com/office/drawing/2014/main" id="{F6DAA9DA-3C1A-4875-9CFA-4ABCF88A2453}"/>
              </a:ext>
            </a:extLst>
          </p:cNvPr>
          <p:cNvCxnSpPr>
            <a:cxnSpLocks/>
          </p:cNvCxnSpPr>
          <p:nvPr/>
        </p:nvCxnSpPr>
        <p:spPr>
          <a:xfrm>
            <a:off x="5322522" y="2408624"/>
            <a:ext cx="447413" cy="46066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 xmlns:a16="http://schemas.microsoft.com/office/drawing/2014/main" id="{ABC83852-70D7-46BC-A62B-9A4ECBFC8616}"/>
              </a:ext>
            </a:extLst>
          </p:cNvPr>
          <p:cNvCxnSpPr>
            <a:cxnSpLocks/>
          </p:cNvCxnSpPr>
          <p:nvPr/>
        </p:nvCxnSpPr>
        <p:spPr>
          <a:xfrm>
            <a:off x="5302102" y="2386847"/>
            <a:ext cx="1944052" cy="30360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150458" y="729360"/>
            <a:ext cx="4946082" cy="523220"/>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Obiettivo: </a:t>
            </a:r>
            <a:r>
              <a:rPr lang="it-IT" dirty="0" err="1">
                <a:latin typeface="Calibri" panose="020F0502020204030204" pitchFamily="34" charset="0"/>
                <a:cs typeface="Calibri" panose="020F0502020204030204" pitchFamily="34" charset="0"/>
              </a:rPr>
              <a:t>Alert</a:t>
            </a:r>
            <a:r>
              <a:rPr lang="it-IT" dirty="0">
                <a:latin typeface="Calibri" panose="020F0502020204030204" pitchFamily="34" charset="0"/>
                <a:cs typeface="Calibri" panose="020F0502020204030204" pitchFamily="34" charset="0"/>
              </a:rPr>
              <a:t> in tempo reale dell’area oggetto di attacco per attività preventiva da parte degli altri gestori</a:t>
            </a:r>
          </a:p>
        </p:txBody>
      </p:sp>
      <p:sp>
        <p:nvSpPr>
          <p:cNvPr id="5" name="Segnaposto numero diapositiva 4"/>
          <p:cNvSpPr>
            <a:spLocks noGrp="1"/>
          </p:cNvSpPr>
          <p:nvPr>
            <p:ph type="sldNum" idx="12"/>
          </p:nvPr>
        </p:nvSpPr>
        <p:spPr/>
        <p:txBody>
          <a:bodyPr/>
          <a:lstStyle/>
          <a:p>
            <a:pPr lvl="0">
              <a:spcBef>
                <a:spcPts val="0"/>
              </a:spcBef>
              <a:buNone/>
            </a:pPr>
            <a:fld id="{00000000-1234-1234-1234-123412341234}" type="slidenum">
              <a:rPr lang="en-GB" smtClean="0"/>
              <a:t>38</a:t>
            </a:fld>
            <a:endParaRPr lang="en-GB" dirty="0"/>
          </a:p>
        </p:txBody>
      </p:sp>
    </p:spTree>
    <p:extLst>
      <p:ext uri="{BB962C8B-B14F-4D97-AF65-F5344CB8AC3E}">
        <p14:creationId xmlns:p14="http://schemas.microsoft.com/office/powerpoint/2010/main" val="62826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sz="2000" dirty="0">
                <a:latin typeface="Verdana" panose="020B0604030504040204" pitchFamily="34" charset="0"/>
                <a:ea typeface="Verdana" panose="020B0604030504040204" pitchFamily="34" charset="0"/>
                <a:cs typeface="Verdana" panose="020B0604030504040204" pitchFamily="34" charset="0"/>
              </a:rPr>
              <a:t>In conclusione</a:t>
            </a:r>
            <a:br>
              <a:rPr lang="it-IT" sz="2000" dirty="0">
                <a:latin typeface="Verdana" panose="020B0604030504040204" pitchFamily="34" charset="0"/>
                <a:ea typeface="Verdana" panose="020B0604030504040204" pitchFamily="34" charset="0"/>
                <a:cs typeface="Verdana" panose="020B0604030504040204" pitchFamily="34" charset="0"/>
              </a:rPr>
            </a:br>
            <a:endParaRPr lang="it-IT" sz="2000" dirty="0"/>
          </a:p>
        </p:txBody>
      </p:sp>
      <p:sp>
        <p:nvSpPr>
          <p:cNvPr id="7" name="Segnaposto testo 6"/>
          <p:cNvSpPr>
            <a:spLocks noGrp="1"/>
          </p:cNvSpPr>
          <p:nvPr>
            <p:ph type="body" idx="1"/>
          </p:nvPr>
        </p:nvSpPr>
        <p:spPr/>
        <p:txBody>
          <a:bodyPr/>
          <a:lstStyle/>
          <a:p>
            <a:pPr>
              <a:buNone/>
            </a:pPr>
            <a:r>
              <a:rPr lang="it-IT" sz="2000" dirty="0" smtClean="0">
                <a:solidFill>
                  <a:schemeClr val="tx1"/>
                </a:solidFill>
              </a:rPr>
              <a:t>UP ritiene </a:t>
            </a:r>
            <a:r>
              <a:rPr lang="it-IT" sz="2000" dirty="0">
                <a:solidFill>
                  <a:schemeClr val="tx1"/>
                </a:solidFill>
              </a:rPr>
              <a:t>essenziale la collaborazione con le istituzioni nel continuo sforzo di contrasto all’illegalità </a:t>
            </a:r>
            <a:endParaRPr lang="it-IT" sz="2000" dirty="0" smtClean="0">
              <a:solidFill>
                <a:schemeClr val="tx1"/>
              </a:solidFill>
            </a:endParaRPr>
          </a:p>
          <a:p>
            <a:pPr>
              <a:buNone/>
            </a:pPr>
            <a:r>
              <a:rPr lang="it-IT" sz="2000" dirty="0" smtClean="0">
                <a:solidFill>
                  <a:schemeClr val="tx1"/>
                </a:solidFill>
              </a:rPr>
              <a:t>Una reazione coordinata e sinergica è un modello vincente per contrastare anche fenomeni criminali complessi</a:t>
            </a:r>
          </a:p>
          <a:p>
            <a:pPr>
              <a:buNone/>
            </a:pPr>
            <a:endParaRPr lang="it-IT" sz="2000" dirty="0">
              <a:solidFill>
                <a:schemeClr val="tx1"/>
              </a:solidFill>
            </a:endParaRPr>
          </a:p>
          <a:p>
            <a:pPr>
              <a:buNone/>
            </a:pPr>
            <a:r>
              <a:rPr lang="it-IT" sz="2000" dirty="0" smtClean="0">
                <a:solidFill>
                  <a:schemeClr val="tx1"/>
                </a:solidFill>
              </a:rPr>
              <a:t>Grazie per l’attenzione</a:t>
            </a:r>
          </a:p>
          <a:p>
            <a:pPr>
              <a:buNone/>
            </a:pPr>
            <a:endParaRPr lang="it-IT" sz="2000" dirty="0" smtClean="0">
              <a:solidFill>
                <a:schemeClr val="tx1"/>
              </a:solidFill>
            </a:endParaRPr>
          </a:p>
          <a:p>
            <a:endParaRPr lang="it-IT" dirty="0"/>
          </a:p>
          <a:p>
            <a:endParaRPr lang="it-IT" dirty="0"/>
          </a:p>
        </p:txBody>
      </p:sp>
      <p:sp>
        <p:nvSpPr>
          <p:cNvPr id="5" name="Segnaposto numero diapositiva 4"/>
          <p:cNvSpPr>
            <a:spLocks noGrp="1"/>
          </p:cNvSpPr>
          <p:nvPr>
            <p:ph type="sldNum" idx="12"/>
          </p:nvPr>
        </p:nvSpPr>
        <p:spPr/>
        <p:txBody>
          <a:bodyPr/>
          <a:lstStyle/>
          <a:p>
            <a:pPr lvl="0">
              <a:spcBef>
                <a:spcPts val="0"/>
              </a:spcBef>
              <a:buNone/>
            </a:pPr>
            <a:fld id="{00000000-1234-1234-1234-123412341234}" type="slidenum">
              <a:rPr lang="en-GB" smtClean="0"/>
              <a:t>39</a:t>
            </a:fld>
            <a:endParaRPr lang="en-GB"/>
          </a:p>
        </p:txBody>
      </p:sp>
      <p:sp>
        <p:nvSpPr>
          <p:cNvPr id="8" name="Shape 67"/>
          <p:cNvSpPr/>
          <p:nvPr/>
        </p:nvSpPr>
        <p:spPr>
          <a:xfrm>
            <a:off x="311700" y="862212"/>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pic>
        <p:nvPicPr>
          <p:cNvPr id="9" name="Shape 64"/>
          <p:cNvPicPr preferRelativeResize="0"/>
          <p:nvPr/>
        </p:nvPicPr>
        <p:blipFill rotWithShape="1">
          <a:blip r:embed="rId2">
            <a:alphaModFix/>
          </a:blip>
          <a:srcRect t="39977" b="50474"/>
          <a:stretch/>
        </p:blipFill>
        <p:spPr>
          <a:xfrm>
            <a:off x="0" y="4582595"/>
            <a:ext cx="9144000" cy="545700"/>
          </a:xfrm>
          <a:prstGeom prst="rect">
            <a:avLst/>
          </a:prstGeom>
          <a:noFill/>
          <a:ln>
            <a:noFill/>
          </a:ln>
        </p:spPr>
      </p:pic>
      <p:sp>
        <p:nvSpPr>
          <p:cNvPr id="10" name="Shape 66"/>
          <p:cNvSpPr txBox="1">
            <a:spLocks/>
          </p:cNvSpPr>
          <p:nvPr/>
        </p:nvSpPr>
        <p:spPr>
          <a:xfrm>
            <a:off x="217752" y="4733321"/>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Char char="■"/>
              <a:defRPr sz="1400" b="0" i="0" u="none" strike="noStrike" cap="none">
                <a:solidFill>
                  <a:schemeClr val="dk2"/>
                </a:solidFill>
                <a:latin typeface="Arial"/>
                <a:ea typeface="Arial"/>
                <a:cs typeface="Arial"/>
                <a:sym typeface="Arial"/>
              </a:defRPr>
            </a:lvl9pPr>
          </a:lstStyle>
          <a:p>
            <a:pPr>
              <a:buFontTx/>
              <a:buNone/>
            </a:pPr>
            <a:r>
              <a:rPr lang="en-GB" sz="1100" smtClean="0">
                <a:solidFill>
                  <a:srgbClr val="FFFFFF"/>
                </a:solidFill>
                <a:latin typeface="Verdana"/>
                <a:ea typeface="Verdana"/>
                <a:cs typeface="Verdana"/>
                <a:sym typeface="Verdana"/>
              </a:rPr>
              <a:t>unionepetrolifera.it</a:t>
            </a:r>
            <a:endParaRPr lang="en-GB" sz="1100" dirty="0">
              <a:solidFill>
                <a:srgbClr val="FFFFFF"/>
              </a:solidFill>
              <a:latin typeface="Verdana"/>
              <a:ea typeface="Verdana"/>
              <a:cs typeface="Verdana"/>
              <a:sym typeface="Verdana"/>
            </a:endParaRPr>
          </a:p>
        </p:txBody>
      </p:sp>
      <p:sp>
        <p:nvSpPr>
          <p:cNvPr id="11" name="Segnaposto numero diapositiva 4"/>
          <p:cNvSpPr txBox="1">
            <a:spLocks/>
          </p:cNvSpPr>
          <p:nvPr/>
        </p:nvSpPr>
        <p:spPr>
          <a:xfrm>
            <a:off x="8595300" y="4698956"/>
            <a:ext cx="5487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GB" dirty="0">
                <a:solidFill>
                  <a:schemeClr val="bg1"/>
                </a:solidFill>
                <a:latin typeface="Calibri" panose="020F0502020204030204" pitchFamily="34" charset="0"/>
                <a:cs typeface="Calibri" panose="020F0502020204030204" pitchFamily="34" charset="0"/>
              </a:rPr>
              <a:t>39</a:t>
            </a:r>
          </a:p>
        </p:txBody>
      </p:sp>
    </p:spTree>
    <p:extLst>
      <p:ext uri="{BB962C8B-B14F-4D97-AF65-F5344CB8AC3E}">
        <p14:creationId xmlns:p14="http://schemas.microsoft.com/office/powerpoint/2010/main" val="296996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65" name="Shape 65"/>
          <p:cNvSpPr txBox="1">
            <a:spLocks noGrp="1"/>
          </p:cNvSpPr>
          <p:nvPr>
            <p:ph type="ctrTitle"/>
          </p:nvPr>
        </p:nvSpPr>
        <p:spPr>
          <a:xfrm>
            <a:off x="217751" y="138860"/>
            <a:ext cx="5522400" cy="437835"/>
          </a:xfrm>
          <a:prstGeom prst="rect">
            <a:avLst/>
          </a:prstGeom>
          <a:noFill/>
          <a:ln>
            <a:noFill/>
          </a:ln>
        </p:spPr>
        <p:txBody>
          <a:bodyPr wrap="square" lIns="91425" tIns="91425" rIns="91425" bIns="91425" anchor="b" anchorCtr="0">
            <a:noAutofit/>
          </a:bodyPr>
          <a:lstStyle/>
          <a:p>
            <a:pPr algn="l"/>
            <a:r>
              <a:rPr lang="it-IT" sz="2000" dirty="0">
                <a:solidFill>
                  <a:schemeClr val="tx1"/>
                </a:solidFill>
                <a:latin typeface="Verdana"/>
                <a:ea typeface="Verdana"/>
                <a:cs typeface="Verdana"/>
                <a:sym typeface="Gill Sans"/>
              </a:rPr>
              <a:t>L’Unione Petrolifera</a:t>
            </a:r>
          </a:p>
        </p:txBody>
      </p:sp>
      <p:sp>
        <p:nvSpPr>
          <p:cNvPr id="66" name="Shape 66"/>
          <p:cNvSpPr txBox="1">
            <a:spLocks noGrp="1"/>
          </p:cNvSpPr>
          <p:nvPr>
            <p:ph type="subTitle" idx="1"/>
          </p:nvPr>
        </p:nvSpPr>
        <p:spPr>
          <a:xfrm>
            <a:off x="217751" y="4833790"/>
            <a:ext cx="1563000" cy="341700"/>
          </a:xfrm>
          <a:prstGeom prst="rect">
            <a:avLst/>
          </a:prstGeom>
        </p:spPr>
        <p:txBody>
          <a:bodyPr wrap="square" lIns="91425" tIns="91425" rIns="91425" bIns="91425" anchor="t" anchorCtr="0">
            <a:noAutofit/>
          </a:bodyPr>
          <a:lstStyle/>
          <a:p>
            <a:pPr algn="l"/>
            <a:r>
              <a:rPr lang="en-GB" sz="1000" dirty="0">
                <a:solidFill>
                  <a:srgbClr val="FFFFFF"/>
                </a:solidFill>
                <a:latin typeface="Verdana"/>
                <a:ea typeface="Verdana"/>
                <a:cs typeface="Verdana"/>
                <a:sym typeface="Verdana"/>
              </a:rPr>
              <a:t>unionepetrolifera.it</a:t>
            </a:r>
          </a:p>
        </p:txBody>
      </p:sp>
      <p:sp>
        <p:nvSpPr>
          <p:cNvPr id="67" name="Shape 67"/>
          <p:cNvSpPr/>
          <p:nvPr/>
        </p:nvSpPr>
        <p:spPr>
          <a:xfrm>
            <a:off x="0" y="503448"/>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a:solidFill>
                <a:srgbClr val="0B5394"/>
              </a:solidFill>
            </a:endParaRPr>
          </a:p>
        </p:txBody>
      </p:sp>
      <p:sp>
        <p:nvSpPr>
          <p:cNvPr id="21" name="Shape 66"/>
          <p:cNvSpPr/>
          <p:nvPr/>
        </p:nvSpPr>
        <p:spPr>
          <a:xfrm>
            <a:off x="251776" y="1033174"/>
            <a:ext cx="5508236" cy="3277452"/>
          </a:xfrm>
          <a:prstGeom prst="rect">
            <a:avLst/>
          </a:prstGeom>
          <a:noFill/>
          <a:ln>
            <a:noFill/>
          </a:ln>
        </p:spPr>
        <p:txBody>
          <a:bodyPr wrap="square" lIns="45700" tIns="45700" rIns="45700" bIns="45700" anchor="t" anchorCtr="0">
            <a:noAutofit/>
          </a:bodyPr>
          <a:lstStyle/>
          <a:p>
            <a:pPr algn="just">
              <a:buSzPct val="25000"/>
            </a:pPr>
            <a:r>
              <a:rPr lang="it-IT" dirty="0">
                <a:solidFill>
                  <a:schemeClr val="tx1"/>
                </a:solidFill>
                <a:latin typeface="Calibri" panose="020F0502020204030204" pitchFamily="34" charset="0"/>
                <a:ea typeface="Gill Sans"/>
                <a:cs typeface="Calibri" panose="020F0502020204030204" pitchFamily="34" charset="0"/>
                <a:sym typeface="Gill Sans"/>
              </a:rPr>
              <a:t>L’</a:t>
            </a:r>
            <a:r>
              <a:rPr lang="it-IT" b="1" dirty="0">
                <a:solidFill>
                  <a:schemeClr val="tx1"/>
                </a:solidFill>
                <a:latin typeface="Calibri" panose="020F0502020204030204" pitchFamily="34" charset="0"/>
                <a:ea typeface="Gill Sans"/>
                <a:cs typeface="Calibri" panose="020F0502020204030204" pitchFamily="34" charset="0"/>
                <a:sym typeface="Gill Sans"/>
              </a:rPr>
              <a:t>Unione Petrolifera </a:t>
            </a:r>
            <a:r>
              <a:rPr lang="it-IT" dirty="0">
                <a:solidFill>
                  <a:schemeClr val="tx1"/>
                </a:solidFill>
                <a:latin typeface="Calibri" panose="020F0502020204030204" pitchFamily="34" charset="0"/>
                <a:ea typeface="Gill Sans"/>
                <a:cs typeface="Calibri" panose="020F0502020204030204" pitchFamily="34" charset="0"/>
                <a:sym typeface="Gill Sans"/>
              </a:rPr>
              <a:t>riunisce le principali aziende petrolifere che operano in Italia nell’ambito della raffinazione del petrolio, della logistica e della distribuzione dei prodotti petroliferi (il cosiddetto downstream petrolifero).</a:t>
            </a:r>
          </a:p>
          <a:p>
            <a:pPr algn="just">
              <a:buSzPct val="25000"/>
            </a:pPr>
            <a:endParaRPr lang="it-IT" dirty="0">
              <a:solidFill>
                <a:schemeClr val="tx1"/>
              </a:solidFill>
              <a:latin typeface="Calibri" panose="020F0502020204030204" pitchFamily="34" charset="0"/>
              <a:ea typeface="Gill Sans"/>
              <a:cs typeface="Calibri" panose="020F0502020204030204" pitchFamily="34" charset="0"/>
              <a:sym typeface="Gill Sans"/>
            </a:endParaRPr>
          </a:p>
          <a:p>
            <a:pPr algn="just">
              <a:buSzPct val="25000"/>
            </a:pPr>
            <a:r>
              <a:rPr lang="it-IT" dirty="0">
                <a:solidFill>
                  <a:schemeClr val="tx1"/>
                </a:solidFill>
                <a:latin typeface="Calibri" panose="020F0502020204030204" pitchFamily="34" charset="0"/>
                <a:ea typeface="Gill Sans"/>
                <a:cs typeface="Calibri" panose="020F0502020204030204" pitchFamily="34" charset="0"/>
                <a:sym typeface="Gill Sans"/>
              </a:rPr>
              <a:t>Con </a:t>
            </a:r>
            <a:r>
              <a:rPr lang="it-IT" b="1" dirty="0">
                <a:solidFill>
                  <a:schemeClr val="tx1"/>
                </a:solidFill>
                <a:latin typeface="Calibri" panose="020F0502020204030204" pitchFamily="34" charset="0"/>
                <a:ea typeface="Gill Sans"/>
                <a:cs typeface="Calibri" panose="020F0502020204030204" pitchFamily="34" charset="0"/>
                <a:sym typeface="Gill Sans"/>
              </a:rPr>
              <a:t>39 aziende associate</a:t>
            </a:r>
            <a:r>
              <a:rPr lang="it-IT" dirty="0">
                <a:solidFill>
                  <a:schemeClr val="tx1"/>
                </a:solidFill>
                <a:latin typeface="Calibri" panose="020F0502020204030204" pitchFamily="34" charset="0"/>
                <a:ea typeface="Gill Sans"/>
                <a:cs typeface="Calibri" panose="020F0502020204030204" pitchFamily="34" charset="0"/>
                <a:sym typeface="Gill Sans"/>
              </a:rPr>
              <a:t>, nazionali e internazionali, e 11 soci aggregati rappresenta il settore nelle sedi istituzionali e costituisce il fulcro delle iniziative di analisi e studio del comparto sui temi tecnici, economici e ambientali.</a:t>
            </a:r>
          </a:p>
          <a:p>
            <a:pPr algn="just">
              <a:buSzPct val="25000"/>
            </a:pPr>
            <a:endParaRPr lang="it-IT" dirty="0">
              <a:solidFill>
                <a:schemeClr val="tx1"/>
              </a:solidFill>
              <a:latin typeface="Calibri" panose="020F0502020204030204" pitchFamily="34" charset="0"/>
              <a:ea typeface="Gill Sans"/>
              <a:cs typeface="Calibri" panose="020F0502020204030204" pitchFamily="34" charset="0"/>
              <a:sym typeface="Gill Sans"/>
            </a:endParaRPr>
          </a:p>
          <a:p>
            <a:pPr algn="just">
              <a:buSzPct val="25000"/>
            </a:pPr>
            <a:r>
              <a:rPr lang="it-IT" dirty="0">
                <a:solidFill>
                  <a:schemeClr val="tx1"/>
                </a:solidFill>
                <a:latin typeface="Calibri" panose="020F0502020204030204" pitchFamily="34" charset="0"/>
                <a:ea typeface="Gill Sans"/>
                <a:cs typeface="Calibri" panose="020F0502020204030204" pitchFamily="34" charset="0"/>
                <a:sym typeface="Gill Sans"/>
              </a:rPr>
              <a:t>La tutela dell’ambiente, l’attenzione per la sicurezza, l’impegno nella ricerca e nell’innovazione sono i valori fondamentali e irrinunciabili di Unione Petrolifera, al servizio di un comparto industriale moderno e vitale</a:t>
            </a:r>
          </a:p>
          <a:p>
            <a:pPr algn="just">
              <a:buSzPct val="25000"/>
            </a:pPr>
            <a:endParaRPr lang="it-IT" dirty="0">
              <a:solidFill>
                <a:schemeClr val="tx1"/>
              </a:solidFill>
              <a:latin typeface="Calibri" panose="020F0502020204030204" pitchFamily="34" charset="0"/>
              <a:ea typeface="Gill Sans"/>
              <a:cs typeface="Calibri" panose="020F0502020204030204" pitchFamily="34" charset="0"/>
              <a:sym typeface="Gill Sans"/>
            </a:endParaRPr>
          </a:p>
        </p:txBody>
      </p:sp>
      <p:grpSp>
        <p:nvGrpSpPr>
          <p:cNvPr id="14" name="Gruppo 13"/>
          <p:cNvGrpSpPr/>
          <p:nvPr/>
        </p:nvGrpSpPr>
        <p:grpSpPr>
          <a:xfrm>
            <a:off x="6038850" y="1157827"/>
            <a:ext cx="2853374" cy="2547444"/>
            <a:chOff x="6181725" y="730893"/>
            <a:chExt cx="2853374" cy="2547444"/>
          </a:xfrm>
        </p:grpSpPr>
        <p:pic>
          <p:nvPicPr>
            <p:cNvPr id="22" name="Shape 73"/>
            <p:cNvPicPr preferRelativeResize="0"/>
            <p:nvPr/>
          </p:nvPicPr>
          <p:blipFill rotWithShape="1">
            <a:blip r:embed="rId4">
              <a:clrChange>
                <a:clrFrom>
                  <a:srgbClr val="FFFFFF"/>
                </a:clrFrom>
                <a:clrTo>
                  <a:srgbClr val="FFFFFF">
                    <a:alpha val="0"/>
                  </a:srgbClr>
                </a:clrTo>
              </a:clrChange>
              <a:alphaModFix/>
            </a:blip>
            <a:srcRect/>
            <a:stretch/>
          </p:blipFill>
          <p:spPr>
            <a:xfrm>
              <a:off x="6336498" y="730893"/>
              <a:ext cx="834228" cy="719211"/>
            </a:xfrm>
            <a:prstGeom prst="rect">
              <a:avLst/>
            </a:prstGeom>
            <a:noFill/>
            <a:ln>
              <a:noFill/>
            </a:ln>
          </p:spPr>
        </p:pic>
        <p:sp>
          <p:nvSpPr>
            <p:cNvPr id="23" name="Shape 75"/>
            <p:cNvSpPr/>
            <p:nvPr/>
          </p:nvSpPr>
          <p:spPr>
            <a:xfrm>
              <a:off x="7461197" y="1057897"/>
              <a:ext cx="1346400" cy="307341"/>
            </a:xfrm>
            <a:prstGeom prst="rect">
              <a:avLst/>
            </a:prstGeom>
            <a:noFill/>
            <a:ln>
              <a:noFill/>
            </a:ln>
          </p:spPr>
          <p:txBody>
            <a:bodyPr wrap="square" lIns="45700" tIns="45700" rIns="45700" bIns="45700" anchor="t" anchorCtr="0">
              <a:noAutofit/>
            </a:bodyPr>
            <a:lstStyle/>
            <a:p>
              <a:pPr algn="ctr">
                <a:buSzPct val="25000"/>
              </a:pPr>
              <a:r>
                <a:rPr lang="it-IT" sz="1000" b="1" dirty="0">
                  <a:latin typeface="Cabin"/>
                  <a:ea typeface="Cabin"/>
                  <a:cs typeface="Cabin"/>
                  <a:sym typeface="Cabin"/>
                </a:rPr>
                <a:t>RAFFINAZIONE</a:t>
              </a:r>
            </a:p>
          </p:txBody>
        </p:sp>
        <p:pic>
          <p:nvPicPr>
            <p:cNvPr id="24" name="Immagine 23"/>
            <p:cNvPicPr>
              <a:picLocks noChangeAspect="1"/>
            </p:cNvPicPr>
            <p:nvPr/>
          </p:nvPicPr>
          <p:blipFill>
            <a:blip r:embed="rId5"/>
            <a:stretch>
              <a:fillRect/>
            </a:stretch>
          </p:blipFill>
          <p:spPr>
            <a:xfrm>
              <a:off x="6386114" y="1456240"/>
              <a:ext cx="734995" cy="566323"/>
            </a:xfrm>
            <a:prstGeom prst="rect">
              <a:avLst/>
            </a:prstGeom>
          </p:spPr>
        </p:pic>
        <p:sp>
          <p:nvSpPr>
            <p:cNvPr id="25" name="Shape 74"/>
            <p:cNvSpPr/>
            <p:nvPr/>
          </p:nvSpPr>
          <p:spPr>
            <a:xfrm>
              <a:off x="7461197" y="1603493"/>
              <a:ext cx="1346400" cy="307341"/>
            </a:xfrm>
            <a:prstGeom prst="rect">
              <a:avLst/>
            </a:prstGeom>
            <a:noFill/>
            <a:ln>
              <a:noFill/>
            </a:ln>
          </p:spPr>
          <p:txBody>
            <a:bodyPr wrap="square" lIns="45700" tIns="45700" rIns="45700" bIns="45700" anchor="t" anchorCtr="0">
              <a:noAutofit/>
            </a:bodyPr>
            <a:lstStyle/>
            <a:p>
              <a:pPr lvl="0" algn="ctr">
                <a:buSzPct val="25000"/>
              </a:pPr>
              <a:r>
                <a:rPr lang="it-IT" sz="1000" b="1" dirty="0">
                  <a:latin typeface="Cabin"/>
                  <a:ea typeface="Cabin"/>
                  <a:cs typeface="Cabin"/>
                  <a:sym typeface="Cabin"/>
                </a:rPr>
                <a:t>STOCCAGGIO</a:t>
              </a:r>
            </a:p>
          </p:txBody>
        </p:sp>
        <p:pic>
          <p:nvPicPr>
            <p:cNvPr id="26" name="Shape 72"/>
            <p:cNvPicPr preferRelativeResize="0"/>
            <p:nvPr/>
          </p:nvPicPr>
          <p:blipFill rotWithShape="1">
            <a:blip r:embed="rId6">
              <a:alphaModFix/>
            </a:blip>
            <a:srcRect/>
            <a:stretch/>
          </p:blipFill>
          <p:spPr>
            <a:xfrm>
              <a:off x="6518476" y="2058937"/>
              <a:ext cx="609900" cy="588001"/>
            </a:xfrm>
            <a:prstGeom prst="rect">
              <a:avLst/>
            </a:prstGeom>
            <a:noFill/>
            <a:ln>
              <a:noFill/>
            </a:ln>
          </p:spPr>
        </p:pic>
        <p:sp>
          <p:nvSpPr>
            <p:cNvPr id="37" name="Shape 74"/>
            <p:cNvSpPr/>
            <p:nvPr/>
          </p:nvSpPr>
          <p:spPr>
            <a:xfrm>
              <a:off x="7461197" y="2158792"/>
              <a:ext cx="1346400" cy="307341"/>
            </a:xfrm>
            <a:prstGeom prst="rect">
              <a:avLst/>
            </a:prstGeom>
            <a:noFill/>
            <a:ln>
              <a:noFill/>
            </a:ln>
          </p:spPr>
          <p:txBody>
            <a:bodyPr wrap="square" lIns="45700" tIns="45700" rIns="45700" bIns="45700" anchor="t" anchorCtr="0">
              <a:noAutofit/>
            </a:bodyPr>
            <a:lstStyle/>
            <a:p>
              <a:pPr lvl="0" algn="ctr">
                <a:buSzPct val="25000"/>
              </a:pPr>
              <a:r>
                <a:rPr lang="it-IT" sz="1000" b="1" dirty="0">
                  <a:latin typeface="Cabin"/>
                  <a:ea typeface="Cabin"/>
                  <a:cs typeface="Cabin"/>
                  <a:sym typeface="Cabin"/>
                </a:rPr>
                <a:t>DISTRIBUZIONE</a:t>
              </a:r>
            </a:p>
          </p:txBody>
        </p:sp>
        <p:sp>
          <p:nvSpPr>
            <p:cNvPr id="3" name="Rettangolo 2"/>
            <p:cNvSpPr/>
            <p:nvPr/>
          </p:nvSpPr>
          <p:spPr>
            <a:xfrm>
              <a:off x="6181725" y="2707128"/>
              <a:ext cx="2853374" cy="293247"/>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Il downstream petrolifero</a:t>
              </a:r>
            </a:p>
          </p:txBody>
        </p:sp>
        <p:sp>
          <p:nvSpPr>
            <p:cNvPr id="4" name="Rettangolo 3"/>
            <p:cNvSpPr/>
            <p:nvPr/>
          </p:nvSpPr>
          <p:spPr>
            <a:xfrm>
              <a:off x="6231768" y="3001338"/>
              <a:ext cx="2774756" cy="276999"/>
            </a:xfrm>
            <a:prstGeom prst="rect">
              <a:avLst/>
            </a:prstGeom>
          </p:spPr>
          <p:txBody>
            <a:bodyPr wrap="square">
              <a:spAutoFit/>
            </a:bodyPr>
            <a:lstStyle/>
            <a:p>
              <a:pPr marR="269220" algn="just">
                <a:buClr>
                  <a:srgbClr val="000000"/>
                </a:buClr>
                <a:buSzPct val="91666"/>
              </a:pPr>
              <a:endParaRPr lang="it-IT" sz="1200" dirty="0">
                <a:solidFill>
                  <a:schemeClr val="tx1"/>
                </a:solidFill>
                <a:latin typeface="Calibri" panose="020F0502020204030204" pitchFamily="34" charset="0"/>
                <a:ea typeface="Gill Sans"/>
                <a:cs typeface="Calibri" panose="020F0502020204030204" pitchFamily="34" charset="0"/>
                <a:sym typeface="Gill Sans"/>
              </a:endParaRPr>
            </a:p>
          </p:txBody>
        </p:sp>
        <p:cxnSp>
          <p:nvCxnSpPr>
            <p:cNvPr id="12" name="Connettore diritto 11"/>
            <p:cNvCxnSpPr/>
            <p:nvPr/>
          </p:nvCxnSpPr>
          <p:spPr>
            <a:xfrm>
              <a:off x="7128376" y="1200150"/>
              <a:ext cx="482099" cy="0"/>
            </a:xfrm>
            <a:prstGeom prst="line">
              <a:avLst/>
            </a:prstGeom>
            <a:ln>
              <a:solidFill>
                <a:srgbClr val="00206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a:xfrm>
              <a:off x="7128376" y="1724025"/>
              <a:ext cx="482099" cy="0"/>
            </a:xfrm>
            <a:prstGeom prst="line">
              <a:avLst/>
            </a:prstGeom>
            <a:ln>
              <a:solidFill>
                <a:srgbClr val="00206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Connettore diritto 41"/>
            <p:cNvCxnSpPr/>
            <p:nvPr/>
          </p:nvCxnSpPr>
          <p:spPr>
            <a:xfrm>
              <a:off x="7128376" y="2276475"/>
              <a:ext cx="482099" cy="0"/>
            </a:xfrm>
            <a:prstGeom prst="line">
              <a:avLst/>
            </a:prstGeom>
            <a:ln>
              <a:solidFill>
                <a:srgbClr val="00206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 name="Segnaposto numero diapositiva 4"/>
          <p:cNvSpPr>
            <a:spLocks noGrp="1"/>
          </p:cNvSpPr>
          <p:nvPr>
            <p:ph type="sldNum" idx="12"/>
          </p:nvPr>
        </p:nvSpPr>
        <p:spPr/>
        <p:txBody>
          <a:bodyPr/>
          <a:lstStyle/>
          <a:p>
            <a:pPr lvl="0">
              <a:spcBef>
                <a:spcPts val="0"/>
              </a:spcBef>
              <a:buNone/>
            </a:pPr>
            <a:fld id="{00000000-1234-1234-1234-123412341234}" type="slidenum">
              <a:rPr lang="en-GB" smtClean="0"/>
              <a:t>4</a:t>
            </a:fld>
            <a:endParaRPr lang="en-GB" dirty="0"/>
          </a:p>
        </p:txBody>
      </p:sp>
    </p:spTree>
    <p:extLst>
      <p:ext uri="{BB962C8B-B14F-4D97-AF65-F5344CB8AC3E}">
        <p14:creationId xmlns:p14="http://schemas.microsoft.com/office/powerpoint/2010/main" val="2340221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3">
            <a:alphaModFix/>
          </a:blip>
          <a:srcRect t="20164" b="21150"/>
          <a:stretch/>
        </p:blipFill>
        <p:spPr>
          <a:xfrm>
            <a:off x="-1" y="2161861"/>
            <a:ext cx="9144000" cy="3353932"/>
          </a:xfrm>
          <a:prstGeom prst="rect">
            <a:avLst/>
          </a:prstGeom>
          <a:noFill/>
          <a:ln>
            <a:noFill/>
          </a:ln>
        </p:spPr>
      </p:pic>
      <p:pic>
        <p:nvPicPr>
          <p:cNvPr id="74" name="Shape 74"/>
          <p:cNvPicPr preferRelativeResize="0"/>
          <p:nvPr/>
        </p:nvPicPr>
        <p:blipFill>
          <a:blip r:embed="rId4">
            <a:alphaModFix/>
          </a:blip>
          <a:stretch>
            <a:fillRect/>
          </a:stretch>
        </p:blipFill>
        <p:spPr>
          <a:xfrm>
            <a:off x="251250" y="998975"/>
            <a:ext cx="2893475" cy="631325"/>
          </a:xfrm>
          <a:prstGeom prst="rect">
            <a:avLst/>
          </a:prstGeom>
          <a:noFill/>
          <a:ln>
            <a:noFill/>
          </a:ln>
        </p:spPr>
      </p:pic>
      <p:sp>
        <p:nvSpPr>
          <p:cNvPr id="75" name="Shape 75"/>
          <p:cNvSpPr txBox="1">
            <a:spLocks noGrp="1"/>
          </p:cNvSpPr>
          <p:nvPr>
            <p:ph type="subTitle" idx="1"/>
          </p:nvPr>
        </p:nvSpPr>
        <p:spPr>
          <a:xfrm>
            <a:off x="281675" y="2669000"/>
            <a:ext cx="3939300" cy="545700"/>
          </a:xfrm>
          <a:prstGeom prst="rect">
            <a:avLst/>
          </a:prstGeom>
        </p:spPr>
        <p:txBody>
          <a:bodyPr wrap="square" lIns="91425" tIns="91425" rIns="91425" bIns="91425" anchor="t" anchorCtr="0">
            <a:noAutofit/>
          </a:bodyPr>
          <a:lstStyle/>
          <a:p>
            <a:pPr lvl="0" algn="l">
              <a:lnSpc>
                <a:spcPct val="200000"/>
              </a:lnSpc>
              <a:spcBef>
                <a:spcPts val="0"/>
              </a:spcBef>
              <a:buNone/>
            </a:pPr>
            <a:r>
              <a:rPr lang="en-GB" sz="1100">
                <a:solidFill>
                  <a:srgbClr val="FFFFFF"/>
                </a:solidFill>
                <a:latin typeface="Verdana"/>
                <a:ea typeface="Verdana"/>
                <a:cs typeface="Verdana"/>
                <a:sym typeface="Verdana"/>
              </a:rPr>
              <a:t>Piazzale Luigi Sturzo 31 - 00144 - Roma</a:t>
            </a:r>
            <a:br>
              <a:rPr lang="en-GB" sz="1100">
                <a:solidFill>
                  <a:srgbClr val="FFFFFF"/>
                </a:solidFill>
                <a:latin typeface="Verdana"/>
                <a:ea typeface="Verdana"/>
                <a:cs typeface="Verdana"/>
                <a:sym typeface="Verdana"/>
              </a:rPr>
            </a:br>
            <a:r>
              <a:rPr lang="en-GB" sz="1100">
                <a:solidFill>
                  <a:srgbClr val="FFFFFF"/>
                </a:solidFill>
                <a:latin typeface="Verdana"/>
                <a:ea typeface="Verdana"/>
                <a:cs typeface="Verdana"/>
                <a:sym typeface="Verdana"/>
              </a:rPr>
              <a:t>06.5423651</a:t>
            </a:r>
          </a:p>
          <a:p>
            <a:pPr lvl="0" rtl="0">
              <a:lnSpc>
                <a:spcPct val="200000"/>
              </a:lnSpc>
              <a:spcBef>
                <a:spcPts val="0"/>
              </a:spcBef>
              <a:buNone/>
            </a:pPr>
            <a:endParaRPr sz="1100">
              <a:solidFill>
                <a:srgbClr val="FFFFFF"/>
              </a:solidFill>
              <a:latin typeface="Verdana"/>
              <a:ea typeface="Verdana"/>
              <a:cs typeface="Verdana"/>
              <a:sym typeface="Verdana"/>
            </a:endParaRPr>
          </a:p>
        </p:txBody>
      </p:sp>
      <p:pic>
        <p:nvPicPr>
          <p:cNvPr id="76" name="Shape 76"/>
          <p:cNvPicPr preferRelativeResize="0"/>
          <p:nvPr/>
        </p:nvPicPr>
        <p:blipFill>
          <a:blip r:embed="rId5">
            <a:alphaModFix/>
          </a:blip>
          <a:stretch>
            <a:fillRect/>
          </a:stretch>
        </p:blipFill>
        <p:spPr>
          <a:xfrm>
            <a:off x="380000" y="4022250"/>
            <a:ext cx="196894" cy="197049"/>
          </a:xfrm>
          <a:prstGeom prst="rect">
            <a:avLst/>
          </a:prstGeom>
          <a:noFill/>
          <a:ln>
            <a:noFill/>
          </a:ln>
        </p:spPr>
      </p:pic>
      <p:pic>
        <p:nvPicPr>
          <p:cNvPr id="77" name="Shape 77"/>
          <p:cNvPicPr preferRelativeResize="0"/>
          <p:nvPr/>
        </p:nvPicPr>
        <p:blipFill>
          <a:blip r:embed="rId6">
            <a:alphaModFix/>
          </a:blip>
          <a:stretch>
            <a:fillRect/>
          </a:stretch>
        </p:blipFill>
        <p:spPr>
          <a:xfrm>
            <a:off x="632555" y="4022336"/>
            <a:ext cx="196895" cy="196872"/>
          </a:xfrm>
          <a:prstGeom prst="rect">
            <a:avLst/>
          </a:prstGeom>
          <a:noFill/>
          <a:ln>
            <a:noFill/>
          </a:ln>
        </p:spPr>
      </p:pic>
      <p:sp>
        <p:nvSpPr>
          <p:cNvPr id="78" name="Shape 78"/>
          <p:cNvSpPr txBox="1"/>
          <p:nvPr/>
        </p:nvSpPr>
        <p:spPr>
          <a:xfrm>
            <a:off x="281675" y="3641850"/>
            <a:ext cx="1716000" cy="380400"/>
          </a:xfrm>
          <a:prstGeom prst="rect">
            <a:avLst/>
          </a:prstGeom>
          <a:noFill/>
          <a:ln>
            <a:noFill/>
          </a:ln>
        </p:spPr>
        <p:txBody>
          <a:bodyPr wrap="square" lIns="91425" tIns="91425" rIns="91425" bIns="91425" anchor="ctr" anchorCtr="0">
            <a:noAutofit/>
          </a:bodyPr>
          <a:lstStyle/>
          <a:p>
            <a:pPr lvl="0" rtl="0">
              <a:lnSpc>
                <a:spcPct val="200000"/>
              </a:lnSpc>
              <a:spcBef>
                <a:spcPts val="0"/>
              </a:spcBef>
              <a:buNone/>
            </a:pPr>
            <a:r>
              <a:rPr lang="en-GB" sz="1100">
                <a:solidFill>
                  <a:schemeClr val="lt1"/>
                </a:solidFill>
                <a:latin typeface="Verdana"/>
                <a:ea typeface="Verdana"/>
                <a:cs typeface="Verdana"/>
                <a:sym typeface="Verdana"/>
              </a:rPr>
              <a:t>Unionepetrolifera.it</a:t>
            </a:r>
          </a:p>
        </p:txBody>
      </p:sp>
      <p:cxnSp>
        <p:nvCxnSpPr>
          <p:cNvPr id="79" name="Shape 79"/>
          <p:cNvCxnSpPr/>
          <p:nvPr/>
        </p:nvCxnSpPr>
        <p:spPr>
          <a:xfrm>
            <a:off x="372923" y="3456386"/>
            <a:ext cx="1133700" cy="0"/>
          </a:xfrm>
          <a:prstGeom prst="straightConnector1">
            <a:avLst/>
          </a:prstGeom>
          <a:noFill/>
          <a:ln w="9525" cap="flat" cmpd="sng">
            <a:solidFill>
              <a:srgbClr val="FFFFFF"/>
            </a:solidFill>
            <a:prstDash val="solid"/>
            <a:round/>
            <a:headEnd type="none" w="lg" len="lg"/>
            <a:tailEnd type="none" w="lg" len="lg"/>
          </a:ln>
        </p:spPr>
      </p:cxn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40</a:t>
            </a:fld>
            <a:endParaRPr lang="en-GB"/>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09013" y="1944904"/>
            <a:ext cx="8520600" cy="572700"/>
          </a:xfrm>
        </p:spPr>
        <p:txBody>
          <a:bodyPr/>
          <a:lstStyle/>
          <a:p>
            <a:r>
              <a:rPr lang="it-IT" dirty="0"/>
              <a:t>Back up</a:t>
            </a:r>
          </a:p>
        </p:txBody>
      </p:sp>
      <p:sp>
        <p:nvSpPr>
          <p:cNvPr id="3" name="Segnaposto testo 2"/>
          <p:cNvSpPr>
            <a:spLocks noGrp="1"/>
          </p:cNvSpPr>
          <p:nvPr>
            <p:ph type="body" idx="1"/>
          </p:nvPr>
        </p:nvSpPr>
        <p:spPr/>
        <p:txBody>
          <a:bodyPr/>
          <a:lstStyle/>
          <a:p>
            <a:endParaRPr lang="it-IT" dirty="0"/>
          </a:p>
        </p:txBody>
      </p:sp>
      <p:sp>
        <p:nvSpPr>
          <p:cNvPr id="4" name="Segnaposto numero diapositiva 3"/>
          <p:cNvSpPr>
            <a:spLocks noGrp="1"/>
          </p:cNvSpPr>
          <p:nvPr>
            <p:ph type="sldNum" idx="12"/>
          </p:nvPr>
        </p:nvSpPr>
        <p:spPr/>
        <p:txBody>
          <a:bodyPr/>
          <a:lstStyle/>
          <a:p>
            <a:pPr lvl="0">
              <a:spcBef>
                <a:spcPts val="0"/>
              </a:spcBef>
              <a:buNone/>
            </a:pPr>
            <a:fld id="{00000000-1234-1234-1234-123412341234}" type="slidenum">
              <a:rPr lang="en-GB" smtClean="0"/>
              <a:t>41</a:t>
            </a:fld>
            <a:endParaRPr lang="en-GB"/>
          </a:p>
        </p:txBody>
      </p:sp>
    </p:spTree>
    <p:extLst>
      <p:ext uri="{BB962C8B-B14F-4D97-AF65-F5344CB8AC3E}">
        <p14:creationId xmlns:p14="http://schemas.microsoft.com/office/powerpoint/2010/main" val="2325822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0" y="403813"/>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pic>
        <p:nvPicPr>
          <p:cNvPr id="68" name="Shape 68"/>
          <p:cNvPicPr preferRelativeResize="0"/>
          <p:nvPr/>
        </p:nvPicPr>
        <p:blipFill>
          <a:blip r:embed="rId3">
            <a:alphaModFix/>
          </a:blip>
          <a:stretch>
            <a:fillRect/>
          </a:stretch>
        </p:blipFill>
        <p:spPr>
          <a:xfrm>
            <a:off x="8586273" y="59179"/>
            <a:ext cx="439425" cy="399925"/>
          </a:xfrm>
          <a:prstGeom prst="rect">
            <a:avLst/>
          </a:prstGeom>
          <a:noFill/>
          <a:ln>
            <a:noFill/>
          </a:ln>
        </p:spPr>
      </p:pic>
      <p:sp>
        <p:nvSpPr>
          <p:cNvPr id="8" name="Shape 66"/>
          <p:cNvSpPr txBox="1">
            <a:spLocks/>
          </p:cNvSpPr>
          <p:nvPr/>
        </p:nvSpPr>
        <p:spPr>
          <a:xfrm>
            <a:off x="0" y="480180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100">
                <a:solidFill>
                  <a:srgbClr val="FFFFFF"/>
                </a:solidFill>
                <a:latin typeface="Verdana"/>
                <a:ea typeface="Verdana"/>
                <a:cs typeface="Verdana"/>
                <a:sym typeface="Verdana"/>
              </a:rPr>
              <a:t>unionepetrolifera.it</a:t>
            </a:r>
            <a:endParaRPr lang="en-GB" sz="1100" dirty="0">
              <a:solidFill>
                <a:srgbClr val="FFFFFF"/>
              </a:solidFill>
              <a:latin typeface="Verdana"/>
              <a:ea typeface="Verdana"/>
              <a:cs typeface="Verdana"/>
              <a:sym typeface="Verdana"/>
            </a:endParaRPr>
          </a:p>
        </p:txBody>
      </p:sp>
      <p:sp>
        <p:nvSpPr>
          <p:cNvPr id="11" name="Titolo 1"/>
          <p:cNvSpPr>
            <a:spLocks noGrp="1"/>
          </p:cNvSpPr>
          <p:nvPr>
            <p:ph type="ctrTitle"/>
          </p:nvPr>
        </p:nvSpPr>
        <p:spPr>
          <a:xfrm>
            <a:off x="-41438" y="-24453"/>
            <a:ext cx="6137438" cy="457200"/>
          </a:xfrm>
        </p:spPr>
        <p:txBody>
          <a:bodyPr>
            <a:noAutofit/>
          </a:bodyPr>
          <a:lstStyle/>
          <a:p>
            <a:pPr algn="l"/>
            <a:r>
              <a:rPr lang="it-IT" sz="1800" noProof="1">
                <a:solidFill>
                  <a:srgbClr val="002060"/>
                </a:solidFill>
                <a:effectLst>
                  <a:outerShdw blurRad="38100" dist="38100" dir="2700000" algn="tl">
                    <a:srgbClr val="000000">
                      <a:alpha val="43137"/>
                    </a:srgbClr>
                  </a:outerShdw>
                </a:effectLst>
                <a:latin typeface="Bookman Old Style" panose="02050604050505020204" pitchFamily="18" charset="0"/>
              </a:rPr>
              <a:t>Il contrasto all’illegalità</a:t>
            </a:r>
          </a:p>
        </p:txBody>
      </p:sp>
      <p:pic>
        <p:nvPicPr>
          <p:cNvPr id="17" name="Shape 64"/>
          <p:cNvPicPr preferRelativeResize="0"/>
          <p:nvPr/>
        </p:nvPicPr>
        <p:blipFill rotWithShape="1">
          <a:blip r:embed="rId4">
            <a:alphaModFix/>
          </a:blip>
          <a:srcRect t="39977" b="50474"/>
          <a:stretch/>
        </p:blipFill>
        <p:spPr>
          <a:xfrm>
            <a:off x="0" y="4635500"/>
            <a:ext cx="9154583" cy="518585"/>
          </a:xfrm>
          <a:prstGeom prst="rect">
            <a:avLst/>
          </a:prstGeom>
          <a:noFill/>
          <a:ln>
            <a:noFill/>
          </a:ln>
        </p:spPr>
      </p:pic>
      <p:sp>
        <p:nvSpPr>
          <p:cNvPr id="18" name="Shape 66"/>
          <p:cNvSpPr txBox="1">
            <a:spLocks/>
          </p:cNvSpPr>
          <p:nvPr/>
        </p:nvSpPr>
        <p:spPr>
          <a:xfrm>
            <a:off x="3664171" y="480180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100" dirty="0">
                <a:solidFill>
                  <a:srgbClr val="FFFFFF"/>
                </a:solidFill>
                <a:latin typeface="Verdana"/>
                <a:ea typeface="Verdana"/>
                <a:cs typeface="Verdana"/>
                <a:sym typeface="Verdana"/>
              </a:rPr>
              <a:t>unionepetrolifera.it</a:t>
            </a:r>
          </a:p>
        </p:txBody>
      </p:sp>
      <p:pic>
        <p:nvPicPr>
          <p:cNvPr id="21" name="Immagine 20"/>
          <p:cNvPicPr>
            <a:picLocks noChangeAspect="1"/>
          </p:cNvPicPr>
          <p:nvPr/>
        </p:nvPicPr>
        <p:blipFill>
          <a:blip r:embed="rId5"/>
          <a:stretch>
            <a:fillRect/>
          </a:stretch>
        </p:blipFill>
        <p:spPr>
          <a:xfrm>
            <a:off x="146370" y="581112"/>
            <a:ext cx="4180558" cy="2787038"/>
          </a:xfrm>
          <a:prstGeom prst="rect">
            <a:avLst/>
          </a:prstGeom>
        </p:spPr>
      </p:pic>
      <p:sp>
        <p:nvSpPr>
          <p:cNvPr id="23" name="Rettangolo 22"/>
          <p:cNvSpPr/>
          <p:nvPr/>
        </p:nvSpPr>
        <p:spPr>
          <a:xfrm>
            <a:off x="4445671" y="995354"/>
            <a:ext cx="4493060" cy="2123658"/>
          </a:xfrm>
          <a:prstGeom prst="rect">
            <a:avLst/>
          </a:prstGeom>
        </p:spPr>
        <p:txBody>
          <a:bodyPr wrap="square">
            <a:spAutoFit/>
          </a:bodyPr>
          <a:lstStyle/>
          <a:p>
            <a:pPr algn="just"/>
            <a:r>
              <a:rPr lang="it-IT" sz="1100" dirty="0">
                <a:solidFill>
                  <a:schemeClr val="tx1"/>
                </a:solidFill>
                <a:latin typeface="Calibri" panose="020F0502020204030204" pitchFamily="34" charset="0"/>
                <a:cs typeface="Calibri" panose="020F0502020204030204" pitchFamily="34" charset="0"/>
              </a:rPr>
              <a:t>Negli ultimi anni il mercato petrolifero è stato caratterizzato dall’emergere di una diffusa illegalità che si manifesta in molte forme: da quella relativa alle </a:t>
            </a:r>
            <a:r>
              <a:rPr lang="it-IT" sz="1100" b="1" dirty="0">
                <a:solidFill>
                  <a:schemeClr val="tx1"/>
                </a:solidFill>
                <a:latin typeface="Calibri" panose="020F0502020204030204" pitchFamily="34" charset="0"/>
                <a:cs typeface="Calibri" panose="020F0502020204030204" pitchFamily="34" charset="0"/>
              </a:rPr>
              <a:t>frodi fiscali</a:t>
            </a:r>
            <a:r>
              <a:rPr lang="it-IT" sz="1100" dirty="0">
                <a:solidFill>
                  <a:schemeClr val="tx1"/>
                </a:solidFill>
                <a:latin typeface="Calibri" panose="020F0502020204030204" pitchFamily="34" charset="0"/>
                <a:cs typeface="Calibri" panose="020F0502020204030204" pitchFamily="34" charset="0"/>
              </a:rPr>
              <a:t>, al </a:t>
            </a:r>
            <a:r>
              <a:rPr lang="it-IT" sz="1100" b="1" dirty="0">
                <a:solidFill>
                  <a:schemeClr val="tx1"/>
                </a:solidFill>
                <a:latin typeface="Calibri" panose="020F0502020204030204" pitchFamily="34" charset="0"/>
                <a:cs typeface="Calibri" panose="020F0502020204030204" pitchFamily="34" charset="0"/>
              </a:rPr>
              <a:t>contrabbando</a:t>
            </a:r>
            <a:r>
              <a:rPr lang="it-IT" sz="1100" dirty="0">
                <a:solidFill>
                  <a:schemeClr val="tx1"/>
                </a:solidFill>
                <a:latin typeface="Calibri" panose="020F0502020204030204" pitchFamily="34" charset="0"/>
                <a:cs typeface="Calibri" panose="020F0502020204030204" pitchFamily="34" charset="0"/>
              </a:rPr>
              <a:t> sia via terra che via mare, alla sottrazione e </a:t>
            </a:r>
            <a:r>
              <a:rPr lang="it-IT" sz="1100" b="1" dirty="0">
                <a:solidFill>
                  <a:schemeClr val="tx1"/>
                </a:solidFill>
                <a:latin typeface="Calibri" panose="020F0502020204030204" pitchFamily="34" charset="0"/>
                <a:cs typeface="Calibri" panose="020F0502020204030204" pitchFamily="34" charset="0"/>
              </a:rPr>
              <a:t>all'adulterazione</a:t>
            </a:r>
            <a:r>
              <a:rPr lang="it-IT" sz="1100" dirty="0">
                <a:solidFill>
                  <a:schemeClr val="tx1"/>
                </a:solidFill>
                <a:latin typeface="Calibri" panose="020F0502020204030204" pitchFamily="34" charset="0"/>
                <a:cs typeface="Calibri" panose="020F0502020204030204" pitchFamily="34" charset="0"/>
              </a:rPr>
              <a:t> </a:t>
            </a:r>
            <a:r>
              <a:rPr lang="it-IT" sz="1100" b="1" dirty="0">
                <a:solidFill>
                  <a:schemeClr val="tx1"/>
                </a:solidFill>
                <a:latin typeface="Calibri" panose="020F0502020204030204" pitchFamily="34" charset="0"/>
                <a:cs typeface="Calibri" panose="020F0502020204030204" pitchFamily="34" charset="0"/>
              </a:rPr>
              <a:t>del prodotto </a:t>
            </a:r>
            <a:r>
              <a:rPr lang="it-IT" sz="1100" dirty="0">
                <a:solidFill>
                  <a:schemeClr val="tx1"/>
                </a:solidFill>
                <a:latin typeface="Calibri" panose="020F0502020204030204" pitchFamily="34" charset="0"/>
                <a:cs typeface="Calibri" panose="020F0502020204030204" pitchFamily="34" charset="0"/>
              </a:rPr>
              <a:t>o al mancato rispetto degli obblighi contributivi per i dipendenti, fino agli </a:t>
            </a:r>
            <a:r>
              <a:rPr lang="it-IT" sz="1100" b="1" dirty="0">
                <a:solidFill>
                  <a:schemeClr val="tx1"/>
                </a:solidFill>
                <a:latin typeface="Calibri" panose="020F0502020204030204" pitchFamily="34" charset="0"/>
                <a:cs typeface="Calibri" panose="020F0502020204030204" pitchFamily="34" charset="0"/>
              </a:rPr>
              <a:t>attacchi alle infrastrutture </a:t>
            </a:r>
            <a:r>
              <a:rPr lang="it-IT" sz="1100" dirty="0">
                <a:solidFill>
                  <a:schemeClr val="tx1"/>
                </a:solidFill>
                <a:latin typeface="Calibri" panose="020F0502020204030204" pitchFamily="34" charset="0"/>
                <a:cs typeface="Calibri" panose="020F0502020204030204" pitchFamily="34" charset="0"/>
              </a:rPr>
              <a:t>petrolifere, </a:t>
            </a:r>
            <a:r>
              <a:rPr lang="it-IT" sz="1100" b="1" dirty="0">
                <a:solidFill>
                  <a:schemeClr val="tx1"/>
                </a:solidFill>
                <a:latin typeface="Calibri" panose="020F0502020204030204" pitchFamily="34" charset="0"/>
                <a:cs typeface="Calibri" panose="020F0502020204030204" pitchFamily="34" charset="0"/>
              </a:rPr>
              <a:t>principalmente oleodotti</a:t>
            </a:r>
            <a:r>
              <a:rPr lang="it-IT" sz="1100" dirty="0">
                <a:solidFill>
                  <a:schemeClr val="tx1"/>
                </a:solidFill>
                <a:latin typeface="Calibri" panose="020F0502020204030204" pitchFamily="34" charset="0"/>
                <a:cs typeface="Calibri" panose="020F0502020204030204" pitchFamily="34" charset="0"/>
              </a:rPr>
              <a:t>.</a:t>
            </a:r>
          </a:p>
          <a:p>
            <a:pPr algn="just"/>
            <a:endParaRPr lang="it-IT" sz="1100" dirty="0">
              <a:solidFill>
                <a:schemeClr val="tx1"/>
              </a:solidFill>
              <a:latin typeface="Calibri" panose="020F0502020204030204" pitchFamily="34" charset="0"/>
              <a:cs typeface="Calibri" panose="020F0502020204030204" pitchFamily="34" charset="0"/>
            </a:endParaRPr>
          </a:p>
          <a:p>
            <a:pPr algn="just"/>
            <a:r>
              <a:rPr lang="it-IT" sz="1100" dirty="0">
                <a:solidFill>
                  <a:schemeClr val="tx1"/>
                </a:solidFill>
                <a:latin typeface="Calibri" panose="020F0502020204030204" pitchFamily="34" charset="0"/>
                <a:cs typeface="Calibri" panose="020F0502020204030204" pitchFamily="34" charset="0"/>
              </a:rPr>
              <a:t>Un fenomeno che si sta cercando </a:t>
            </a:r>
            <a:r>
              <a:rPr lang="it-IT" sz="1100" b="1" dirty="0">
                <a:solidFill>
                  <a:srgbClr val="FF0000"/>
                </a:solidFill>
                <a:latin typeface="Calibri" panose="020F0502020204030204" pitchFamily="34" charset="0"/>
                <a:cs typeface="Calibri" panose="020F0502020204030204" pitchFamily="34" charset="0"/>
              </a:rPr>
              <a:t>di contrastare investendo in nuove tecnologie per la digitalizzazione e tracciatura delle transazioni</a:t>
            </a:r>
            <a:r>
              <a:rPr lang="it-IT" sz="1100" dirty="0">
                <a:solidFill>
                  <a:schemeClr val="tx1"/>
                </a:solidFill>
                <a:latin typeface="Calibri" panose="020F0502020204030204" pitchFamily="34" charset="0"/>
                <a:cs typeface="Calibri" panose="020F0502020204030204" pitchFamily="34" charset="0"/>
              </a:rPr>
              <a:t>, aiutati dalle nuove norme inserite nella Legge di Bilancio 2018 volute fortemente dal settore.</a:t>
            </a:r>
          </a:p>
          <a:p>
            <a:pPr algn="just"/>
            <a:endParaRPr lang="it-IT" sz="1100" dirty="0">
              <a:solidFill>
                <a:schemeClr val="tx1"/>
              </a:solidFill>
              <a:latin typeface="Calibri" panose="020F0502020204030204" pitchFamily="34" charset="0"/>
              <a:cs typeface="Calibri" panose="020F0502020204030204" pitchFamily="34" charset="0"/>
            </a:endParaRPr>
          </a:p>
        </p:txBody>
      </p:sp>
      <p:sp>
        <p:nvSpPr>
          <p:cNvPr id="24" name="CasellaDiTesto 23"/>
          <p:cNvSpPr txBox="1"/>
          <p:nvPr/>
        </p:nvSpPr>
        <p:spPr>
          <a:xfrm>
            <a:off x="2029356" y="3495349"/>
            <a:ext cx="1467100" cy="230832"/>
          </a:xfrm>
          <a:prstGeom prst="rect">
            <a:avLst/>
          </a:prstGeom>
          <a:noFill/>
        </p:spPr>
        <p:txBody>
          <a:bodyPr wrap="square" rtlCol="0">
            <a:spAutoFit/>
          </a:bodyPr>
          <a:lstStyle/>
          <a:p>
            <a:pPr algn="r"/>
            <a:r>
              <a:rPr lang="it-IT" sz="900" i="1" dirty="0"/>
              <a:t>Fonte: Il Salvagente</a:t>
            </a:r>
          </a:p>
        </p:txBody>
      </p:sp>
      <p:sp>
        <p:nvSpPr>
          <p:cNvPr id="13" name="Segnaposto numero diapositiva 2">
            <a:extLst>
              <a:ext uri="{FF2B5EF4-FFF2-40B4-BE49-F238E27FC236}">
                <a16:creationId xmlns="" xmlns:a16="http://schemas.microsoft.com/office/drawing/2014/main" id="{823DDF7A-4C3E-40A7-A612-A5240BA794D8}"/>
              </a:ext>
            </a:extLst>
          </p:cNvPr>
          <p:cNvSpPr txBox="1">
            <a:spLocks/>
          </p:cNvSpPr>
          <p:nvPr/>
        </p:nvSpPr>
        <p:spPr>
          <a:xfrm>
            <a:off x="8651898" y="4635500"/>
            <a:ext cx="548700" cy="43440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GB" smtClean="0"/>
              <a:pPr/>
              <a:t>42</a:t>
            </a:fld>
            <a:endParaRPr lang="en-GB" dirty="0"/>
          </a:p>
        </p:txBody>
      </p:sp>
    </p:spTree>
    <p:extLst>
      <p:ext uri="{BB962C8B-B14F-4D97-AF65-F5344CB8AC3E}">
        <p14:creationId xmlns:p14="http://schemas.microsoft.com/office/powerpoint/2010/main" val="6146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0" y="403813"/>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pic>
        <p:nvPicPr>
          <p:cNvPr id="68" name="Shape 68"/>
          <p:cNvPicPr preferRelativeResize="0"/>
          <p:nvPr/>
        </p:nvPicPr>
        <p:blipFill>
          <a:blip r:embed="rId3">
            <a:alphaModFix/>
          </a:blip>
          <a:stretch>
            <a:fillRect/>
          </a:stretch>
        </p:blipFill>
        <p:spPr>
          <a:xfrm>
            <a:off x="8586273" y="59179"/>
            <a:ext cx="439425" cy="399925"/>
          </a:xfrm>
          <a:prstGeom prst="rect">
            <a:avLst/>
          </a:prstGeom>
          <a:noFill/>
          <a:ln>
            <a:noFill/>
          </a:ln>
        </p:spPr>
      </p:pic>
      <p:sp>
        <p:nvSpPr>
          <p:cNvPr id="8" name="Shape 66"/>
          <p:cNvSpPr txBox="1">
            <a:spLocks/>
          </p:cNvSpPr>
          <p:nvPr/>
        </p:nvSpPr>
        <p:spPr>
          <a:xfrm>
            <a:off x="0" y="480180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100">
                <a:solidFill>
                  <a:srgbClr val="FFFFFF"/>
                </a:solidFill>
                <a:latin typeface="Verdana"/>
                <a:ea typeface="Verdana"/>
                <a:cs typeface="Verdana"/>
                <a:sym typeface="Verdana"/>
              </a:rPr>
              <a:t>unionepetrolifera.it</a:t>
            </a:r>
            <a:endParaRPr lang="en-GB" sz="1100" dirty="0">
              <a:solidFill>
                <a:srgbClr val="FFFFFF"/>
              </a:solidFill>
              <a:latin typeface="Verdana"/>
              <a:ea typeface="Verdana"/>
              <a:cs typeface="Verdana"/>
              <a:sym typeface="Verdana"/>
            </a:endParaRPr>
          </a:p>
        </p:txBody>
      </p:sp>
      <p:sp>
        <p:nvSpPr>
          <p:cNvPr id="11" name="Titolo 1"/>
          <p:cNvSpPr>
            <a:spLocks noGrp="1"/>
          </p:cNvSpPr>
          <p:nvPr>
            <p:ph type="ctrTitle"/>
          </p:nvPr>
        </p:nvSpPr>
        <p:spPr>
          <a:xfrm>
            <a:off x="-41438" y="-24453"/>
            <a:ext cx="6137438" cy="457200"/>
          </a:xfrm>
        </p:spPr>
        <p:txBody>
          <a:bodyPr>
            <a:noAutofit/>
          </a:bodyPr>
          <a:lstStyle/>
          <a:p>
            <a:pPr algn="l"/>
            <a:r>
              <a:rPr lang="it-IT" sz="2000" noProof="1">
                <a:solidFill>
                  <a:srgbClr val="002060"/>
                </a:solidFill>
                <a:effectLst>
                  <a:outerShdw blurRad="38100" dist="38100" dir="2700000" algn="tl">
                    <a:srgbClr val="000000">
                      <a:alpha val="43137"/>
                    </a:srgbClr>
                  </a:outerShdw>
                </a:effectLst>
                <a:latin typeface="Bookman Old Style" panose="02050604050505020204" pitchFamily="18" charset="0"/>
              </a:rPr>
              <a:t>Il contrasto all’illegalità: le azioni</a:t>
            </a:r>
          </a:p>
        </p:txBody>
      </p:sp>
      <p:pic>
        <p:nvPicPr>
          <p:cNvPr id="17" name="Shape 64"/>
          <p:cNvPicPr preferRelativeResize="0"/>
          <p:nvPr/>
        </p:nvPicPr>
        <p:blipFill rotWithShape="1">
          <a:blip r:embed="rId4">
            <a:alphaModFix/>
          </a:blip>
          <a:srcRect t="39977" b="50474"/>
          <a:stretch/>
        </p:blipFill>
        <p:spPr>
          <a:xfrm>
            <a:off x="0" y="4635500"/>
            <a:ext cx="9154583" cy="518585"/>
          </a:xfrm>
          <a:prstGeom prst="rect">
            <a:avLst/>
          </a:prstGeom>
          <a:noFill/>
          <a:ln>
            <a:noFill/>
          </a:ln>
        </p:spPr>
      </p:pic>
      <p:sp>
        <p:nvSpPr>
          <p:cNvPr id="18" name="Shape 66"/>
          <p:cNvSpPr txBox="1">
            <a:spLocks/>
          </p:cNvSpPr>
          <p:nvPr/>
        </p:nvSpPr>
        <p:spPr>
          <a:xfrm>
            <a:off x="3664171" y="480180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100" dirty="0">
                <a:solidFill>
                  <a:srgbClr val="FFFFFF"/>
                </a:solidFill>
                <a:latin typeface="Verdana"/>
                <a:ea typeface="Verdana"/>
                <a:cs typeface="Verdana"/>
                <a:sym typeface="Verdana"/>
              </a:rPr>
              <a:t>unionepetrolifera.it</a:t>
            </a: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z="800" smtClean="0">
                <a:solidFill>
                  <a:schemeClr val="bg1"/>
                </a:solidFill>
              </a:rPr>
              <a:t>43</a:t>
            </a:fld>
            <a:endParaRPr lang="en-GB" sz="800" dirty="0">
              <a:solidFill>
                <a:schemeClr val="bg1"/>
              </a:solidFill>
            </a:endParaRPr>
          </a:p>
        </p:txBody>
      </p:sp>
      <p:sp>
        <p:nvSpPr>
          <p:cNvPr id="26" name="Rettangolo 25"/>
          <p:cNvSpPr/>
          <p:nvPr/>
        </p:nvSpPr>
        <p:spPr>
          <a:xfrm>
            <a:off x="217752" y="861013"/>
            <a:ext cx="8472338" cy="3231654"/>
          </a:xfrm>
          <a:prstGeom prst="rect">
            <a:avLst/>
          </a:prstGeom>
        </p:spPr>
        <p:txBody>
          <a:bodyPr wrap="square">
            <a:spAutoFit/>
          </a:bodyPr>
          <a:lstStyle/>
          <a:p>
            <a:pPr marL="171450" indent="-171450" algn="just">
              <a:buFont typeface="Wingdings" panose="05000000000000000000" pitchFamily="2" charset="2"/>
              <a:buChar char="q"/>
            </a:pPr>
            <a:r>
              <a:rPr lang="it-IT" sz="1200" dirty="0">
                <a:solidFill>
                  <a:schemeClr val="tx1"/>
                </a:solidFill>
                <a:latin typeface="Calibri" panose="020F0502020204030204" pitchFamily="34" charset="0"/>
                <a:cs typeface="Calibri" panose="020F0502020204030204" pitchFamily="34" charset="0"/>
              </a:rPr>
              <a:t>Nel corso del 2017 si è rafforzata la lotta all’illegalità attraverso un’attività sinergica tra il settore, le Amministrazioni preposte e le Forze di Polizia. Sotto il profilo degli interventi di prevenzione “normativa” si è proceduto inizialmente a dare attuazione alle principali misure  varate a fine anno 2016 che prevedevano, per il contrasto delle frodi accisa, più</a:t>
            </a:r>
            <a:r>
              <a:rPr lang="it-IT" sz="1200" b="1" dirty="0">
                <a:solidFill>
                  <a:schemeClr val="tx1"/>
                </a:solidFill>
                <a:latin typeface="Calibri" panose="020F0502020204030204" pitchFamily="34" charset="0"/>
                <a:cs typeface="Calibri" panose="020F0502020204030204" pitchFamily="34" charset="0"/>
              </a:rPr>
              <a:t> stringenti istruzioni per l’esercizio dei depositi fiscali e dei depositi dei destinatari registrati</a:t>
            </a:r>
            <a:r>
              <a:rPr lang="it-IT" sz="1200" dirty="0">
                <a:solidFill>
                  <a:schemeClr val="tx1"/>
                </a:solidFill>
                <a:latin typeface="Calibri" panose="020F0502020204030204" pitchFamily="34" charset="0"/>
                <a:cs typeface="Calibri" panose="020F0502020204030204" pitchFamily="34" charset="0"/>
              </a:rPr>
              <a:t> nonché, per le frodi IVA, un significativo </a:t>
            </a:r>
            <a:r>
              <a:rPr lang="it-IT" sz="1200" b="1" dirty="0">
                <a:solidFill>
                  <a:schemeClr val="tx1"/>
                </a:solidFill>
                <a:latin typeface="Calibri" panose="020F0502020204030204" pitchFamily="34" charset="0"/>
                <a:cs typeface="Calibri" panose="020F0502020204030204" pitchFamily="34" charset="0"/>
              </a:rPr>
              <a:t>ridimensionamento dell’utilizzo improprio delle dichiarazioni d’intenti</a:t>
            </a:r>
          </a:p>
          <a:p>
            <a:pPr marL="171450" indent="-171450" algn="just">
              <a:buFont typeface="Wingdings" panose="05000000000000000000" pitchFamily="2" charset="2"/>
              <a:buChar char="q"/>
            </a:pPr>
            <a:endParaRPr lang="it-IT" sz="1200" dirty="0">
              <a:latin typeface="Calibri" panose="020F0502020204030204" pitchFamily="34" charset="0"/>
              <a:cs typeface="Calibri" panose="020F0502020204030204" pitchFamily="34" charset="0"/>
            </a:endParaRPr>
          </a:p>
          <a:p>
            <a:pPr marL="171450" indent="-171450" algn="just">
              <a:buFont typeface="Wingdings" panose="05000000000000000000" pitchFamily="2" charset="2"/>
              <a:buChar char="q"/>
            </a:pPr>
            <a:r>
              <a:rPr lang="it-IT" sz="1200" dirty="0">
                <a:latin typeface="Calibri" panose="020F0502020204030204" pitchFamily="34" charset="0"/>
                <a:cs typeface="Calibri" panose="020F0502020204030204" pitchFamily="34" charset="0"/>
              </a:rPr>
              <a:t>Nuove misure sono state inserite nella Legge di bilancio 2018, tra cui la </a:t>
            </a:r>
            <a:r>
              <a:rPr lang="it-IT" sz="1200" b="1" dirty="0">
                <a:latin typeface="Calibri" panose="020F0502020204030204" pitchFamily="34" charset="0"/>
                <a:cs typeface="Calibri" panose="020F0502020204030204" pitchFamily="34" charset="0"/>
              </a:rPr>
              <a:t>fatturazione elettronica </a:t>
            </a:r>
            <a:r>
              <a:rPr lang="it-IT" sz="1200" dirty="0">
                <a:latin typeface="Calibri" panose="020F0502020204030204" pitchFamily="34" charset="0"/>
                <a:cs typeface="Calibri" panose="020F0502020204030204" pitchFamily="34" charset="0"/>
              </a:rPr>
              <a:t>per i carburanti dal 1° luglio 2018 e l’autorizzazione preventiva per i soggetti che transitano nei depositi fiscali. </a:t>
            </a:r>
          </a:p>
          <a:p>
            <a:pPr marL="171450" indent="-171450" algn="just">
              <a:buFont typeface="Wingdings" panose="05000000000000000000" pitchFamily="2" charset="2"/>
              <a:buChar char="q"/>
            </a:pPr>
            <a:endParaRPr lang="it-IT" sz="1200" dirty="0">
              <a:latin typeface="Calibri" panose="020F0502020204030204" pitchFamily="34" charset="0"/>
              <a:cs typeface="Calibri" panose="020F0502020204030204" pitchFamily="34" charset="0"/>
            </a:endParaRPr>
          </a:p>
          <a:p>
            <a:pPr marL="171450" indent="-171450" algn="just">
              <a:buFont typeface="Wingdings" panose="05000000000000000000" pitchFamily="2" charset="2"/>
              <a:buChar char="q"/>
            </a:pPr>
            <a:r>
              <a:rPr lang="it-IT" sz="1200" dirty="0">
                <a:latin typeface="Calibri" panose="020F0502020204030204" pitchFamily="34" charset="0"/>
                <a:cs typeface="Calibri" panose="020F0502020204030204" pitchFamily="34" charset="0"/>
              </a:rPr>
              <a:t>Dal punto di vista repressivo, molto positive le </a:t>
            </a:r>
            <a:r>
              <a:rPr lang="it-IT" sz="1200" b="1" dirty="0">
                <a:latin typeface="Calibri" panose="020F0502020204030204" pitchFamily="34" charset="0"/>
                <a:cs typeface="Calibri" panose="020F0502020204030204" pitchFamily="34" charset="0"/>
              </a:rPr>
              <a:t>due maxi-operazioni </a:t>
            </a:r>
            <a:r>
              <a:rPr lang="it-IT" sz="1200" dirty="0">
                <a:latin typeface="Calibri" panose="020F0502020204030204" pitchFamily="34" charset="0"/>
                <a:cs typeface="Calibri" panose="020F0502020204030204" pitchFamily="34" charset="0"/>
              </a:rPr>
              <a:t>“Light </a:t>
            </a:r>
            <a:r>
              <a:rPr lang="it-IT" sz="1200" dirty="0" err="1">
                <a:latin typeface="Calibri" panose="020F0502020204030204" pitchFamily="34" charset="0"/>
                <a:cs typeface="Calibri" panose="020F0502020204030204" pitchFamily="34" charset="0"/>
              </a:rPr>
              <a:t>Fuel</a:t>
            </a:r>
            <a:r>
              <a:rPr lang="it-IT" sz="1200" dirty="0">
                <a:latin typeface="Calibri" panose="020F0502020204030204" pitchFamily="34" charset="0"/>
                <a:cs typeface="Calibri" panose="020F0502020204030204" pitchFamily="34" charset="0"/>
              </a:rPr>
              <a:t>” (gennaio 2017) e “</a:t>
            </a:r>
            <a:r>
              <a:rPr lang="it-IT" sz="1200" dirty="0" err="1">
                <a:latin typeface="Calibri" panose="020F0502020204030204" pitchFamily="34" charset="0"/>
                <a:cs typeface="Calibri" panose="020F0502020204030204" pitchFamily="34" charset="0"/>
              </a:rPr>
              <a:t>Dirty</a:t>
            </a:r>
            <a:r>
              <a:rPr lang="it-IT" sz="1200" dirty="0">
                <a:latin typeface="Calibri" panose="020F0502020204030204" pitchFamily="34" charset="0"/>
                <a:cs typeface="Calibri" panose="020F0502020204030204" pitchFamily="34" charset="0"/>
              </a:rPr>
              <a:t> </a:t>
            </a:r>
            <a:r>
              <a:rPr lang="it-IT" sz="1200" dirty="0" err="1">
                <a:latin typeface="Calibri" panose="020F0502020204030204" pitchFamily="34" charset="0"/>
                <a:cs typeface="Calibri" panose="020F0502020204030204" pitchFamily="34" charset="0"/>
              </a:rPr>
              <a:t>Oil</a:t>
            </a:r>
            <a:r>
              <a:rPr lang="it-IT" sz="1200" dirty="0">
                <a:latin typeface="Calibri" panose="020F0502020204030204" pitchFamily="34" charset="0"/>
                <a:cs typeface="Calibri" panose="020F0502020204030204" pitchFamily="34" charset="0"/>
              </a:rPr>
              <a:t>” (ottobre 2017), significative per i quantitativi e i territori coinvolti, che confermano le fattispecie di reato ipotizzate ai tavoli tecnici e purtroppo il coinvolgimento della criminalità organizzata nazionale e internazionale.</a:t>
            </a:r>
          </a:p>
          <a:p>
            <a:pPr marL="171450" indent="-171450" algn="just">
              <a:buFont typeface="Wingdings" panose="05000000000000000000" pitchFamily="2" charset="2"/>
              <a:buChar char="q"/>
            </a:pPr>
            <a:endParaRPr lang="it-IT" sz="1200" dirty="0">
              <a:latin typeface="Calibri" panose="020F0502020204030204" pitchFamily="34" charset="0"/>
              <a:cs typeface="Calibri" panose="020F0502020204030204" pitchFamily="34" charset="0"/>
            </a:endParaRPr>
          </a:p>
          <a:p>
            <a:pPr marL="171450" indent="-171450" algn="just">
              <a:buFont typeface="Wingdings" panose="05000000000000000000" pitchFamily="2" charset="2"/>
              <a:buChar char="q"/>
            </a:pPr>
            <a:r>
              <a:rPr lang="it-IT" sz="1200" dirty="0">
                <a:latin typeface="Calibri" panose="020F0502020204030204" pitchFamily="34" charset="0"/>
                <a:cs typeface="Calibri" panose="020F0502020204030204" pitchFamily="34" charset="0"/>
              </a:rPr>
              <a:t>Per il contrasto all’illegalità, Unione Petrolifera ha lanciato inoltre il “</a:t>
            </a:r>
            <a:r>
              <a:rPr lang="it-IT" sz="1200" b="1" dirty="0">
                <a:latin typeface="Calibri" panose="020F0502020204030204" pitchFamily="34" charset="0"/>
                <a:cs typeface="Calibri" panose="020F0502020204030204" pitchFamily="34" charset="0"/>
              </a:rPr>
              <a:t>Progetto Zero Contanti</a:t>
            </a:r>
            <a:r>
              <a:rPr lang="it-IT" sz="1200" dirty="0">
                <a:latin typeface="Calibri" panose="020F0502020204030204" pitchFamily="34" charset="0"/>
                <a:cs typeface="Calibri" panose="020F0502020204030204" pitchFamily="34" charset="0"/>
              </a:rPr>
              <a:t>” per promuovere l’uso della moneta elettronica negli impianti di distribuzione carburanti, presso i quali nel 2016 è stato speso il 6% del contante utilizzato in Italia. Il progetto prevede una serie di misure per rimuovere gli ostacoli alla diffusione della moneta elettronica sia tra gli utenti che gli esercenti (gestori), da avviare nel corso del 2018 in stretta collaborazione con il sistema bancario e con il MEF.</a:t>
            </a:r>
            <a:endParaRPr lang="it-IT"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9931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type="ctrTitle"/>
          </p:nvPr>
        </p:nvSpPr>
        <p:spPr>
          <a:xfrm>
            <a:off x="12774" y="218434"/>
            <a:ext cx="8369766" cy="399925"/>
          </a:xfrm>
          <a:prstGeom prst="rect">
            <a:avLst/>
          </a:prstGeom>
          <a:noFill/>
          <a:ln>
            <a:noFill/>
          </a:ln>
        </p:spPr>
        <p:txBody>
          <a:bodyPr wrap="square" lIns="91425" tIns="91425" rIns="91425" bIns="91425" anchor="b" anchorCtr="0">
            <a:noAutofit/>
          </a:bodyPr>
          <a:lstStyle/>
          <a:p>
            <a:pPr algn="l"/>
            <a:r>
              <a:rPr lang="it-IT" sz="2000" dirty="0">
                <a:solidFill>
                  <a:schemeClr val="tx1"/>
                </a:solidFill>
                <a:latin typeface="Calibri" panose="020F0502020204030204" pitchFamily="34" charset="0"/>
                <a:ea typeface="Calibri" panose="020F0502020204030204" pitchFamily="34" charset="0"/>
              </a:rPr>
              <a:t>Dispositivi utilizzati per una effrazione (foto)</a:t>
            </a:r>
            <a:endParaRPr lang="en-GB" sz="2000" dirty="0">
              <a:solidFill>
                <a:schemeClr val="tx1"/>
              </a:solidFill>
              <a:latin typeface="Verdana"/>
              <a:ea typeface="Verdana"/>
              <a:cs typeface="Verdana"/>
              <a:sym typeface="Verdana"/>
            </a:endParaRP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16"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8"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Rettangolo arrotondato 2"/>
          <p:cNvSpPr/>
          <p:nvPr/>
        </p:nvSpPr>
        <p:spPr>
          <a:xfrm>
            <a:off x="1675758" y="752685"/>
            <a:ext cx="5792484" cy="34842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DISPOSITIVI UTILIZZATI NEL CORSO DI UNA EFFRAZIONE</a:t>
            </a:r>
          </a:p>
        </p:txBody>
      </p:sp>
      <p:sp>
        <p:nvSpPr>
          <p:cNvPr id="29" name="CasellaDiTesto 28"/>
          <p:cNvSpPr txBox="1"/>
          <p:nvPr/>
        </p:nvSpPr>
        <p:spPr>
          <a:xfrm>
            <a:off x="570022" y="3103527"/>
            <a:ext cx="2595596" cy="1815882"/>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PALE E PICCONI</a:t>
            </a:r>
          </a:p>
          <a:p>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Utilizzati per gli scavi in asse con le condotte, servono per portare alla luce l’oleodotto.</a:t>
            </a:r>
          </a:p>
          <a:p>
            <a:pPr algn="just"/>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In più circostanze sono stati trovati più arnesi manuale nei pressi di una effrazione, questo a testimoniare che le attività vengono effettuate da due a più persone per velocizzare la costruzione dello scavo.</a:t>
            </a:r>
          </a:p>
          <a:p>
            <a:pPr algn="just"/>
            <a:endParaRPr lang="it-IT" sz="1000" dirty="0">
              <a:latin typeface="Calibri" panose="020F0502020204030204" pitchFamily="34" charset="0"/>
              <a:cs typeface="Calibri" panose="020F0502020204030204" pitchFamily="34" charset="0"/>
            </a:endParaRPr>
          </a:p>
        </p:txBody>
      </p:sp>
      <p:grpSp>
        <p:nvGrpSpPr>
          <p:cNvPr id="6" name="Gruppo 5"/>
          <p:cNvGrpSpPr/>
          <p:nvPr/>
        </p:nvGrpSpPr>
        <p:grpSpPr>
          <a:xfrm>
            <a:off x="904260" y="1249122"/>
            <a:ext cx="1821853" cy="1803929"/>
            <a:chOff x="1084430" y="1417389"/>
            <a:chExt cx="1821853" cy="1803929"/>
          </a:xfrm>
        </p:grpSpPr>
        <p:sp>
          <p:nvSpPr>
            <p:cNvPr id="5" name="Ovale 4"/>
            <p:cNvSpPr/>
            <p:nvPr/>
          </p:nvSpPr>
          <p:spPr>
            <a:xfrm>
              <a:off x="1084430" y="1421194"/>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0" name="Gruppo 29"/>
            <p:cNvGrpSpPr/>
            <p:nvPr/>
          </p:nvGrpSpPr>
          <p:grpSpPr>
            <a:xfrm>
              <a:off x="1290224" y="1417389"/>
              <a:ext cx="1515532" cy="1756107"/>
              <a:chOff x="1351493" y="1686154"/>
              <a:chExt cx="2237984" cy="2626701"/>
            </a:xfrm>
          </p:grpSpPr>
          <p:pic>
            <p:nvPicPr>
              <p:cNvPr id="31" name="Picture 6" descr="Risultati immagini per PICCON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1493" y="2380608"/>
                <a:ext cx="2237984" cy="1913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isultati immagini per PAL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947705">
                <a:off x="1366012" y="2130067"/>
                <a:ext cx="2626701" cy="173887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uppo 6"/>
          <p:cNvGrpSpPr/>
          <p:nvPr/>
        </p:nvGrpSpPr>
        <p:grpSpPr>
          <a:xfrm>
            <a:off x="6205511" y="1255686"/>
            <a:ext cx="1822926" cy="1800124"/>
            <a:chOff x="4015729" y="1374447"/>
            <a:chExt cx="1822926" cy="1800124"/>
          </a:xfrm>
        </p:grpSpPr>
        <p:sp>
          <p:nvSpPr>
            <p:cNvPr id="42" name="Ovale 41"/>
            <p:cNvSpPr/>
            <p:nvPr/>
          </p:nvSpPr>
          <p:spPr>
            <a:xfrm>
              <a:off x="4015729" y="1374447"/>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 name="Gruppo 42"/>
            <p:cNvGrpSpPr/>
            <p:nvPr/>
          </p:nvGrpSpPr>
          <p:grpSpPr>
            <a:xfrm>
              <a:off x="4072337" y="1641551"/>
              <a:ext cx="1766318" cy="1373625"/>
              <a:chOff x="1763688" y="1696854"/>
              <a:chExt cx="3986528" cy="3159987"/>
            </a:xfrm>
          </p:grpSpPr>
          <p:pic>
            <p:nvPicPr>
              <p:cNvPr id="44" name="Picture 2" descr="Risultati immagini per MASCHERA DA SALDATOR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1815665"/>
                <a:ext cx="2484276" cy="24842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Risultati immagini per MASCHERA DA SALDATOR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1821" y="1696854"/>
                <a:ext cx="2721901" cy="27219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Risultati immagini per OCCHIALI ANTINFORTUNISTICI"/>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9841" y="3275031"/>
                <a:ext cx="2410375" cy="158181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1" name="CasellaDiTesto 50"/>
          <p:cNvSpPr txBox="1"/>
          <p:nvPr/>
        </p:nvSpPr>
        <p:spPr>
          <a:xfrm>
            <a:off x="3337460" y="3066551"/>
            <a:ext cx="2146630" cy="1661993"/>
          </a:xfrm>
          <a:prstGeom prst="rect">
            <a:avLst/>
          </a:prstGeom>
          <a:noFill/>
        </p:spPr>
        <p:txBody>
          <a:bodyPr wrap="square" rtlCol="0">
            <a:spAutoFit/>
          </a:bodyPr>
          <a:lstStyle>
            <a:defPPr marR="0" lvl="0" algn="l" rtl="0">
              <a:lnSpc>
                <a:spcPct val="100000"/>
              </a:lnSpc>
              <a:spcBef>
                <a:spcPts val="0"/>
              </a:spcBef>
              <a:spcAft>
                <a:spcPts val="0"/>
              </a:spcAft>
            </a:defPPr>
            <a:lvl1pPr algn="ctr">
              <a:defRPr sz="1000" b="1">
                <a:latin typeface="Calibri" panose="020F0502020204030204" pitchFamily="34" charset="0"/>
                <a:cs typeface="Calibri" panose="020F0502020204030204" pitchFamily="34" charset="0"/>
              </a:defRPr>
            </a:lvl1pPr>
          </a:lstStyle>
          <a:p>
            <a:r>
              <a:rPr lang="it-IT" sz="1200" dirty="0"/>
              <a:t>TRAPANI</a:t>
            </a:r>
          </a:p>
          <a:p>
            <a:endParaRPr lang="it-IT" dirty="0"/>
          </a:p>
          <a:p>
            <a:pPr algn="just"/>
            <a:r>
              <a:rPr lang="it-IT" b="0" dirty="0"/>
              <a:t>Di diverse marche (HILTI, MILWAUKEE e BOSCH) e misure, sia con cavo elettrico che a batteria. </a:t>
            </a:r>
          </a:p>
          <a:p>
            <a:pPr algn="just"/>
            <a:r>
              <a:rPr lang="it-IT" b="0" dirty="0"/>
              <a:t>Generalmente accompagnate da una buona scorta di punte di ogni misura.</a:t>
            </a:r>
          </a:p>
          <a:p>
            <a:pPr algn="just"/>
            <a:endParaRPr lang="it-IT" b="0" dirty="0"/>
          </a:p>
          <a:p>
            <a:pPr algn="just"/>
            <a:r>
              <a:rPr lang="it-IT" b="0" dirty="0"/>
              <a:t>Servono per forare la condotta.</a:t>
            </a:r>
          </a:p>
          <a:p>
            <a:pPr algn="just"/>
            <a:endParaRPr lang="it-IT" b="0" dirty="0"/>
          </a:p>
        </p:txBody>
      </p:sp>
      <p:sp>
        <p:nvSpPr>
          <p:cNvPr id="52" name="CasellaDiTesto 51"/>
          <p:cNvSpPr txBox="1"/>
          <p:nvPr/>
        </p:nvSpPr>
        <p:spPr>
          <a:xfrm>
            <a:off x="6067728" y="3066551"/>
            <a:ext cx="2097418" cy="900246"/>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DPI</a:t>
            </a:r>
          </a:p>
          <a:p>
            <a:pPr algn="ctr"/>
            <a:endParaRPr lang="it-IT" sz="1000" dirty="0">
              <a:latin typeface="Calibri" panose="020F0502020204030204" pitchFamily="34" charset="0"/>
              <a:cs typeface="Calibri" panose="020F0502020204030204" pitchFamily="34" charset="0"/>
            </a:endParaRPr>
          </a:p>
          <a:p>
            <a:pPr algn="ctr"/>
            <a:r>
              <a:rPr lang="it-IT" sz="1000" dirty="0">
                <a:latin typeface="Calibri" panose="020F0502020204030204" pitchFamily="34" charset="0"/>
                <a:cs typeface="Calibri" panose="020F0502020204030204" pitchFamily="34" charset="0"/>
              </a:rPr>
              <a:t>MASCHERA DA SALDATORE e OCCHIALI ANTINFORTUNISTI</a:t>
            </a:r>
          </a:p>
          <a:p>
            <a:endParaRPr lang="it-IT" sz="1050" dirty="0"/>
          </a:p>
        </p:txBody>
      </p:sp>
      <p:grpSp>
        <p:nvGrpSpPr>
          <p:cNvPr id="47" name="Gruppo 46"/>
          <p:cNvGrpSpPr/>
          <p:nvPr/>
        </p:nvGrpSpPr>
        <p:grpSpPr>
          <a:xfrm>
            <a:off x="3499849" y="1255686"/>
            <a:ext cx="2100880" cy="1817334"/>
            <a:chOff x="3499849" y="1255686"/>
            <a:chExt cx="2100880" cy="1817334"/>
          </a:xfrm>
        </p:grpSpPr>
        <p:grpSp>
          <p:nvGrpSpPr>
            <p:cNvPr id="8" name="Gruppo 7"/>
            <p:cNvGrpSpPr/>
            <p:nvPr/>
          </p:nvGrpSpPr>
          <p:grpSpPr>
            <a:xfrm>
              <a:off x="3499849" y="1255686"/>
              <a:ext cx="1937598" cy="1817334"/>
              <a:chOff x="2541639" y="3042556"/>
              <a:chExt cx="1937598" cy="1817334"/>
            </a:xfrm>
          </p:grpSpPr>
          <p:sp>
            <p:nvSpPr>
              <p:cNvPr id="33" name="Ovale 32"/>
              <p:cNvSpPr/>
              <p:nvPr/>
            </p:nvSpPr>
            <p:spPr>
              <a:xfrm>
                <a:off x="2541639" y="3042556"/>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4" name="Gruppo 33"/>
              <p:cNvGrpSpPr/>
              <p:nvPr/>
            </p:nvGrpSpPr>
            <p:grpSpPr>
              <a:xfrm>
                <a:off x="2565664" y="3168047"/>
                <a:ext cx="1913573" cy="1691843"/>
                <a:chOff x="536152" y="1069416"/>
                <a:chExt cx="3166218" cy="2636962"/>
              </a:xfrm>
            </p:grpSpPr>
            <p:pic>
              <p:nvPicPr>
                <p:cNvPr id="35" name="Picture 2" descr="Risultati immagini per trapano hilti"/>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152" y="1463125"/>
                  <a:ext cx="1679009" cy="14581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Risultati immagini per trapano bosch"/>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8161" y="1069416"/>
                  <a:ext cx="1834209" cy="166127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Risultati immagini per trapano MILWAUKE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877" y="1571810"/>
                  <a:ext cx="2134568" cy="213456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3" name="Picture 2" descr="Risultati immagini per punte da trapano per ferro professional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129907">
              <a:off x="4572571" y="2276730"/>
              <a:ext cx="1028158" cy="462884"/>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Shape 67"/>
          <p:cNvSpPr/>
          <p:nvPr/>
        </p:nvSpPr>
        <p:spPr>
          <a:xfrm>
            <a:off x="0" y="610534"/>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44</a:t>
            </a:fld>
            <a:endParaRPr lang="en-GB"/>
          </a:p>
        </p:txBody>
      </p:sp>
    </p:spTree>
    <p:extLst>
      <p:ext uri="{BB962C8B-B14F-4D97-AF65-F5344CB8AC3E}">
        <p14:creationId xmlns:p14="http://schemas.microsoft.com/office/powerpoint/2010/main" val="3687420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16"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8"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Rettangolo arrotondato 2"/>
          <p:cNvSpPr/>
          <p:nvPr/>
        </p:nvSpPr>
        <p:spPr>
          <a:xfrm>
            <a:off x="1675758" y="752685"/>
            <a:ext cx="5792484" cy="34842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DISPOSITIVI UTILIZZATI NEL CORSO DI UNA EFFRAZIONE</a:t>
            </a:r>
          </a:p>
        </p:txBody>
      </p:sp>
      <p:grpSp>
        <p:nvGrpSpPr>
          <p:cNvPr id="33" name="Gruppo 32"/>
          <p:cNvGrpSpPr/>
          <p:nvPr/>
        </p:nvGrpSpPr>
        <p:grpSpPr>
          <a:xfrm>
            <a:off x="3480963" y="1268602"/>
            <a:ext cx="1911389" cy="1800124"/>
            <a:chOff x="5319796" y="2133651"/>
            <a:chExt cx="1911389" cy="1800124"/>
          </a:xfrm>
        </p:grpSpPr>
        <p:sp>
          <p:nvSpPr>
            <p:cNvPr id="34" name="Ovale 33"/>
            <p:cNvSpPr/>
            <p:nvPr/>
          </p:nvSpPr>
          <p:spPr>
            <a:xfrm>
              <a:off x="5319796" y="2133651"/>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Picture 2" descr="Risultati immagini per elettrodi per saldatura"/>
            <p:cNvPicPr>
              <a:picLocks noChangeAspect="1" noChangeArrowheads="1"/>
            </p:cNvPicPr>
            <p:nvPr/>
          </p:nvPicPr>
          <p:blipFill rotWithShape="1">
            <a:blip r:embed="rId4">
              <a:clrChange>
                <a:clrFrom>
                  <a:srgbClr val="F4F9FD"/>
                </a:clrFrom>
                <a:clrTo>
                  <a:srgbClr val="F4F9FD">
                    <a:alpha val="0"/>
                  </a:srgbClr>
                </a:clrTo>
              </a:clrChange>
              <a:extLst>
                <a:ext uri="{28A0092B-C50C-407E-A947-70E740481C1C}">
                  <a14:useLocalDpi xmlns:a14="http://schemas.microsoft.com/office/drawing/2010/main" val="0"/>
                </a:ext>
              </a:extLst>
            </a:blip>
            <a:srcRect l="14686" r="28063" b="21094"/>
            <a:stretch/>
          </p:blipFill>
          <p:spPr bwMode="auto">
            <a:xfrm>
              <a:off x="5583881" y="2332720"/>
              <a:ext cx="1647304" cy="127708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CasellaDiTesto 36"/>
          <p:cNvSpPr txBox="1"/>
          <p:nvPr/>
        </p:nvSpPr>
        <p:spPr>
          <a:xfrm>
            <a:off x="556660" y="3218251"/>
            <a:ext cx="2499673" cy="1231106"/>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DISPOSITIVI PER LO SPILL </a:t>
            </a:r>
          </a:p>
          <a:p>
            <a:pPr algn="ctr"/>
            <a:r>
              <a:rPr lang="it-IT" sz="1200" b="1" dirty="0">
                <a:latin typeface="Calibri" panose="020F0502020204030204" pitchFamily="34" charset="0"/>
                <a:cs typeface="Calibri" panose="020F0502020204030204" pitchFamily="34" charset="0"/>
              </a:rPr>
              <a:t>E MATERIALE IDRAULICO</a:t>
            </a:r>
          </a:p>
          <a:p>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A volte creati artigianalmente al tornio o acquistati in catene di idraulica, servono per ultimare l’effrazione e guidare lo </a:t>
            </a:r>
            <a:r>
              <a:rPr lang="it-IT" sz="1000" dirty="0" err="1">
                <a:latin typeface="Calibri" panose="020F0502020204030204" pitchFamily="34" charset="0"/>
                <a:cs typeface="Calibri" panose="020F0502020204030204" pitchFamily="34" charset="0"/>
              </a:rPr>
              <a:t>spill</a:t>
            </a:r>
            <a:r>
              <a:rPr lang="it-IT" sz="1000" dirty="0">
                <a:latin typeface="Calibri" panose="020F0502020204030204" pitchFamily="34" charset="0"/>
                <a:cs typeface="Calibri" panose="020F0502020204030204" pitchFamily="34" charset="0"/>
              </a:rPr>
              <a:t> di prodotto.</a:t>
            </a:r>
          </a:p>
        </p:txBody>
      </p:sp>
      <p:grpSp>
        <p:nvGrpSpPr>
          <p:cNvPr id="12" name="Gruppo 11"/>
          <p:cNvGrpSpPr/>
          <p:nvPr/>
        </p:nvGrpSpPr>
        <p:grpSpPr>
          <a:xfrm>
            <a:off x="845235" y="1269956"/>
            <a:ext cx="2261401" cy="1907576"/>
            <a:chOff x="845235" y="1269956"/>
            <a:chExt cx="2261401" cy="1907576"/>
          </a:xfrm>
        </p:grpSpPr>
        <p:grpSp>
          <p:nvGrpSpPr>
            <p:cNvPr id="30" name="Gruppo 29"/>
            <p:cNvGrpSpPr/>
            <p:nvPr/>
          </p:nvGrpSpPr>
          <p:grpSpPr>
            <a:xfrm>
              <a:off x="845235" y="1269956"/>
              <a:ext cx="1872189" cy="1800124"/>
              <a:chOff x="2091327" y="1782451"/>
              <a:chExt cx="1872189" cy="1800124"/>
            </a:xfrm>
          </p:grpSpPr>
          <p:sp>
            <p:nvSpPr>
              <p:cNvPr id="31" name="Ovale 30"/>
              <p:cNvSpPr/>
              <p:nvPr/>
            </p:nvSpPr>
            <p:spPr>
              <a:xfrm>
                <a:off x="2141663" y="1782451"/>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p:cNvPicPr>
                <a:picLocks noChangeAspect="1"/>
              </p:cNvPicPr>
              <p:nvPr/>
            </p:nvPicPr>
            <p:blipFill>
              <a:blip r:embed="rId5">
                <a:clrChange>
                  <a:clrFrom>
                    <a:srgbClr val="FFFFFF"/>
                  </a:clrFrom>
                  <a:clrTo>
                    <a:srgbClr val="FFFFFF">
                      <a:alpha val="0"/>
                    </a:srgbClr>
                  </a:clrTo>
                </a:clrChange>
              </a:blip>
              <a:stretch>
                <a:fillRect/>
              </a:stretch>
            </p:blipFill>
            <p:spPr>
              <a:xfrm>
                <a:off x="2091327" y="1849970"/>
                <a:ext cx="1126346" cy="1710518"/>
              </a:xfrm>
              <a:prstGeom prst="rect">
                <a:avLst/>
              </a:prstGeom>
            </p:spPr>
          </p:pic>
        </p:grpSp>
        <p:pic>
          <p:nvPicPr>
            <p:cNvPr id="38" name="Picture 6" descr="Risultati immagini per manicotti in ferr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8486" y="1678738"/>
              <a:ext cx="1118150" cy="7680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isultati immagini per MANIGLIA VALVOL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407" y="2218176"/>
              <a:ext cx="959356" cy="959356"/>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asellaDiTesto 40"/>
          <p:cNvSpPr txBox="1"/>
          <p:nvPr/>
        </p:nvSpPr>
        <p:spPr>
          <a:xfrm>
            <a:off x="3274870" y="3218971"/>
            <a:ext cx="2234037" cy="1231106"/>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ELETTRODI </a:t>
            </a:r>
          </a:p>
          <a:p>
            <a:pPr algn="ctr"/>
            <a:r>
              <a:rPr lang="it-IT" sz="1200" b="1" dirty="0">
                <a:latin typeface="Calibri" panose="020F0502020204030204" pitchFamily="34" charset="0"/>
                <a:cs typeface="Calibri" panose="020F0502020204030204" pitchFamily="34" charset="0"/>
              </a:rPr>
              <a:t>PER SALDATURA</a:t>
            </a:r>
          </a:p>
          <a:p>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Versatili nell’impiego soprattutto nelle aree all’aperto, sono il procedimento più adatto per saldare i dispositivi idonei allo </a:t>
            </a:r>
            <a:r>
              <a:rPr lang="it-IT" sz="1000" dirty="0" err="1">
                <a:latin typeface="Calibri" panose="020F0502020204030204" pitchFamily="34" charset="0"/>
                <a:cs typeface="Calibri" panose="020F0502020204030204" pitchFamily="34" charset="0"/>
              </a:rPr>
              <a:t>spill</a:t>
            </a:r>
            <a:r>
              <a:rPr lang="it-IT" sz="1000" dirty="0">
                <a:latin typeface="Calibri" panose="020F0502020204030204" pitchFamily="34" charset="0"/>
                <a:cs typeface="Calibri" panose="020F0502020204030204" pitchFamily="34" charset="0"/>
              </a:rPr>
              <a:t> e inseriti nelle condotte.</a:t>
            </a:r>
          </a:p>
        </p:txBody>
      </p:sp>
      <p:sp>
        <p:nvSpPr>
          <p:cNvPr id="42" name="CasellaDiTesto 41"/>
          <p:cNvSpPr txBox="1"/>
          <p:nvPr/>
        </p:nvSpPr>
        <p:spPr>
          <a:xfrm>
            <a:off x="5727444" y="3246842"/>
            <a:ext cx="3061431" cy="1538883"/>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SALDATRICE </a:t>
            </a:r>
          </a:p>
          <a:p>
            <a:pPr algn="ctr"/>
            <a:r>
              <a:rPr lang="it-IT" sz="1200" b="1" dirty="0">
                <a:latin typeface="Calibri" panose="020F0502020204030204" pitchFamily="34" charset="0"/>
                <a:cs typeface="Calibri" panose="020F0502020204030204" pitchFamily="34" charset="0"/>
              </a:rPr>
              <a:t>INVERTER</a:t>
            </a:r>
          </a:p>
          <a:p>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Saldatrici portatili di nuova generazione (generalmente di marca COLT o FIMER). Sono necessarie per saldare i manicotti e le valvole alle condotte. La tecnologia inverter ne facilita l’utilizzo se alimentate da modesti gruppi elettrogeni in quanto assorbono meno corrente elettrica rispetto alle altre in commercio.</a:t>
            </a:r>
          </a:p>
        </p:txBody>
      </p:sp>
      <p:grpSp>
        <p:nvGrpSpPr>
          <p:cNvPr id="19" name="Gruppo 18"/>
          <p:cNvGrpSpPr/>
          <p:nvPr/>
        </p:nvGrpSpPr>
        <p:grpSpPr>
          <a:xfrm>
            <a:off x="5510053" y="862776"/>
            <a:ext cx="2669704" cy="2233821"/>
            <a:chOff x="5510053" y="862776"/>
            <a:chExt cx="2669704" cy="2233821"/>
          </a:xfrm>
        </p:grpSpPr>
        <p:sp>
          <p:nvSpPr>
            <p:cNvPr id="36" name="Ovale 35"/>
            <p:cNvSpPr/>
            <p:nvPr/>
          </p:nvSpPr>
          <p:spPr>
            <a:xfrm>
              <a:off x="6192404" y="1259969"/>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Picture 6" descr="Risultati immagini per SALDATRICE COLT"/>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10053" y="86277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Risultati immagini per SALDATRICE FIME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8602" y="1797076"/>
              <a:ext cx="1471155" cy="1299521"/>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Shape 65"/>
          <p:cNvSpPr txBox="1">
            <a:spLocks/>
          </p:cNvSpPr>
          <p:nvPr/>
        </p:nvSpPr>
        <p:spPr>
          <a:xfrm>
            <a:off x="0" y="231808"/>
            <a:ext cx="8369766" cy="39992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r>
              <a:rPr lang="it-IT" sz="2000" dirty="0">
                <a:solidFill>
                  <a:schemeClr val="tx1"/>
                </a:solidFill>
                <a:latin typeface="Calibri" panose="020F0502020204030204" pitchFamily="34" charset="0"/>
                <a:ea typeface="Calibri" panose="020F0502020204030204" pitchFamily="34" charset="0"/>
              </a:rPr>
              <a:t>Dispositivi utilizzati per una effrazione (foto)</a:t>
            </a:r>
            <a:endParaRPr lang="en-GB" sz="2000" dirty="0">
              <a:solidFill>
                <a:schemeClr val="tx1"/>
              </a:solidFill>
              <a:latin typeface="Verdana"/>
              <a:ea typeface="Verdana"/>
              <a:cs typeface="Verdana"/>
              <a:sym typeface="Verdana"/>
            </a:endParaRPr>
          </a:p>
        </p:txBody>
      </p:sp>
      <p:sp>
        <p:nvSpPr>
          <p:cNvPr id="25" name="Shape 67"/>
          <p:cNvSpPr/>
          <p:nvPr/>
        </p:nvSpPr>
        <p:spPr>
          <a:xfrm>
            <a:off x="0" y="610534"/>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45</a:t>
            </a:fld>
            <a:endParaRPr lang="en-GB"/>
          </a:p>
        </p:txBody>
      </p:sp>
    </p:spTree>
    <p:extLst>
      <p:ext uri="{BB962C8B-B14F-4D97-AF65-F5344CB8AC3E}">
        <p14:creationId xmlns:p14="http://schemas.microsoft.com/office/powerpoint/2010/main" val="804756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16"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8"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Rettangolo arrotondato 2"/>
          <p:cNvSpPr/>
          <p:nvPr/>
        </p:nvSpPr>
        <p:spPr>
          <a:xfrm>
            <a:off x="1675758" y="752685"/>
            <a:ext cx="5792484" cy="34842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DISPOSITIVI UTILIZZATI NEL CORSO DI UNA EFFRAZIONE</a:t>
            </a:r>
          </a:p>
        </p:txBody>
      </p:sp>
      <p:sp>
        <p:nvSpPr>
          <p:cNvPr id="34" name="Ovale 33"/>
          <p:cNvSpPr/>
          <p:nvPr/>
        </p:nvSpPr>
        <p:spPr>
          <a:xfrm>
            <a:off x="3480963" y="1268602"/>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p:cNvSpPr/>
          <p:nvPr/>
        </p:nvSpPr>
        <p:spPr>
          <a:xfrm>
            <a:off x="895571" y="1269956"/>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CasellaDiTesto 40"/>
          <p:cNvSpPr txBox="1"/>
          <p:nvPr/>
        </p:nvSpPr>
        <p:spPr>
          <a:xfrm>
            <a:off x="3274870" y="3218971"/>
            <a:ext cx="2234037" cy="1384995"/>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POMPE PER </a:t>
            </a:r>
          </a:p>
          <a:p>
            <a:pPr algn="ctr"/>
            <a:r>
              <a:rPr lang="it-IT" sz="1200" b="1" dirty="0">
                <a:latin typeface="Calibri" panose="020F0502020204030204" pitchFamily="34" charset="0"/>
                <a:cs typeface="Calibri" panose="020F0502020204030204" pitchFamily="34" charset="0"/>
              </a:rPr>
              <a:t>ASPIRAZIONE LIQUIDI</a:t>
            </a:r>
          </a:p>
          <a:p>
            <a:pPr algn="just"/>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Utilizzate a seconda delle esigenze per aspirare gli idrocarburi (verosimilmente quando la pressione della condotta si trova ad pressione inferiore a quella registrata in un trasferimento).</a:t>
            </a:r>
          </a:p>
        </p:txBody>
      </p:sp>
      <p:sp>
        <p:nvSpPr>
          <p:cNvPr id="36" name="Ovale 35"/>
          <p:cNvSpPr/>
          <p:nvPr/>
        </p:nvSpPr>
        <p:spPr>
          <a:xfrm>
            <a:off x="6192404" y="1259969"/>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Picture 2" descr="Risultati immagini per tubi flessibili in gomma">
            <a:extLst>
              <a:ext uri="{FF2B5EF4-FFF2-40B4-BE49-F238E27FC236}">
                <a16:creationId xmlns="" xmlns:a16="http://schemas.microsoft.com/office/drawing/2014/main" id="{396448E6-DF15-4683-A47B-1747431DADC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306" t="21542" r="7457" b="28953"/>
          <a:stretch/>
        </p:blipFill>
        <p:spPr bwMode="auto">
          <a:xfrm>
            <a:off x="5727444" y="1705020"/>
            <a:ext cx="2957342" cy="890712"/>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7"/>
          <p:cNvSpPr txBox="1"/>
          <p:nvPr/>
        </p:nvSpPr>
        <p:spPr>
          <a:xfrm>
            <a:off x="579619" y="3209827"/>
            <a:ext cx="2453756" cy="1231106"/>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GRUPPO </a:t>
            </a:r>
          </a:p>
          <a:p>
            <a:pPr algn="ctr"/>
            <a:r>
              <a:rPr lang="it-IT" sz="1200" b="1" dirty="0">
                <a:latin typeface="Calibri" panose="020F0502020204030204" pitchFamily="34" charset="0"/>
                <a:cs typeface="Calibri" panose="020F0502020204030204" pitchFamily="34" charset="0"/>
              </a:rPr>
              <a:t>ELETROGENO</a:t>
            </a:r>
          </a:p>
          <a:p>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Generalmente del tipo inverter, silenziato (89db). È necessario per l’uso della saldatrice per saldare le parti metalliche del dispositivo </a:t>
            </a:r>
            <a:r>
              <a:rPr lang="it-IT" sz="1000" dirty="0" err="1">
                <a:latin typeface="Calibri" panose="020F0502020204030204" pitchFamily="34" charset="0"/>
                <a:cs typeface="Calibri" panose="020F0502020204030204" pitchFamily="34" charset="0"/>
              </a:rPr>
              <a:t>effrattivo</a:t>
            </a:r>
            <a:r>
              <a:rPr lang="it-IT" sz="1000" dirty="0">
                <a:latin typeface="Calibri" panose="020F0502020204030204" pitchFamily="34" charset="0"/>
                <a:cs typeface="Calibri" panose="020F0502020204030204" pitchFamily="34" charset="0"/>
              </a:rPr>
              <a:t> sulla condotta.</a:t>
            </a:r>
          </a:p>
        </p:txBody>
      </p:sp>
      <p:pic>
        <p:nvPicPr>
          <p:cNvPr id="29" name="Picture 6" descr="Risultati immagini per gruppo elettrogeno powermate pmi 2000"/>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964" t="6785" r="18844" b="5760"/>
          <a:stretch/>
        </p:blipFill>
        <p:spPr bwMode="auto">
          <a:xfrm>
            <a:off x="1123805" y="1508382"/>
            <a:ext cx="1429896" cy="1283988"/>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p:cNvSpPr txBox="1"/>
          <p:nvPr/>
        </p:nvSpPr>
        <p:spPr>
          <a:xfrm>
            <a:off x="5974617" y="3218971"/>
            <a:ext cx="2257425" cy="1231106"/>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TUBI FLESSIBILI </a:t>
            </a:r>
          </a:p>
          <a:p>
            <a:pPr algn="ctr"/>
            <a:r>
              <a:rPr lang="it-IT" sz="1200" b="1" dirty="0">
                <a:latin typeface="Calibri" panose="020F0502020204030204" pitchFamily="34" charset="0"/>
                <a:cs typeface="Calibri" panose="020F0502020204030204" pitchFamily="34" charset="0"/>
              </a:rPr>
              <a:t>IN GOMMA</a:t>
            </a:r>
          </a:p>
          <a:p>
            <a:endParaRPr lang="it-IT" sz="1000" dirty="0">
              <a:latin typeface="Calibri" panose="020F0502020204030204" pitchFamily="34" charset="0"/>
              <a:cs typeface="Calibri" panose="020F0502020204030204" pitchFamily="34" charset="0"/>
            </a:endParaRPr>
          </a:p>
          <a:p>
            <a:pPr algn="just"/>
            <a:r>
              <a:rPr lang="it-IT" sz="1000" dirty="0">
                <a:latin typeface="Calibri" panose="020F0502020204030204" pitchFamily="34" charset="0"/>
                <a:cs typeface="Calibri" panose="020F0502020204030204" pitchFamily="34" charset="0"/>
              </a:rPr>
              <a:t>Utilizzati per trasferire il prodotto sottratto nei punti di stoccaggio (contenitori in </a:t>
            </a:r>
            <a:r>
              <a:rPr lang="it-IT" sz="1000" dirty="0" err="1">
                <a:latin typeface="Calibri" panose="020F0502020204030204" pitchFamily="34" charset="0"/>
                <a:cs typeface="Calibri" panose="020F0502020204030204" pitchFamily="34" charset="0"/>
              </a:rPr>
              <a:t>poliuterano</a:t>
            </a:r>
            <a:r>
              <a:rPr lang="it-IT" sz="1000" dirty="0">
                <a:latin typeface="Calibri" panose="020F0502020204030204" pitchFamily="34" charset="0"/>
                <a:cs typeface="Calibri" panose="020F0502020204030204" pitchFamily="34" charset="0"/>
              </a:rPr>
              <a:t>, materassi, bidoni ecc.).</a:t>
            </a:r>
          </a:p>
        </p:txBody>
      </p:sp>
      <p:pic>
        <p:nvPicPr>
          <p:cNvPr id="46" name="Picture 2" descr="Risultati immagini per pompa aspirazione liquidi 12 vol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7012" y="1313441"/>
            <a:ext cx="1157243" cy="11572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thumbs.ebaystatic.com/images/g/LV0AAOSw6btXTWij/s-l225.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1888" y="1752765"/>
            <a:ext cx="1036977" cy="1372469"/>
          </a:xfrm>
          <a:prstGeom prst="rect">
            <a:avLst/>
          </a:prstGeom>
          <a:noFill/>
          <a:extLst>
            <a:ext uri="{909E8E84-426E-40DD-AFC4-6F175D3DCCD1}">
              <a14:hiddenFill xmlns:a14="http://schemas.microsoft.com/office/drawing/2010/main">
                <a:solidFill>
                  <a:srgbClr val="FFFFFF"/>
                </a:solidFill>
              </a14:hiddenFill>
            </a:ext>
          </a:extLst>
        </p:spPr>
      </p:pic>
      <p:sp>
        <p:nvSpPr>
          <p:cNvPr id="20" name="Shape 65"/>
          <p:cNvSpPr txBox="1">
            <a:spLocks/>
          </p:cNvSpPr>
          <p:nvPr/>
        </p:nvSpPr>
        <p:spPr>
          <a:xfrm>
            <a:off x="2752" y="232231"/>
            <a:ext cx="8369766" cy="39992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r>
              <a:rPr lang="it-IT" sz="2000" dirty="0">
                <a:solidFill>
                  <a:schemeClr val="tx1"/>
                </a:solidFill>
                <a:latin typeface="Calibri" panose="020F0502020204030204" pitchFamily="34" charset="0"/>
                <a:ea typeface="Calibri" panose="020F0502020204030204" pitchFamily="34" charset="0"/>
              </a:rPr>
              <a:t>Dispositivi utilizzati per una effrazione (foto)</a:t>
            </a:r>
            <a:endParaRPr lang="en-GB" sz="2000" dirty="0">
              <a:solidFill>
                <a:schemeClr val="tx1"/>
              </a:solidFill>
              <a:latin typeface="Verdana"/>
              <a:ea typeface="Verdana"/>
              <a:cs typeface="Verdana"/>
              <a:sym typeface="Verdana"/>
            </a:endParaRPr>
          </a:p>
        </p:txBody>
      </p:sp>
      <p:sp>
        <p:nvSpPr>
          <p:cNvPr id="19" name="Shape 67"/>
          <p:cNvSpPr/>
          <p:nvPr/>
        </p:nvSpPr>
        <p:spPr>
          <a:xfrm>
            <a:off x="0" y="610534"/>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46</a:t>
            </a:fld>
            <a:endParaRPr lang="en-GB"/>
          </a:p>
        </p:txBody>
      </p:sp>
    </p:spTree>
    <p:extLst>
      <p:ext uri="{BB962C8B-B14F-4D97-AF65-F5344CB8AC3E}">
        <p14:creationId xmlns:p14="http://schemas.microsoft.com/office/powerpoint/2010/main" val="116242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pic>
        <p:nvPicPr>
          <p:cNvPr id="16"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8"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Rettangolo arrotondato 2"/>
          <p:cNvSpPr/>
          <p:nvPr/>
        </p:nvSpPr>
        <p:spPr>
          <a:xfrm>
            <a:off x="1675758" y="752685"/>
            <a:ext cx="5792484" cy="34842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DISPOSITIVI UTILIZZATI NEL CORSO DI UNA EFFRAZIONE</a:t>
            </a:r>
          </a:p>
        </p:txBody>
      </p:sp>
      <p:sp>
        <p:nvSpPr>
          <p:cNvPr id="31" name="Ovale 30"/>
          <p:cNvSpPr/>
          <p:nvPr/>
        </p:nvSpPr>
        <p:spPr>
          <a:xfrm>
            <a:off x="2343371" y="1279100"/>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p:cNvSpPr/>
          <p:nvPr/>
        </p:nvSpPr>
        <p:spPr>
          <a:xfrm>
            <a:off x="4855239" y="1279100"/>
            <a:ext cx="1821853" cy="1800124"/>
          </a:xfrm>
          <a:prstGeom prst="ellipse">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p:cNvSpPr txBox="1"/>
          <p:nvPr/>
        </p:nvSpPr>
        <p:spPr>
          <a:xfrm>
            <a:off x="2027419" y="3218971"/>
            <a:ext cx="2453756" cy="1015663"/>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ADDITIVO </a:t>
            </a:r>
          </a:p>
          <a:p>
            <a:pPr algn="ctr"/>
            <a:r>
              <a:rPr lang="it-IT" sz="1200" b="1" dirty="0">
                <a:latin typeface="Calibri" panose="020F0502020204030204" pitchFamily="34" charset="0"/>
                <a:cs typeface="Calibri" panose="020F0502020204030204" pitchFamily="34" charset="0"/>
              </a:rPr>
              <a:t>PER GASOLIO</a:t>
            </a:r>
          </a:p>
          <a:p>
            <a:pPr algn="ctr"/>
            <a:endParaRPr lang="it-IT" sz="1200" b="1" dirty="0">
              <a:latin typeface="Calibri" panose="020F0502020204030204" pitchFamily="34" charset="0"/>
              <a:cs typeface="Calibri" panose="020F0502020204030204" pitchFamily="34" charset="0"/>
            </a:endParaRPr>
          </a:p>
          <a:p>
            <a:pPr algn="ctr"/>
            <a:r>
              <a:rPr lang="it-IT" sz="1200" dirty="0">
                <a:latin typeface="Calibri" panose="020F0502020204030204" pitchFamily="34" charset="0"/>
                <a:cs typeface="Calibri" panose="020F0502020204030204" pitchFamily="34" charset="0"/>
              </a:rPr>
              <a:t>Per la manutenzione dei dispositivi utilizzati per le effrazioni.</a:t>
            </a:r>
          </a:p>
        </p:txBody>
      </p:sp>
      <p:sp>
        <p:nvSpPr>
          <p:cNvPr id="40" name="CasellaDiTesto 39"/>
          <p:cNvSpPr txBox="1"/>
          <p:nvPr/>
        </p:nvSpPr>
        <p:spPr>
          <a:xfrm>
            <a:off x="4637452" y="3218971"/>
            <a:ext cx="2257425" cy="1569660"/>
          </a:xfrm>
          <a:prstGeom prst="rect">
            <a:avLst/>
          </a:prstGeom>
          <a:noFill/>
        </p:spPr>
        <p:txBody>
          <a:bodyPr wrap="square" rtlCol="0">
            <a:spAutoFit/>
          </a:bodyPr>
          <a:lstStyle/>
          <a:p>
            <a:pPr algn="ctr"/>
            <a:r>
              <a:rPr lang="it-IT" sz="1200" b="1" dirty="0">
                <a:latin typeface="Calibri" panose="020F0502020204030204" pitchFamily="34" charset="0"/>
                <a:cs typeface="Calibri" panose="020F0502020204030204" pitchFamily="34" charset="0"/>
              </a:rPr>
              <a:t>TELI MIMETICI O DI COLORE VERDE</a:t>
            </a:r>
          </a:p>
          <a:p>
            <a:pPr algn="ctr"/>
            <a:endParaRPr lang="it-IT" sz="1200" b="1" dirty="0">
              <a:latin typeface="Calibri" panose="020F0502020204030204" pitchFamily="34" charset="0"/>
              <a:cs typeface="Calibri" panose="020F0502020204030204" pitchFamily="34" charset="0"/>
            </a:endParaRPr>
          </a:p>
          <a:p>
            <a:pPr algn="just"/>
            <a:r>
              <a:rPr lang="it-IT" sz="1200" dirty="0">
                <a:latin typeface="Calibri" panose="020F0502020204030204" pitchFamily="34" charset="0"/>
                <a:cs typeface="Calibri" panose="020F0502020204030204" pitchFamily="34" charset="0"/>
              </a:rPr>
              <a:t>Vengono utilizzati per coprire gli scavi a lavoro in corso; talvolta i malviventi si nascondo dentro lo scavo con il telo per definire le ultime azioni di foratura.</a:t>
            </a:r>
          </a:p>
        </p:txBody>
      </p:sp>
      <p:grpSp>
        <p:nvGrpSpPr>
          <p:cNvPr id="20" name="Gruppo 19"/>
          <p:cNvGrpSpPr/>
          <p:nvPr/>
        </p:nvGrpSpPr>
        <p:grpSpPr>
          <a:xfrm>
            <a:off x="2489673" y="1344335"/>
            <a:ext cx="1724025" cy="1557458"/>
            <a:chOff x="1295400" y="2026317"/>
            <a:chExt cx="2181324" cy="1891416"/>
          </a:xfrm>
        </p:grpSpPr>
        <p:pic>
          <p:nvPicPr>
            <p:cNvPr id="21" name="Picture 2" descr="Risultati immagini per additivo gasoli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9076" y="2200966"/>
              <a:ext cx="1703612" cy="17167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isultati immagini per additivo gasoli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4399" y="2385166"/>
              <a:ext cx="862325" cy="15325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isultati immagini per additivo gasoli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2026317"/>
              <a:ext cx="632596" cy="1886981"/>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4" descr="Risultati immagini per teli mimetic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0444" y="1564753"/>
            <a:ext cx="2572331" cy="1209710"/>
          </a:xfrm>
          <a:prstGeom prst="rect">
            <a:avLst/>
          </a:prstGeom>
          <a:noFill/>
          <a:extLst>
            <a:ext uri="{909E8E84-426E-40DD-AFC4-6F175D3DCCD1}">
              <a14:hiddenFill xmlns:a14="http://schemas.microsoft.com/office/drawing/2010/main">
                <a:solidFill>
                  <a:srgbClr val="FFFFFF"/>
                </a:solidFill>
              </a14:hiddenFill>
            </a:ext>
          </a:extLst>
        </p:spPr>
      </p:pic>
      <p:sp>
        <p:nvSpPr>
          <p:cNvPr id="19" name="Shape 65"/>
          <p:cNvSpPr txBox="1">
            <a:spLocks/>
          </p:cNvSpPr>
          <p:nvPr/>
        </p:nvSpPr>
        <p:spPr>
          <a:xfrm>
            <a:off x="-20316" y="247961"/>
            <a:ext cx="8369766" cy="39992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r>
              <a:rPr lang="it-IT" sz="2000" dirty="0">
                <a:solidFill>
                  <a:schemeClr val="tx1"/>
                </a:solidFill>
                <a:latin typeface="Calibri" panose="020F0502020204030204" pitchFamily="34" charset="0"/>
                <a:ea typeface="Calibri" panose="020F0502020204030204" pitchFamily="34" charset="0"/>
              </a:rPr>
              <a:t>Dispositivi utilizzati per una effrazione (foto)</a:t>
            </a:r>
            <a:endParaRPr lang="en-GB" sz="2000" dirty="0">
              <a:solidFill>
                <a:schemeClr val="tx1"/>
              </a:solidFill>
              <a:latin typeface="Verdana"/>
              <a:ea typeface="Verdana"/>
              <a:cs typeface="Verdana"/>
              <a:sym typeface="Verdana"/>
            </a:endParaRPr>
          </a:p>
        </p:txBody>
      </p:sp>
      <p:sp>
        <p:nvSpPr>
          <p:cNvPr id="25" name="Shape 67"/>
          <p:cNvSpPr/>
          <p:nvPr/>
        </p:nvSpPr>
        <p:spPr>
          <a:xfrm>
            <a:off x="0" y="610534"/>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Segnaposto numero diapositiva 1"/>
          <p:cNvSpPr>
            <a:spLocks noGrp="1"/>
          </p:cNvSpPr>
          <p:nvPr>
            <p:ph type="sldNum" idx="12"/>
          </p:nvPr>
        </p:nvSpPr>
        <p:spPr/>
        <p:txBody>
          <a:bodyPr/>
          <a:lstStyle/>
          <a:p>
            <a:pPr lvl="0">
              <a:spcBef>
                <a:spcPts val="0"/>
              </a:spcBef>
              <a:buNone/>
            </a:pPr>
            <a:fld id="{00000000-1234-1234-1234-123412341234}" type="slidenum">
              <a:rPr lang="en-GB" smtClean="0"/>
              <a:t>47</a:t>
            </a:fld>
            <a:endParaRPr lang="en-GB"/>
          </a:p>
        </p:txBody>
      </p:sp>
    </p:spTree>
    <p:extLst>
      <p:ext uri="{BB962C8B-B14F-4D97-AF65-F5344CB8AC3E}">
        <p14:creationId xmlns:p14="http://schemas.microsoft.com/office/powerpoint/2010/main" val="1608140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1" y="4750887"/>
            <a:ext cx="9144000" cy="393600"/>
          </a:xfrm>
          <a:prstGeom prst="rect">
            <a:avLst/>
          </a:prstGeom>
          <a:noFill/>
          <a:ln>
            <a:noFill/>
          </a:ln>
        </p:spPr>
      </p:pic>
      <p:sp>
        <p:nvSpPr>
          <p:cNvPr id="65" name="Shape 65"/>
          <p:cNvSpPr txBox="1">
            <a:spLocks noGrp="1"/>
          </p:cNvSpPr>
          <p:nvPr>
            <p:ph type="ctrTitle" idx="4294967295"/>
          </p:nvPr>
        </p:nvSpPr>
        <p:spPr>
          <a:xfrm>
            <a:off x="289133" y="137018"/>
            <a:ext cx="8015681" cy="416523"/>
          </a:xfrm>
          <a:prstGeom prst="rect">
            <a:avLst/>
          </a:prstGeom>
          <a:noFill/>
          <a:ln>
            <a:noFill/>
          </a:ln>
        </p:spPr>
        <p:txBody>
          <a:bodyPr vert="horz" wrap="square" lIns="91425" tIns="91425" rIns="91425" bIns="91425" rtlCol="0" anchor="b" anchorCtr="0">
            <a:noAutofit/>
          </a:bodyPr>
          <a:lstStyle/>
          <a:p>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La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logistica</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italiana</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p>
        </p:txBody>
      </p:sp>
      <p:sp>
        <p:nvSpPr>
          <p:cNvPr id="67" name="Shape 67"/>
          <p:cNvSpPr/>
          <p:nvPr/>
        </p:nvSpPr>
        <p:spPr>
          <a:xfrm>
            <a:off x="0" y="511053"/>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endParaRPr sz="1800">
              <a:solidFill>
                <a:srgbClr val="0B5394"/>
              </a:solidFill>
            </a:endParaRPr>
          </a:p>
        </p:txBody>
      </p:sp>
      <p:sp>
        <p:nvSpPr>
          <p:cNvPr id="13" name="Shape 55">
            <a:extLst>
              <a:ext uri="{FF2B5EF4-FFF2-40B4-BE49-F238E27FC236}">
                <a16:creationId xmlns="" xmlns:a16="http://schemas.microsoft.com/office/drawing/2014/main" id="{6D353ECF-4CB4-4121-9FAD-C5BA986CB695}"/>
              </a:ext>
            </a:extLst>
          </p:cNvPr>
          <p:cNvSpPr txBox="1">
            <a:spLocks/>
          </p:cNvSpPr>
          <p:nvPr/>
        </p:nvSpPr>
        <p:spPr>
          <a:xfrm>
            <a:off x="3322865" y="4800600"/>
            <a:ext cx="3053443" cy="186124"/>
          </a:xfrm>
          <a:prstGeom prst="rect">
            <a:avLst/>
          </a:prstGeom>
          <a:noFill/>
          <a:ln>
            <a:noFill/>
          </a:ln>
        </p:spPr>
        <p:txBody>
          <a:bodyPr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eaLnBrk="0" hangingPunct="0">
              <a:defRPr/>
            </a:pPr>
            <a:endParaRPr lang="en-GB" sz="1100" b="1" dirty="0">
              <a:solidFill>
                <a:schemeClr val="bg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9" name="Rettangolo 8">
            <a:extLst>
              <a:ext uri="{FF2B5EF4-FFF2-40B4-BE49-F238E27FC236}">
                <a16:creationId xmlns="" xmlns:a16="http://schemas.microsoft.com/office/drawing/2014/main" id="{42AB4C67-0E12-4D6F-9B8A-605E4D9A490C}"/>
              </a:ext>
            </a:extLst>
          </p:cNvPr>
          <p:cNvSpPr/>
          <p:nvPr/>
        </p:nvSpPr>
        <p:spPr>
          <a:xfrm>
            <a:off x="289133" y="646692"/>
            <a:ext cx="8015681" cy="1400383"/>
          </a:xfrm>
          <a:prstGeom prst="rect">
            <a:avLst/>
          </a:prstGeom>
        </p:spPr>
        <p:txBody>
          <a:bodyPr wrap="square">
            <a:spAutoFit/>
          </a:bodyPr>
          <a:lstStyle/>
          <a:p>
            <a:pPr marL="285750" indent="-285750" algn="just">
              <a:buFont typeface="Wingdings" panose="05000000000000000000" pitchFamily="2" charset="2"/>
              <a:buChar char="ü"/>
            </a:pPr>
            <a:r>
              <a:rPr lang="it-IT" dirty="0">
                <a:solidFill>
                  <a:schemeClr val="tx1"/>
                </a:solidFill>
                <a:latin typeface="Calibri" panose="020F0502020204030204" pitchFamily="34" charset="0"/>
                <a:cs typeface="Calibri" panose="020F0502020204030204" pitchFamily="34" charset="0"/>
              </a:rPr>
              <a:t>La logistica primaria è assicurata da </a:t>
            </a:r>
            <a:r>
              <a:rPr lang="it-IT" b="1" dirty="0">
                <a:solidFill>
                  <a:schemeClr val="tx1"/>
                </a:solidFill>
                <a:latin typeface="Calibri" panose="020F0502020204030204" pitchFamily="34" charset="0"/>
                <a:cs typeface="Calibri" panose="020F0502020204030204" pitchFamily="34" charset="0"/>
              </a:rPr>
              <a:t>raffinerie,</a:t>
            </a:r>
            <a:r>
              <a:rPr lang="it-IT" dirty="0">
                <a:solidFill>
                  <a:schemeClr val="tx1"/>
                </a:solidFill>
                <a:latin typeface="Calibri" panose="020F0502020204030204" pitchFamily="34" charset="0"/>
                <a:cs typeface="Calibri" panose="020F0502020204030204" pitchFamily="34" charset="0"/>
              </a:rPr>
              <a:t> </a:t>
            </a:r>
            <a:r>
              <a:rPr lang="it-IT" b="1" dirty="0">
                <a:solidFill>
                  <a:schemeClr val="tx1"/>
                </a:solidFill>
                <a:latin typeface="Calibri" panose="020F0502020204030204" pitchFamily="34" charset="0"/>
                <a:cs typeface="Calibri" panose="020F0502020204030204" pitchFamily="34" charset="0"/>
              </a:rPr>
              <a:t>depositi, punti di vendita</a:t>
            </a:r>
            <a:r>
              <a:rPr lang="it-IT" dirty="0">
                <a:solidFill>
                  <a:schemeClr val="tx1"/>
                </a:solidFill>
                <a:latin typeface="Calibri" panose="020F0502020204030204" pitchFamily="34" charset="0"/>
                <a:cs typeface="Calibri" panose="020F0502020204030204" pitchFamily="34" charset="0"/>
              </a:rPr>
              <a:t> e da una rete di </a:t>
            </a:r>
            <a:r>
              <a:rPr lang="it-IT" b="1" dirty="0">
                <a:solidFill>
                  <a:schemeClr val="tx1"/>
                </a:solidFill>
                <a:latin typeface="Calibri" panose="020F0502020204030204" pitchFamily="34" charset="0"/>
                <a:cs typeface="Calibri" panose="020F0502020204030204" pitchFamily="34" charset="0"/>
              </a:rPr>
              <a:t>oleodotti.</a:t>
            </a:r>
          </a:p>
          <a:p>
            <a:pPr marL="285750" indent="-285750" algn="just">
              <a:buFont typeface="Wingdings" panose="05000000000000000000" pitchFamily="2" charset="2"/>
              <a:buChar char="ü"/>
            </a:pPr>
            <a:endParaRPr lang="it-IT" dirty="0">
              <a:solidFill>
                <a:schemeClr val="tx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it-IT" dirty="0">
                <a:solidFill>
                  <a:schemeClr val="tx1"/>
                </a:solidFill>
                <a:latin typeface="Calibri" panose="020F0502020204030204" pitchFamily="34" charset="0"/>
                <a:cs typeface="Calibri" panose="020F0502020204030204" pitchFamily="34" charset="0"/>
              </a:rPr>
              <a:t>In Italia sono presenti </a:t>
            </a:r>
            <a:r>
              <a:rPr lang="it-IT" b="1" dirty="0">
                <a:solidFill>
                  <a:schemeClr val="tx1"/>
                </a:solidFill>
                <a:latin typeface="Calibri" panose="020F0502020204030204" pitchFamily="34" charset="0"/>
                <a:cs typeface="Calibri" panose="020F0502020204030204" pitchFamily="34" charset="0"/>
              </a:rPr>
              <a:t>11 raffinerie </a:t>
            </a:r>
            <a:r>
              <a:rPr lang="it-IT" dirty="0">
                <a:solidFill>
                  <a:schemeClr val="tx1"/>
                </a:solidFill>
                <a:latin typeface="Calibri" panose="020F0502020204030204" pitchFamily="34" charset="0"/>
                <a:cs typeface="Calibri" panose="020F0502020204030204" pitchFamily="34" charset="0"/>
              </a:rPr>
              <a:t>di cui 3 nel Nord-est. </a:t>
            </a:r>
          </a:p>
          <a:p>
            <a:pPr marL="285750" indent="-285750" algn="just">
              <a:buFont typeface="Wingdings" panose="05000000000000000000" pitchFamily="2" charset="2"/>
              <a:buChar char="ü"/>
            </a:pPr>
            <a:endParaRPr lang="it-IT" dirty="0">
              <a:solidFill>
                <a:schemeClr val="tx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it-IT" dirty="0">
                <a:solidFill>
                  <a:schemeClr val="tx1"/>
                </a:solidFill>
                <a:latin typeface="Calibri" panose="020F0502020204030204" pitchFamily="34" charset="0"/>
                <a:cs typeface="Calibri" panose="020F0502020204030204" pitchFamily="34" charset="0"/>
              </a:rPr>
              <a:t>L’Italia è l’unico grande Paese europeo ad essere autosufficiente per i prodotti finiti</a:t>
            </a:r>
          </a:p>
          <a:p>
            <a:pPr marL="214313" indent="-214313">
              <a:buFont typeface="Arial"/>
              <a:buChar char="•"/>
            </a:pPr>
            <a:endParaRPr lang="it-IT" sz="1500" dirty="0">
              <a:solidFill>
                <a:schemeClr val="tx1"/>
              </a:solidFill>
              <a:latin typeface="Calibri" panose="020F0502020204030204" pitchFamily="34" charset="0"/>
              <a:cs typeface="Calibri" panose="020F0502020204030204" pitchFamily="34" charset="0"/>
            </a:endParaRPr>
          </a:p>
        </p:txBody>
      </p:sp>
      <p:sp>
        <p:nvSpPr>
          <p:cNvPr id="10" name="Shape 66"/>
          <p:cNvSpPr txBox="1">
            <a:spLocks/>
          </p:cNvSpPr>
          <p:nvPr/>
        </p:nvSpPr>
        <p:spPr>
          <a:xfrm>
            <a:off x="98432" y="4782572"/>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dirty="0">
                <a:solidFill>
                  <a:srgbClr val="FFFFFF"/>
                </a:solidFill>
                <a:latin typeface="Verdana"/>
                <a:ea typeface="Verdana"/>
                <a:cs typeface="Verdana"/>
                <a:sym typeface="Verdana"/>
              </a:rPr>
              <a:t>unionepetrolifera.it</a:t>
            </a:r>
          </a:p>
        </p:txBody>
      </p:sp>
      <p:sp>
        <p:nvSpPr>
          <p:cNvPr id="4" name="Segnaposto numero diapositiva 3"/>
          <p:cNvSpPr>
            <a:spLocks noGrp="1"/>
          </p:cNvSpPr>
          <p:nvPr>
            <p:ph type="sldNum" idx="12"/>
          </p:nvPr>
        </p:nvSpPr>
        <p:spPr/>
        <p:txBody>
          <a:bodyPr/>
          <a:lstStyle/>
          <a:p>
            <a:fld id="{00000000-1234-1234-1234-123412341234}" type="slidenum">
              <a:rPr lang="en-GB" smtClean="0">
                <a:latin typeface="Cabin"/>
              </a:rPr>
              <a:pPr/>
              <a:t>5</a:t>
            </a:fld>
            <a:endParaRPr lang="en-GB" dirty="0">
              <a:latin typeface="Cabin"/>
            </a:endParaRPr>
          </a:p>
        </p:txBody>
      </p:sp>
      <p:grpSp>
        <p:nvGrpSpPr>
          <p:cNvPr id="16" name="Gruppo 15"/>
          <p:cNvGrpSpPr/>
          <p:nvPr/>
        </p:nvGrpSpPr>
        <p:grpSpPr>
          <a:xfrm>
            <a:off x="1398077" y="1964218"/>
            <a:ext cx="6347844" cy="2586270"/>
            <a:chOff x="1334226" y="668382"/>
            <a:chExt cx="6347844" cy="2586270"/>
          </a:xfrm>
        </p:grpSpPr>
        <p:pic>
          <p:nvPicPr>
            <p:cNvPr id="17" name="Immagine 16">
              <a:extLst>
                <a:ext uri="{FF2B5EF4-FFF2-40B4-BE49-F238E27FC236}">
                  <a16:creationId xmlns="" xmlns:a16="http://schemas.microsoft.com/office/drawing/2014/main" id="{E7B3844F-F51C-4C5F-B09D-341EE2E97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226" y="870981"/>
              <a:ext cx="2085947" cy="2383671"/>
            </a:xfrm>
            <a:prstGeom prst="rect">
              <a:avLst/>
            </a:prstGeom>
            <a:ln w="22225">
              <a:solidFill>
                <a:srgbClr val="FFC000"/>
              </a:solidFill>
            </a:ln>
          </p:spPr>
        </p:pic>
        <p:pic>
          <p:nvPicPr>
            <p:cNvPr id="18" name="Immagine 17"/>
            <p:cNvPicPr>
              <a:picLocks noChangeAspect="1"/>
            </p:cNvPicPr>
            <p:nvPr/>
          </p:nvPicPr>
          <p:blipFill rotWithShape="1">
            <a:blip r:embed="rId5"/>
            <a:srcRect l="28298" t="15409" r="29932" b="5410"/>
            <a:stretch/>
          </p:blipFill>
          <p:spPr>
            <a:xfrm>
              <a:off x="3579167" y="868315"/>
              <a:ext cx="2078809" cy="2383671"/>
            </a:xfrm>
            <a:prstGeom prst="rect">
              <a:avLst/>
            </a:prstGeom>
            <a:ln w="22225">
              <a:solidFill>
                <a:srgbClr val="C00000"/>
              </a:solidFill>
            </a:ln>
          </p:spPr>
        </p:pic>
        <p:pic>
          <p:nvPicPr>
            <p:cNvPr id="19" name="Immagine 18"/>
            <p:cNvPicPr>
              <a:picLocks noChangeAspect="1"/>
            </p:cNvPicPr>
            <p:nvPr/>
          </p:nvPicPr>
          <p:blipFill rotWithShape="1">
            <a:blip r:embed="rId6"/>
            <a:srcRect l="30902" t="14689" r="15472" b="7856"/>
            <a:stretch/>
          </p:blipFill>
          <p:spPr>
            <a:xfrm>
              <a:off x="5807645" y="868786"/>
              <a:ext cx="1874425" cy="2383200"/>
            </a:xfrm>
            <a:prstGeom prst="rect">
              <a:avLst/>
            </a:prstGeom>
            <a:ln w="22225">
              <a:solidFill>
                <a:schemeClr val="bg1">
                  <a:lumMod val="50000"/>
                </a:schemeClr>
              </a:solidFill>
            </a:ln>
          </p:spPr>
        </p:pic>
        <p:sp>
          <p:nvSpPr>
            <p:cNvPr id="20" name="Rettangolo arrotondato 19"/>
            <p:cNvSpPr/>
            <p:nvPr/>
          </p:nvSpPr>
          <p:spPr>
            <a:xfrm>
              <a:off x="1557076" y="668382"/>
              <a:ext cx="1669460" cy="219075"/>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273135"/>
                  </a:solidFill>
                </a:rPr>
                <a:t>RAFFINERIE</a:t>
              </a:r>
            </a:p>
          </p:txBody>
        </p:sp>
        <p:sp>
          <p:nvSpPr>
            <p:cNvPr id="21" name="Rettangolo arrotondato 20"/>
            <p:cNvSpPr/>
            <p:nvPr/>
          </p:nvSpPr>
          <p:spPr>
            <a:xfrm>
              <a:off x="3795451" y="668382"/>
              <a:ext cx="1669460" cy="219075"/>
            </a:xfrm>
            <a:prstGeom prst="round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273135"/>
                  </a:solidFill>
                </a:rPr>
                <a:t>DEPOSITI</a:t>
              </a:r>
            </a:p>
          </p:txBody>
        </p:sp>
        <p:sp>
          <p:nvSpPr>
            <p:cNvPr id="22" name="Rettangolo arrotondato 21"/>
            <p:cNvSpPr/>
            <p:nvPr/>
          </p:nvSpPr>
          <p:spPr>
            <a:xfrm>
              <a:off x="5910127" y="668382"/>
              <a:ext cx="1669460" cy="219075"/>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273135"/>
                  </a:solidFill>
                </a:rPr>
                <a:t>OLEODOTTI</a:t>
              </a:r>
            </a:p>
          </p:txBody>
        </p:sp>
      </p:grpSp>
    </p:spTree>
    <p:extLst>
      <p:ext uri="{BB962C8B-B14F-4D97-AF65-F5344CB8AC3E}">
        <p14:creationId xmlns:p14="http://schemas.microsoft.com/office/powerpoint/2010/main" val="286332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733321"/>
            <a:ext cx="9144000" cy="394974"/>
          </a:xfrm>
          <a:prstGeom prst="rect">
            <a:avLst/>
          </a:prstGeom>
          <a:noFill/>
          <a:ln>
            <a:noFill/>
          </a:ln>
        </p:spPr>
      </p:pic>
      <p:sp>
        <p:nvSpPr>
          <p:cNvPr id="65" name="Shape 65"/>
          <p:cNvSpPr txBox="1">
            <a:spLocks noGrp="1"/>
          </p:cNvSpPr>
          <p:nvPr>
            <p:ph type="ctrTitle"/>
          </p:nvPr>
        </p:nvSpPr>
        <p:spPr>
          <a:xfrm>
            <a:off x="260397" y="126557"/>
            <a:ext cx="7839311" cy="414703"/>
          </a:xfrm>
          <a:prstGeom prst="rect">
            <a:avLst/>
          </a:prstGeom>
          <a:noFill/>
          <a:ln>
            <a:noFill/>
          </a:ln>
        </p:spPr>
        <p:txBody>
          <a:bodyPr wrap="square" lIns="91425" tIns="91425" rIns="91425" bIns="91425" anchor="b" anchorCtr="0">
            <a:noAutofit/>
          </a:bodyPr>
          <a:lstStyle/>
          <a:p>
            <a:pPr lvl="0" algn="l"/>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La rete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degli</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oleodotti</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descrizione</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e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strategicità</a:t>
            </a:r>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66" name="Shape 66"/>
          <p:cNvSpPr txBox="1">
            <a:spLocks noGrp="1"/>
          </p:cNvSpPr>
          <p:nvPr>
            <p:ph type="subTitle" idx="1"/>
          </p:nvPr>
        </p:nvSpPr>
        <p:spPr>
          <a:xfrm>
            <a:off x="122842" y="4762317"/>
            <a:ext cx="1563000" cy="341700"/>
          </a:xfrm>
          <a:prstGeom prst="rect">
            <a:avLst/>
          </a:prstGeom>
        </p:spPr>
        <p:txBody>
          <a:bodyPr wrap="square" lIns="91425" tIns="91425" rIns="91425" bIns="91425" anchor="t" anchorCtr="0">
            <a:noAutofit/>
          </a:bodyPr>
          <a:lstStyle/>
          <a:p>
            <a:pPr lvl="0" algn="l" rtl="0">
              <a:spcBef>
                <a:spcPts val="0"/>
              </a:spcBef>
              <a:buNone/>
            </a:pPr>
            <a:r>
              <a:rPr lang="en-GB" sz="1100" dirty="0">
                <a:solidFill>
                  <a:srgbClr val="FFFFFF"/>
                </a:solidFill>
                <a:latin typeface="Verdana"/>
                <a:ea typeface="Verdana"/>
                <a:cs typeface="Verdana"/>
                <a:sym typeface="Verdana"/>
              </a:rPr>
              <a:t>unionepetrolifera.it</a:t>
            </a:r>
          </a:p>
        </p:txBody>
      </p:sp>
      <p:sp>
        <p:nvSpPr>
          <p:cNvPr id="67" name="Shape 67"/>
          <p:cNvSpPr/>
          <p:nvPr/>
        </p:nvSpPr>
        <p:spPr>
          <a:xfrm>
            <a:off x="0" y="493001"/>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29465A62-F40E-4E86-9B16-92D002AEDA9D}"/>
              </a:ext>
            </a:extLst>
          </p:cNvPr>
          <p:cNvSpPr txBox="1"/>
          <p:nvPr/>
        </p:nvSpPr>
        <p:spPr>
          <a:xfrm>
            <a:off x="3562933" y="700461"/>
            <a:ext cx="5319857" cy="4154984"/>
          </a:xfrm>
          <a:prstGeom prst="rect">
            <a:avLst/>
          </a:prstGeom>
          <a:noFill/>
        </p:spPr>
        <p:txBody>
          <a:bodyPr wrap="square" rtlCol="0">
            <a:spAutoFit/>
          </a:bodyPr>
          <a:lstStyle/>
          <a:p>
            <a:pPr marL="171450" indent="-171450">
              <a:buFont typeface="Wingdings" panose="05000000000000000000" pitchFamily="2" charset="2"/>
              <a:buChar char="q"/>
            </a:pPr>
            <a:r>
              <a:rPr lang="it-IT" dirty="0">
                <a:latin typeface="Calibri" panose="020F0502020204030204" pitchFamily="34" charset="0"/>
                <a:cs typeface="Calibri" panose="020F0502020204030204" pitchFamily="34" charset="0"/>
              </a:rPr>
              <a:t>Gli oleodotti sono una parte integrante del sistema logistico italiano e </a:t>
            </a:r>
            <a:r>
              <a:rPr lang="it-IT" b="1" dirty="0">
                <a:latin typeface="Calibri" panose="020F0502020204030204" pitchFamily="34" charset="0"/>
                <a:cs typeface="Calibri" panose="020F0502020204030204" pitchFamily="34" charset="0"/>
              </a:rPr>
              <a:t>assolvono un ruolo essenziale per il trasporto dei prodotti petroliferi</a:t>
            </a:r>
            <a:r>
              <a:rPr lang="it-IT" dirty="0">
                <a:latin typeface="Calibri" panose="020F0502020204030204" pitchFamily="34" charset="0"/>
                <a:cs typeface="Calibri" panose="020F0502020204030204" pitchFamily="34" charset="0"/>
              </a:rPr>
              <a:t>, garantendo la </a:t>
            </a:r>
            <a:r>
              <a:rPr lang="it-IT" b="1" dirty="0">
                <a:latin typeface="Calibri" panose="020F0502020204030204" pitchFamily="34" charset="0"/>
                <a:cs typeface="Calibri" panose="020F0502020204030204" pitchFamily="34" charset="0"/>
              </a:rPr>
              <a:t>movimentazione di quantitativi elevati su distanze molto lunghe </a:t>
            </a:r>
            <a:r>
              <a:rPr lang="it-IT" dirty="0">
                <a:latin typeface="Calibri" panose="020F0502020204030204" pitchFamily="34" charset="0"/>
                <a:cs typeface="Calibri" panose="020F0502020204030204" pitchFamily="34" charset="0"/>
              </a:rPr>
              <a:t>abbattendo le emissioni inquinanti e i rischi derivanti dal trasporto stradale. Si tratta di </a:t>
            </a:r>
            <a:r>
              <a:rPr lang="it-IT" b="1" dirty="0">
                <a:latin typeface="Calibri" panose="020F0502020204030204" pitchFamily="34" charset="0"/>
                <a:cs typeface="Calibri" panose="020F0502020204030204" pitchFamily="34" charset="0"/>
              </a:rPr>
              <a:t>oleodotti terrestri </a:t>
            </a:r>
            <a:r>
              <a:rPr lang="it-IT" dirty="0">
                <a:latin typeface="Calibri" panose="020F0502020204030204" pitchFamily="34" charset="0"/>
                <a:cs typeface="Calibri" panose="020F0502020204030204" pitchFamily="34" charset="0"/>
              </a:rPr>
              <a:t>che si diramano al di fuori del sedime impiantistico di raffinerie e depositi.</a:t>
            </a:r>
          </a:p>
          <a:p>
            <a:pPr marL="171450" indent="-171450">
              <a:buFont typeface="Wingdings" panose="05000000000000000000" pitchFamily="2" charset="2"/>
              <a:buChar char="q"/>
            </a:pPr>
            <a:endParaRPr lang="it-IT" dirty="0">
              <a:latin typeface="Calibri" panose="020F0502020204030204" pitchFamily="34" charset="0"/>
              <a:cs typeface="Calibri" panose="020F0502020204030204" pitchFamily="34" charset="0"/>
            </a:endParaRPr>
          </a:p>
          <a:p>
            <a:pPr marL="285750" lvl="4" indent="-285750">
              <a:buFont typeface="Wingdings" panose="05000000000000000000" pitchFamily="2" charset="2"/>
              <a:buChar char="Ø"/>
            </a:pPr>
            <a:r>
              <a:rPr lang="it-IT" dirty="0">
                <a:latin typeface="Calibri" panose="020F0502020204030204" pitchFamily="34" charset="0"/>
                <a:cs typeface="Calibri" panose="020F0502020204030204" pitchFamily="34" charset="0"/>
              </a:rPr>
              <a:t>Le aziende associate ad Unione Petrolifera operano su </a:t>
            </a:r>
            <a:r>
              <a:rPr lang="it-IT" b="1" dirty="0">
                <a:latin typeface="Calibri" panose="020F0502020204030204" pitchFamily="34" charset="0"/>
                <a:cs typeface="Calibri" panose="020F0502020204030204" pitchFamily="34" charset="0"/>
              </a:rPr>
              <a:t>2690 Km</a:t>
            </a:r>
            <a:r>
              <a:rPr lang="it-IT" dirty="0">
                <a:latin typeface="Calibri" panose="020F0502020204030204" pitchFamily="34" charset="0"/>
                <a:cs typeface="Calibri" panose="020F0502020204030204" pitchFamily="34" charset="0"/>
              </a:rPr>
              <a:t> di oleodotti (</a:t>
            </a:r>
            <a:r>
              <a:rPr lang="it-IT" b="1" dirty="0">
                <a:latin typeface="Calibri" panose="020F0502020204030204" pitchFamily="34" charset="0"/>
                <a:cs typeface="Calibri" panose="020F0502020204030204" pitchFamily="34" charset="0"/>
              </a:rPr>
              <a:t>1833 Km per prodotti finiti</a:t>
            </a:r>
            <a:r>
              <a:rPr lang="it-IT" dirty="0">
                <a:latin typeface="Calibri" panose="020F0502020204030204" pitchFamily="34" charset="0"/>
                <a:cs typeface="Calibri" panose="020F0502020204030204" pitchFamily="34" charset="0"/>
              </a:rPr>
              <a:t>, 857 Km per il greggio).</a:t>
            </a:r>
          </a:p>
          <a:p>
            <a:pPr marL="285750" lvl="4" indent="-285750">
              <a:buFont typeface="Wingdings" panose="05000000000000000000" pitchFamily="2" charset="2"/>
              <a:buChar char="Ø"/>
            </a:pPr>
            <a:r>
              <a:rPr lang="it-IT" dirty="0">
                <a:latin typeface="Calibri" panose="020F0502020204030204" pitchFamily="34" charset="0"/>
                <a:cs typeface="Calibri" panose="020F0502020204030204" pitchFamily="34" charset="0"/>
              </a:rPr>
              <a:t>Gli oleodotti si trovano nel Nord (Liguria, Lombardia, Piemonte e Veneto) e nel Centro Italia (Toscana, Lazio, Campania).</a:t>
            </a:r>
          </a:p>
          <a:p>
            <a:pPr lvl="4"/>
            <a:r>
              <a:rPr lang="it-IT" sz="12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evidenza in cartina le aree di maggior concentrazione di oleodotti di prodotti finiti, oggetto principale degli attacchi criminali</a:t>
            </a:r>
          </a:p>
          <a:p>
            <a:endParaRPr lang="it-IT" dirty="0">
              <a:latin typeface="Calibri" panose="020F0502020204030204" pitchFamily="34" charset="0"/>
              <a:cs typeface="Calibri" panose="020F0502020204030204" pitchFamily="34" charset="0"/>
            </a:endParaRPr>
          </a:p>
          <a:p>
            <a:pPr marL="171450" indent="-171450">
              <a:buFont typeface="Wingdings" panose="05000000000000000000" pitchFamily="2" charset="2"/>
              <a:buChar char="q"/>
            </a:pPr>
            <a:r>
              <a:rPr lang="it-IT" dirty="0">
                <a:latin typeface="Calibri" panose="020F0502020204030204" pitchFamily="34" charset="0"/>
                <a:cs typeface="Calibri" panose="020F0502020204030204" pitchFamily="34" charset="0"/>
              </a:rPr>
              <a:t>Gli oleodotti italiani rappresentano circa il  </a:t>
            </a:r>
            <a:r>
              <a:rPr lang="it-IT" b="1" dirty="0">
                <a:latin typeface="Calibri" panose="020F0502020204030204" pitchFamily="34" charset="0"/>
                <a:cs typeface="Calibri" panose="020F0502020204030204" pitchFamily="34" charset="0"/>
              </a:rPr>
              <a:t>7% della rete europea (</a:t>
            </a:r>
            <a:r>
              <a:rPr lang="it-IT" dirty="0">
                <a:latin typeface="Calibri" panose="020F0502020204030204" pitchFamily="34" charset="0"/>
                <a:cs typeface="Calibri" panose="020F0502020204030204" pitchFamily="34" charset="0"/>
              </a:rPr>
              <a:t>quasi 38 mila km). </a:t>
            </a:r>
            <a:r>
              <a:rPr lang="it-IT"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r>
              <a:rPr lang="it-IT" sz="12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Analogamente all’Italia il fenomeno è iniziato nel 2011 con un picco di attacchi nel 2015.</a:t>
            </a:r>
          </a:p>
          <a:p>
            <a:pPr marL="171450" indent="-171450">
              <a:buFont typeface="Wingdings" panose="05000000000000000000" pitchFamily="2" charset="2"/>
              <a:buChar char="q"/>
            </a:pPr>
            <a:endParaRPr lang="it-IT" sz="1200" dirty="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6</a:t>
            </a:fld>
            <a:endParaRPr lang="en-GB" dirty="0"/>
          </a:p>
        </p:txBody>
      </p:sp>
      <p:grpSp>
        <p:nvGrpSpPr>
          <p:cNvPr id="13" name="Gruppo 12"/>
          <p:cNvGrpSpPr/>
          <p:nvPr/>
        </p:nvGrpSpPr>
        <p:grpSpPr>
          <a:xfrm>
            <a:off x="309307" y="700461"/>
            <a:ext cx="3115258" cy="3891666"/>
            <a:chOff x="260397" y="690929"/>
            <a:chExt cx="3115258" cy="3891666"/>
          </a:xfrm>
        </p:grpSpPr>
        <p:pic>
          <p:nvPicPr>
            <p:cNvPr id="14" name="Immagine 13" descr="Z:\Giacopetti\Security\infrastrutture_oil_2008.bmp">
              <a:extLst>
                <a:ext uri="{FF2B5EF4-FFF2-40B4-BE49-F238E27FC236}">
                  <a16:creationId xmlns="" xmlns:a16="http://schemas.microsoft.com/office/drawing/2014/main" id="{2DE55AFB-C870-4ECB-8D6D-9C86F221C94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t="1" r="8073" b="-810"/>
            <a:stretch/>
          </p:blipFill>
          <p:spPr bwMode="auto">
            <a:xfrm>
              <a:off x="260397" y="690929"/>
              <a:ext cx="3115258" cy="3891666"/>
            </a:xfrm>
            <a:prstGeom prst="rect">
              <a:avLst/>
            </a:prstGeom>
            <a:noFill/>
            <a:ln>
              <a:noFill/>
            </a:ln>
          </p:spPr>
        </p:pic>
        <p:sp>
          <p:nvSpPr>
            <p:cNvPr id="15" name="Figura a mano libera 14"/>
            <p:cNvSpPr/>
            <p:nvPr/>
          </p:nvSpPr>
          <p:spPr>
            <a:xfrm>
              <a:off x="447675" y="923925"/>
              <a:ext cx="1581150" cy="742950"/>
            </a:xfrm>
            <a:custGeom>
              <a:avLst/>
              <a:gdLst>
                <a:gd name="connsiteX0" fmla="*/ 481013 w 1581150"/>
                <a:gd name="connsiteY0" fmla="*/ 723900 h 742950"/>
                <a:gd name="connsiteX1" fmla="*/ 423863 w 1581150"/>
                <a:gd name="connsiteY1" fmla="*/ 704850 h 742950"/>
                <a:gd name="connsiteX2" fmla="*/ 357188 w 1581150"/>
                <a:gd name="connsiteY2" fmla="*/ 714375 h 742950"/>
                <a:gd name="connsiteX3" fmla="*/ 314325 w 1581150"/>
                <a:gd name="connsiteY3" fmla="*/ 742950 h 742950"/>
                <a:gd name="connsiteX4" fmla="*/ 266700 w 1581150"/>
                <a:gd name="connsiteY4" fmla="*/ 700088 h 742950"/>
                <a:gd name="connsiteX5" fmla="*/ 252413 w 1581150"/>
                <a:gd name="connsiteY5" fmla="*/ 561975 h 742950"/>
                <a:gd name="connsiteX6" fmla="*/ 242888 w 1581150"/>
                <a:gd name="connsiteY6" fmla="*/ 504825 h 742950"/>
                <a:gd name="connsiteX7" fmla="*/ 285750 w 1581150"/>
                <a:gd name="connsiteY7" fmla="*/ 457200 h 742950"/>
                <a:gd name="connsiteX8" fmla="*/ 228600 w 1581150"/>
                <a:gd name="connsiteY8" fmla="*/ 452438 h 742950"/>
                <a:gd name="connsiteX9" fmla="*/ 142875 w 1581150"/>
                <a:gd name="connsiteY9" fmla="*/ 433388 h 742950"/>
                <a:gd name="connsiteX10" fmla="*/ 133350 w 1581150"/>
                <a:gd name="connsiteY10" fmla="*/ 304800 h 742950"/>
                <a:gd name="connsiteX11" fmla="*/ 66675 w 1581150"/>
                <a:gd name="connsiteY11" fmla="*/ 261938 h 742950"/>
                <a:gd name="connsiteX12" fmla="*/ 9525 w 1581150"/>
                <a:gd name="connsiteY12" fmla="*/ 257175 h 742950"/>
                <a:gd name="connsiteX13" fmla="*/ 0 w 1581150"/>
                <a:gd name="connsiteY13" fmla="*/ 219075 h 742950"/>
                <a:gd name="connsiteX14" fmla="*/ 95250 w 1581150"/>
                <a:gd name="connsiteY14" fmla="*/ 157163 h 742950"/>
                <a:gd name="connsiteX15" fmla="*/ 114300 w 1581150"/>
                <a:gd name="connsiteY15" fmla="*/ 190500 h 742950"/>
                <a:gd name="connsiteX16" fmla="*/ 180975 w 1581150"/>
                <a:gd name="connsiteY16" fmla="*/ 228600 h 742950"/>
                <a:gd name="connsiteX17" fmla="*/ 200025 w 1581150"/>
                <a:gd name="connsiteY17" fmla="*/ 323850 h 742950"/>
                <a:gd name="connsiteX18" fmla="*/ 233363 w 1581150"/>
                <a:gd name="connsiteY18" fmla="*/ 366713 h 742950"/>
                <a:gd name="connsiteX19" fmla="*/ 342900 w 1581150"/>
                <a:gd name="connsiteY19" fmla="*/ 366713 h 742950"/>
                <a:gd name="connsiteX20" fmla="*/ 385763 w 1581150"/>
                <a:gd name="connsiteY20" fmla="*/ 342900 h 742950"/>
                <a:gd name="connsiteX21" fmla="*/ 438150 w 1581150"/>
                <a:gd name="connsiteY21" fmla="*/ 338138 h 742950"/>
                <a:gd name="connsiteX22" fmla="*/ 466725 w 1581150"/>
                <a:gd name="connsiteY22" fmla="*/ 371475 h 742950"/>
                <a:gd name="connsiteX23" fmla="*/ 519113 w 1581150"/>
                <a:gd name="connsiteY23" fmla="*/ 366713 h 742950"/>
                <a:gd name="connsiteX24" fmla="*/ 547688 w 1581150"/>
                <a:gd name="connsiteY24" fmla="*/ 319088 h 742950"/>
                <a:gd name="connsiteX25" fmla="*/ 566738 w 1581150"/>
                <a:gd name="connsiteY25" fmla="*/ 276225 h 742950"/>
                <a:gd name="connsiteX26" fmla="*/ 561975 w 1581150"/>
                <a:gd name="connsiteY26" fmla="*/ 233363 h 742950"/>
                <a:gd name="connsiteX27" fmla="*/ 600075 w 1581150"/>
                <a:gd name="connsiteY27" fmla="*/ 247650 h 742950"/>
                <a:gd name="connsiteX28" fmla="*/ 638175 w 1581150"/>
                <a:gd name="connsiteY28" fmla="*/ 285750 h 742950"/>
                <a:gd name="connsiteX29" fmla="*/ 638175 w 1581150"/>
                <a:gd name="connsiteY29" fmla="*/ 285750 h 742950"/>
                <a:gd name="connsiteX30" fmla="*/ 657225 w 1581150"/>
                <a:gd name="connsiteY30" fmla="*/ 342900 h 742950"/>
                <a:gd name="connsiteX31" fmla="*/ 742950 w 1581150"/>
                <a:gd name="connsiteY31" fmla="*/ 409575 h 742950"/>
                <a:gd name="connsiteX32" fmla="*/ 862013 w 1581150"/>
                <a:gd name="connsiteY32" fmla="*/ 442913 h 742950"/>
                <a:gd name="connsiteX33" fmla="*/ 1009650 w 1581150"/>
                <a:gd name="connsiteY33" fmla="*/ 452438 h 742950"/>
                <a:gd name="connsiteX34" fmla="*/ 1162050 w 1581150"/>
                <a:gd name="connsiteY34" fmla="*/ 414338 h 742950"/>
                <a:gd name="connsiteX35" fmla="*/ 1262063 w 1581150"/>
                <a:gd name="connsiteY35" fmla="*/ 323850 h 742950"/>
                <a:gd name="connsiteX36" fmla="*/ 1357313 w 1581150"/>
                <a:gd name="connsiteY36" fmla="*/ 309563 h 742950"/>
                <a:gd name="connsiteX37" fmla="*/ 1385888 w 1581150"/>
                <a:gd name="connsiteY37" fmla="*/ 261938 h 742950"/>
                <a:gd name="connsiteX38" fmla="*/ 1433513 w 1581150"/>
                <a:gd name="connsiteY38" fmla="*/ 204788 h 742950"/>
                <a:gd name="connsiteX39" fmla="*/ 1433513 w 1581150"/>
                <a:gd name="connsiteY39" fmla="*/ 128588 h 742950"/>
                <a:gd name="connsiteX40" fmla="*/ 1438275 w 1581150"/>
                <a:gd name="connsiteY40" fmla="*/ 28575 h 742950"/>
                <a:gd name="connsiteX41" fmla="*/ 1457325 w 1581150"/>
                <a:gd name="connsiteY41" fmla="*/ 0 h 742950"/>
                <a:gd name="connsiteX42" fmla="*/ 1490663 w 1581150"/>
                <a:gd name="connsiteY42" fmla="*/ 33338 h 742950"/>
                <a:gd name="connsiteX43" fmla="*/ 1581150 w 1581150"/>
                <a:gd name="connsiteY43" fmla="*/ 238125 h 742950"/>
                <a:gd name="connsiteX44" fmla="*/ 1557338 w 1581150"/>
                <a:gd name="connsiteY44" fmla="*/ 304800 h 742950"/>
                <a:gd name="connsiteX45" fmla="*/ 1443038 w 1581150"/>
                <a:gd name="connsiteY45" fmla="*/ 366713 h 742950"/>
                <a:gd name="connsiteX46" fmla="*/ 1443038 w 1581150"/>
                <a:gd name="connsiteY46" fmla="*/ 366713 h 742950"/>
                <a:gd name="connsiteX47" fmla="*/ 1157288 w 1581150"/>
                <a:gd name="connsiteY47" fmla="*/ 442913 h 742950"/>
                <a:gd name="connsiteX48" fmla="*/ 1009650 w 1581150"/>
                <a:gd name="connsiteY48" fmla="*/ 495300 h 742950"/>
                <a:gd name="connsiteX49" fmla="*/ 881063 w 1581150"/>
                <a:gd name="connsiteY49" fmla="*/ 552450 h 742950"/>
                <a:gd name="connsiteX50" fmla="*/ 833438 w 1581150"/>
                <a:gd name="connsiteY50" fmla="*/ 552450 h 742950"/>
                <a:gd name="connsiteX51" fmla="*/ 771525 w 1581150"/>
                <a:gd name="connsiteY51" fmla="*/ 614363 h 742950"/>
                <a:gd name="connsiteX52" fmla="*/ 695325 w 1581150"/>
                <a:gd name="connsiteY52" fmla="*/ 590550 h 742950"/>
                <a:gd name="connsiteX53" fmla="*/ 581025 w 1581150"/>
                <a:gd name="connsiteY53" fmla="*/ 561975 h 742950"/>
                <a:gd name="connsiteX54" fmla="*/ 490538 w 1581150"/>
                <a:gd name="connsiteY54" fmla="*/ 561975 h 742950"/>
                <a:gd name="connsiteX55" fmla="*/ 490538 w 1581150"/>
                <a:gd name="connsiteY55" fmla="*/ 623888 h 742950"/>
                <a:gd name="connsiteX56" fmla="*/ 504825 w 1581150"/>
                <a:gd name="connsiteY56" fmla="*/ 676275 h 742950"/>
                <a:gd name="connsiteX57" fmla="*/ 481013 w 1581150"/>
                <a:gd name="connsiteY57" fmla="*/ 72390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81150" h="742950">
                  <a:moveTo>
                    <a:pt x="481013" y="723900"/>
                  </a:moveTo>
                  <a:lnTo>
                    <a:pt x="423863" y="704850"/>
                  </a:lnTo>
                  <a:lnTo>
                    <a:pt x="357188" y="714375"/>
                  </a:lnTo>
                  <a:lnTo>
                    <a:pt x="314325" y="742950"/>
                  </a:lnTo>
                  <a:lnTo>
                    <a:pt x="266700" y="700088"/>
                  </a:lnTo>
                  <a:lnTo>
                    <a:pt x="252413" y="561975"/>
                  </a:lnTo>
                  <a:lnTo>
                    <a:pt x="242888" y="504825"/>
                  </a:lnTo>
                  <a:lnTo>
                    <a:pt x="285750" y="457200"/>
                  </a:lnTo>
                  <a:lnTo>
                    <a:pt x="228600" y="452438"/>
                  </a:lnTo>
                  <a:lnTo>
                    <a:pt x="142875" y="433388"/>
                  </a:lnTo>
                  <a:lnTo>
                    <a:pt x="133350" y="304800"/>
                  </a:lnTo>
                  <a:lnTo>
                    <a:pt x="66675" y="261938"/>
                  </a:lnTo>
                  <a:lnTo>
                    <a:pt x="9525" y="257175"/>
                  </a:lnTo>
                  <a:lnTo>
                    <a:pt x="0" y="219075"/>
                  </a:lnTo>
                  <a:lnTo>
                    <a:pt x="95250" y="157163"/>
                  </a:lnTo>
                  <a:lnTo>
                    <a:pt x="114300" y="190500"/>
                  </a:lnTo>
                  <a:lnTo>
                    <a:pt x="180975" y="228600"/>
                  </a:lnTo>
                  <a:lnTo>
                    <a:pt x="200025" y="323850"/>
                  </a:lnTo>
                  <a:lnTo>
                    <a:pt x="233363" y="366713"/>
                  </a:lnTo>
                  <a:lnTo>
                    <a:pt x="342900" y="366713"/>
                  </a:lnTo>
                  <a:lnTo>
                    <a:pt x="385763" y="342900"/>
                  </a:lnTo>
                  <a:lnTo>
                    <a:pt x="438150" y="338138"/>
                  </a:lnTo>
                  <a:lnTo>
                    <a:pt x="466725" y="371475"/>
                  </a:lnTo>
                  <a:lnTo>
                    <a:pt x="519113" y="366713"/>
                  </a:lnTo>
                  <a:lnTo>
                    <a:pt x="547688" y="319088"/>
                  </a:lnTo>
                  <a:lnTo>
                    <a:pt x="566738" y="276225"/>
                  </a:lnTo>
                  <a:lnTo>
                    <a:pt x="561975" y="233363"/>
                  </a:lnTo>
                  <a:lnTo>
                    <a:pt x="600075" y="247650"/>
                  </a:lnTo>
                  <a:lnTo>
                    <a:pt x="638175" y="285750"/>
                  </a:lnTo>
                  <a:lnTo>
                    <a:pt x="638175" y="285750"/>
                  </a:lnTo>
                  <a:lnTo>
                    <a:pt x="657225" y="342900"/>
                  </a:lnTo>
                  <a:lnTo>
                    <a:pt x="742950" y="409575"/>
                  </a:lnTo>
                  <a:lnTo>
                    <a:pt x="862013" y="442913"/>
                  </a:lnTo>
                  <a:lnTo>
                    <a:pt x="1009650" y="452438"/>
                  </a:lnTo>
                  <a:lnTo>
                    <a:pt x="1162050" y="414338"/>
                  </a:lnTo>
                  <a:lnTo>
                    <a:pt x="1262063" y="323850"/>
                  </a:lnTo>
                  <a:lnTo>
                    <a:pt x="1357313" y="309563"/>
                  </a:lnTo>
                  <a:lnTo>
                    <a:pt x="1385888" y="261938"/>
                  </a:lnTo>
                  <a:lnTo>
                    <a:pt x="1433513" y="204788"/>
                  </a:lnTo>
                  <a:lnTo>
                    <a:pt x="1433513" y="128588"/>
                  </a:lnTo>
                  <a:lnTo>
                    <a:pt x="1438275" y="28575"/>
                  </a:lnTo>
                  <a:lnTo>
                    <a:pt x="1457325" y="0"/>
                  </a:lnTo>
                  <a:lnTo>
                    <a:pt x="1490663" y="33338"/>
                  </a:lnTo>
                  <a:lnTo>
                    <a:pt x="1581150" y="238125"/>
                  </a:lnTo>
                  <a:lnTo>
                    <a:pt x="1557338" y="304800"/>
                  </a:lnTo>
                  <a:lnTo>
                    <a:pt x="1443038" y="366713"/>
                  </a:lnTo>
                  <a:lnTo>
                    <a:pt x="1443038" y="366713"/>
                  </a:lnTo>
                  <a:lnTo>
                    <a:pt x="1157288" y="442913"/>
                  </a:lnTo>
                  <a:lnTo>
                    <a:pt x="1009650" y="495300"/>
                  </a:lnTo>
                  <a:lnTo>
                    <a:pt x="881063" y="552450"/>
                  </a:lnTo>
                  <a:lnTo>
                    <a:pt x="833438" y="552450"/>
                  </a:lnTo>
                  <a:lnTo>
                    <a:pt x="771525" y="614363"/>
                  </a:lnTo>
                  <a:lnTo>
                    <a:pt x="695325" y="590550"/>
                  </a:lnTo>
                  <a:lnTo>
                    <a:pt x="581025" y="561975"/>
                  </a:lnTo>
                  <a:lnTo>
                    <a:pt x="490538" y="561975"/>
                  </a:lnTo>
                  <a:lnTo>
                    <a:pt x="490538" y="623888"/>
                  </a:lnTo>
                  <a:lnTo>
                    <a:pt x="504825" y="676275"/>
                  </a:lnTo>
                  <a:lnTo>
                    <a:pt x="481013" y="723900"/>
                  </a:lnTo>
                  <a:close/>
                </a:path>
              </a:pathLst>
            </a:custGeom>
            <a:solidFill>
              <a:srgbClr val="FF0000">
                <a:alpha val="13000"/>
              </a:srgbClr>
            </a:solid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15"/>
            <p:cNvSpPr/>
            <p:nvPr/>
          </p:nvSpPr>
          <p:spPr>
            <a:xfrm>
              <a:off x="1133475" y="1762125"/>
              <a:ext cx="423863" cy="209550"/>
            </a:xfrm>
            <a:custGeom>
              <a:avLst/>
              <a:gdLst>
                <a:gd name="connsiteX0" fmla="*/ 66675 w 423863"/>
                <a:gd name="connsiteY0" fmla="*/ 209550 h 209550"/>
                <a:gd name="connsiteX1" fmla="*/ 214313 w 423863"/>
                <a:gd name="connsiteY1" fmla="*/ 161925 h 209550"/>
                <a:gd name="connsiteX2" fmla="*/ 338138 w 423863"/>
                <a:gd name="connsiteY2" fmla="*/ 119063 h 209550"/>
                <a:gd name="connsiteX3" fmla="*/ 423863 w 423863"/>
                <a:gd name="connsiteY3" fmla="*/ 9525 h 209550"/>
                <a:gd name="connsiteX4" fmla="*/ 361950 w 423863"/>
                <a:gd name="connsiteY4" fmla="*/ 0 h 209550"/>
                <a:gd name="connsiteX5" fmla="*/ 300038 w 423863"/>
                <a:gd name="connsiteY5" fmla="*/ 52388 h 209550"/>
                <a:gd name="connsiteX6" fmla="*/ 166688 w 423863"/>
                <a:gd name="connsiteY6" fmla="*/ 80963 h 209550"/>
                <a:gd name="connsiteX7" fmla="*/ 9525 w 423863"/>
                <a:gd name="connsiteY7" fmla="*/ 133350 h 209550"/>
                <a:gd name="connsiteX8" fmla="*/ 0 w 423863"/>
                <a:gd name="connsiteY8" fmla="*/ 190500 h 209550"/>
                <a:gd name="connsiteX9" fmla="*/ 66675 w 423863"/>
                <a:gd name="connsiteY9"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863" h="209550">
                  <a:moveTo>
                    <a:pt x="66675" y="209550"/>
                  </a:moveTo>
                  <a:lnTo>
                    <a:pt x="214313" y="161925"/>
                  </a:lnTo>
                  <a:lnTo>
                    <a:pt x="338138" y="119063"/>
                  </a:lnTo>
                  <a:lnTo>
                    <a:pt x="423863" y="9525"/>
                  </a:lnTo>
                  <a:lnTo>
                    <a:pt x="361950" y="0"/>
                  </a:lnTo>
                  <a:lnTo>
                    <a:pt x="300038" y="52388"/>
                  </a:lnTo>
                  <a:lnTo>
                    <a:pt x="166688" y="80963"/>
                  </a:lnTo>
                  <a:lnTo>
                    <a:pt x="9525" y="133350"/>
                  </a:lnTo>
                  <a:lnTo>
                    <a:pt x="0" y="190500"/>
                  </a:lnTo>
                  <a:lnTo>
                    <a:pt x="66675" y="209550"/>
                  </a:lnTo>
                  <a:close/>
                </a:path>
              </a:pathLst>
            </a:custGeom>
            <a:solidFill>
              <a:srgbClr val="FF0000">
                <a:alpha val="13000"/>
              </a:srgbClr>
            </a:solid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6"/>
            <p:cNvSpPr/>
            <p:nvPr/>
          </p:nvSpPr>
          <p:spPr>
            <a:xfrm>
              <a:off x="1519238" y="2314574"/>
              <a:ext cx="612169" cy="402311"/>
            </a:xfrm>
            <a:custGeom>
              <a:avLst/>
              <a:gdLst>
                <a:gd name="connsiteX0" fmla="*/ 561975 w 623887"/>
                <a:gd name="connsiteY0" fmla="*/ 381000 h 381000"/>
                <a:gd name="connsiteX1" fmla="*/ 457200 w 623887"/>
                <a:gd name="connsiteY1" fmla="*/ 347663 h 381000"/>
                <a:gd name="connsiteX2" fmla="*/ 271462 w 623887"/>
                <a:gd name="connsiteY2" fmla="*/ 233363 h 381000"/>
                <a:gd name="connsiteX3" fmla="*/ 128587 w 623887"/>
                <a:gd name="connsiteY3" fmla="*/ 142875 h 381000"/>
                <a:gd name="connsiteX4" fmla="*/ 0 w 623887"/>
                <a:gd name="connsiteY4" fmla="*/ 47625 h 381000"/>
                <a:gd name="connsiteX5" fmla="*/ 71437 w 623887"/>
                <a:gd name="connsiteY5" fmla="*/ 0 h 381000"/>
                <a:gd name="connsiteX6" fmla="*/ 223837 w 623887"/>
                <a:gd name="connsiteY6" fmla="*/ 57150 h 381000"/>
                <a:gd name="connsiteX7" fmla="*/ 228600 w 623887"/>
                <a:gd name="connsiteY7" fmla="*/ 104775 h 381000"/>
                <a:gd name="connsiteX8" fmla="*/ 242887 w 623887"/>
                <a:gd name="connsiteY8" fmla="*/ 176213 h 381000"/>
                <a:gd name="connsiteX9" fmla="*/ 304800 w 623887"/>
                <a:gd name="connsiteY9" fmla="*/ 157163 h 381000"/>
                <a:gd name="connsiteX10" fmla="*/ 466725 w 623887"/>
                <a:gd name="connsiteY10" fmla="*/ 252413 h 381000"/>
                <a:gd name="connsiteX11" fmla="*/ 623887 w 623887"/>
                <a:gd name="connsiteY11" fmla="*/ 290513 h 381000"/>
                <a:gd name="connsiteX12" fmla="*/ 561975 w 623887"/>
                <a:gd name="connsiteY12"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887" h="381000">
                  <a:moveTo>
                    <a:pt x="561975" y="381000"/>
                  </a:moveTo>
                  <a:lnTo>
                    <a:pt x="457200" y="347663"/>
                  </a:lnTo>
                  <a:lnTo>
                    <a:pt x="271462" y="233363"/>
                  </a:lnTo>
                  <a:lnTo>
                    <a:pt x="128587" y="142875"/>
                  </a:lnTo>
                  <a:lnTo>
                    <a:pt x="0" y="47625"/>
                  </a:lnTo>
                  <a:lnTo>
                    <a:pt x="71437" y="0"/>
                  </a:lnTo>
                  <a:lnTo>
                    <a:pt x="223837" y="57150"/>
                  </a:lnTo>
                  <a:lnTo>
                    <a:pt x="228600" y="104775"/>
                  </a:lnTo>
                  <a:lnTo>
                    <a:pt x="242887" y="176213"/>
                  </a:lnTo>
                  <a:lnTo>
                    <a:pt x="304800" y="157163"/>
                  </a:lnTo>
                  <a:lnTo>
                    <a:pt x="466725" y="252413"/>
                  </a:lnTo>
                  <a:lnTo>
                    <a:pt x="623887" y="290513"/>
                  </a:lnTo>
                  <a:lnTo>
                    <a:pt x="561975" y="381000"/>
                  </a:lnTo>
                  <a:close/>
                </a:path>
              </a:pathLst>
            </a:custGeom>
            <a:solidFill>
              <a:srgbClr val="FF0000">
                <a:alpha val="13000"/>
              </a:srgbClr>
            </a:solid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798864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713317"/>
            <a:ext cx="9144000" cy="414978"/>
          </a:xfrm>
          <a:prstGeom prst="rect">
            <a:avLst/>
          </a:prstGeom>
          <a:noFill/>
          <a:ln>
            <a:noFill/>
          </a:ln>
        </p:spPr>
      </p:pic>
      <p:sp>
        <p:nvSpPr>
          <p:cNvPr id="65" name="Shape 65"/>
          <p:cNvSpPr txBox="1">
            <a:spLocks noGrp="1"/>
          </p:cNvSpPr>
          <p:nvPr>
            <p:ph type="ctrTitle"/>
          </p:nvPr>
        </p:nvSpPr>
        <p:spPr>
          <a:xfrm>
            <a:off x="301749" y="123489"/>
            <a:ext cx="5522400" cy="432327"/>
          </a:xfrm>
          <a:prstGeom prst="rect">
            <a:avLst/>
          </a:prstGeom>
          <a:noFill/>
          <a:ln>
            <a:noFill/>
          </a:ln>
        </p:spPr>
        <p:txBody>
          <a:bodyPr wrap="square" lIns="91425" tIns="91425" rIns="91425" bIns="91425" anchor="b" anchorCtr="0">
            <a:noAutofit/>
          </a:bodyPr>
          <a:lstStyle/>
          <a:p>
            <a:pPr lvl="0" algn="l"/>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Le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dimensioni</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del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fenomeno</a:t>
            </a:r>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a:solidFill>
                  <a:srgbClr val="FFFFFF"/>
                </a:solidFill>
                <a:latin typeface="Verdana"/>
                <a:ea typeface="Verdana"/>
                <a:cs typeface="Verdana"/>
                <a:sym typeface="Verdana"/>
              </a:rPr>
              <a:t>unionepetrolifera.it</a:t>
            </a:r>
          </a:p>
        </p:txBody>
      </p:sp>
      <p:sp>
        <p:nvSpPr>
          <p:cNvPr id="67" name="Shape 67"/>
          <p:cNvSpPr/>
          <p:nvPr/>
        </p:nvSpPr>
        <p:spPr>
          <a:xfrm>
            <a:off x="0" y="476114"/>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graphicFrame>
        <p:nvGraphicFramePr>
          <p:cNvPr id="9" name="Grafico 8">
            <a:extLst>
              <a:ext uri="{FF2B5EF4-FFF2-40B4-BE49-F238E27FC236}">
                <a16:creationId xmlns="" xmlns:a16="http://schemas.microsoft.com/office/drawing/2014/main" id="{00000000-0008-0000-0600-000003000000}"/>
              </a:ext>
            </a:extLst>
          </p:cNvPr>
          <p:cNvGraphicFramePr>
            <a:graphicFrameLocks/>
          </p:cNvGraphicFramePr>
          <p:nvPr>
            <p:extLst>
              <p:ext uri="{D42A27DB-BD31-4B8C-83A1-F6EECF244321}">
                <p14:modId xmlns:p14="http://schemas.microsoft.com/office/powerpoint/2010/main" val="2593323671"/>
              </p:ext>
            </p:extLst>
          </p:nvPr>
        </p:nvGraphicFramePr>
        <p:xfrm>
          <a:off x="69273" y="1927427"/>
          <a:ext cx="3985263" cy="2568693"/>
        </p:xfrm>
        <a:graphic>
          <a:graphicData uri="http://schemas.openxmlformats.org/drawingml/2006/chart">
            <c:chart xmlns:c="http://schemas.openxmlformats.org/drawingml/2006/chart" xmlns:r="http://schemas.openxmlformats.org/officeDocument/2006/relationships" r:id="rId4"/>
          </a:graphicData>
        </a:graphic>
      </p:graphicFrame>
      <p:pic>
        <p:nvPicPr>
          <p:cNvPr id="12" name="Immagine 11">
            <a:extLst>
              <a:ext uri="{FF2B5EF4-FFF2-40B4-BE49-F238E27FC236}">
                <a16:creationId xmlns="" xmlns:a16="http://schemas.microsoft.com/office/drawing/2014/main" id="{2D91773A-5A13-4DE5-ADF4-363DA8A342CD}"/>
              </a:ext>
            </a:extLst>
          </p:cNvPr>
          <p:cNvPicPr>
            <a:picLocks noChangeAspect="1"/>
          </p:cNvPicPr>
          <p:nvPr/>
        </p:nvPicPr>
        <p:blipFill rotWithShape="1">
          <a:blip r:embed="rId5"/>
          <a:srcRect l="34580" t="8519" r="19695" b="27076"/>
          <a:stretch/>
        </p:blipFill>
        <p:spPr>
          <a:xfrm>
            <a:off x="6274640" y="2330079"/>
            <a:ext cx="2651608" cy="2274640"/>
          </a:xfrm>
          <a:prstGeom prst="rect">
            <a:avLst/>
          </a:prstGeom>
        </p:spPr>
      </p:pic>
      <p:sp>
        <p:nvSpPr>
          <p:cNvPr id="3" name="CasellaDiTesto 2"/>
          <p:cNvSpPr txBox="1"/>
          <p:nvPr/>
        </p:nvSpPr>
        <p:spPr>
          <a:xfrm>
            <a:off x="1298799" y="578249"/>
            <a:ext cx="963906" cy="307777"/>
          </a:xfrm>
          <a:prstGeom prst="rect">
            <a:avLst/>
          </a:prstGeom>
          <a:noFill/>
        </p:spPr>
        <p:txBody>
          <a:bodyPr wrap="square" rtlCol="0">
            <a:spAutoFit/>
          </a:bodyPr>
          <a:lstStyle/>
          <a:p>
            <a:r>
              <a:rPr lang="it-IT" u="sng" dirty="0">
                <a:solidFill>
                  <a:srgbClr val="002060"/>
                </a:solidFill>
                <a:latin typeface="Bookman Old Style" panose="02050604050505020204" pitchFamily="18" charset="0"/>
                <a:cs typeface="Calibri" panose="020F0502020204030204" pitchFamily="34" charset="0"/>
              </a:rPr>
              <a:t>Numeri</a:t>
            </a:r>
          </a:p>
        </p:txBody>
      </p:sp>
      <p:sp>
        <p:nvSpPr>
          <p:cNvPr id="4" name="Rettangolo 3"/>
          <p:cNvSpPr/>
          <p:nvPr/>
        </p:nvSpPr>
        <p:spPr>
          <a:xfrm>
            <a:off x="6473156" y="1963804"/>
            <a:ext cx="2300630" cy="307777"/>
          </a:xfrm>
          <a:prstGeom prst="rect">
            <a:avLst/>
          </a:prstGeom>
        </p:spPr>
        <p:txBody>
          <a:bodyPr wrap="none">
            <a:spAutoFit/>
          </a:bodyPr>
          <a:lstStyle/>
          <a:p>
            <a:r>
              <a:rPr lang="en-GB" u="sng" dirty="0" err="1">
                <a:solidFill>
                  <a:srgbClr val="002060"/>
                </a:solidFill>
                <a:latin typeface="Bookman Old Style" panose="02050604050505020204" pitchFamily="18" charset="0"/>
                <a:cs typeface="Calibri" panose="020F0502020204030204" pitchFamily="34" charset="0"/>
                <a:sym typeface="Verdana"/>
              </a:rPr>
              <a:t>Distribuzione</a:t>
            </a:r>
            <a:r>
              <a:rPr lang="en-GB" u="sng" dirty="0">
                <a:solidFill>
                  <a:srgbClr val="002060"/>
                </a:solidFill>
                <a:latin typeface="Bookman Old Style" panose="02050604050505020204" pitchFamily="18" charset="0"/>
                <a:cs typeface="Calibri" panose="020F0502020204030204" pitchFamily="34" charset="0"/>
                <a:sym typeface="Verdana"/>
              </a:rPr>
              <a:t> </a:t>
            </a:r>
            <a:r>
              <a:rPr lang="en-GB" u="sng" dirty="0" err="1">
                <a:solidFill>
                  <a:srgbClr val="002060"/>
                </a:solidFill>
                <a:latin typeface="Bookman Old Style" panose="02050604050505020204" pitchFamily="18" charset="0"/>
                <a:cs typeface="Calibri" panose="020F0502020204030204" pitchFamily="34" charset="0"/>
                <a:sym typeface="Verdana"/>
              </a:rPr>
              <a:t>geografica</a:t>
            </a:r>
            <a:endParaRPr lang="it-IT" u="sng" dirty="0"/>
          </a:p>
        </p:txBody>
      </p:sp>
      <p:sp>
        <p:nvSpPr>
          <p:cNvPr id="5" name="Segnaposto numero diapositiva 4"/>
          <p:cNvSpPr>
            <a:spLocks noGrp="1"/>
          </p:cNvSpPr>
          <p:nvPr>
            <p:ph type="sldNum" idx="12"/>
          </p:nvPr>
        </p:nvSpPr>
        <p:spPr/>
        <p:txBody>
          <a:bodyPr/>
          <a:lstStyle/>
          <a:p>
            <a:pPr lvl="0">
              <a:spcBef>
                <a:spcPts val="0"/>
              </a:spcBef>
              <a:buNone/>
            </a:pPr>
            <a:fld id="{00000000-1234-1234-1234-123412341234}" type="slidenum">
              <a:rPr lang="en-GB" smtClean="0"/>
              <a:t>7</a:t>
            </a:fld>
            <a:endParaRPr lang="en-GB"/>
          </a:p>
        </p:txBody>
      </p:sp>
      <p:sp>
        <p:nvSpPr>
          <p:cNvPr id="15" name="Rettangolo 14"/>
          <p:cNvSpPr/>
          <p:nvPr/>
        </p:nvSpPr>
        <p:spPr>
          <a:xfrm>
            <a:off x="219723" y="942580"/>
            <a:ext cx="2596650" cy="10064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it-IT" sz="1000" dirty="0">
              <a:solidFill>
                <a:schemeClr val="tx1"/>
              </a:solidFill>
              <a:latin typeface="Calibri" panose="020F0502020204030204" pitchFamily="34" charset="0"/>
              <a:cs typeface="Calibri" panose="020F0502020204030204" pitchFamily="34" charset="0"/>
            </a:endParaRPr>
          </a:p>
          <a:p>
            <a:pPr marL="171450" lvl="1" indent="-171450">
              <a:buFont typeface="Arial" panose="020B0604020202020204" pitchFamily="34" charset="0"/>
              <a:buChar char="•"/>
            </a:pPr>
            <a:r>
              <a:rPr lang="it-IT" sz="900" b="1" dirty="0">
                <a:solidFill>
                  <a:schemeClr val="accent4">
                    <a:lumMod val="75000"/>
                  </a:schemeClr>
                </a:solidFill>
                <a:latin typeface="Calibri" panose="020F0502020204030204" pitchFamily="34" charset="0"/>
                <a:cs typeface="Calibri" panose="020F0502020204030204" pitchFamily="34" charset="0"/>
              </a:rPr>
              <a:t>EFFRAZIONE</a:t>
            </a:r>
            <a:r>
              <a:rPr lang="it-IT" sz="900" dirty="0">
                <a:solidFill>
                  <a:schemeClr val="tx1"/>
                </a:solidFill>
                <a:latin typeface="Calibri" panose="020F0502020204030204" pitchFamily="34" charset="0"/>
                <a:cs typeface="Calibri" panose="020F0502020204030204" pitchFamily="34" charset="0"/>
              </a:rPr>
              <a:t>: tentato furto con innesto sull’oleodotto o intrusione nelle camerette</a:t>
            </a:r>
          </a:p>
          <a:p>
            <a:pPr marL="171450" lvl="1" indent="-171450">
              <a:buFont typeface="Arial" panose="020B0604020202020204" pitchFamily="34" charset="0"/>
              <a:buChar char="•"/>
            </a:pPr>
            <a:r>
              <a:rPr lang="it-IT" sz="900" b="1" dirty="0">
                <a:solidFill>
                  <a:schemeClr val="tx1"/>
                </a:solidFill>
                <a:latin typeface="Calibri" panose="020F0502020204030204" pitchFamily="34" charset="0"/>
                <a:cs typeface="Calibri" panose="020F0502020204030204" pitchFamily="34" charset="0"/>
              </a:rPr>
              <a:t>FURTO</a:t>
            </a:r>
            <a:r>
              <a:rPr lang="it-IT" sz="900" dirty="0">
                <a:solidFill>
                  <a:schemeClr val="tx1"/>
                </a:solidFill>
                <a:latin typeface="Calibri" panose="020F0502020204030204" pitchFamily="34" charset="0"/>
                <a:cs typeface="Calibri" panose="020F0502020204030204" pitchFamily="34" charset="0"/>
              </a:rPr>
              <a:t>: effrazione all’oleodotto con sottrazione di prodotti, anche mediante prelievi ripetuti  per potenziare le azioni di prevenzione in aree vicine</a:t>
            </a:r>
          </a:p>
          <a:p>
            <a:pPr marL="171450" lvl="1" indent="-171450">
              <a:buFont typeface="Arial" panose="020B0604020202020204" pitchFamily="34" charset="0"/>
              <a:buChar char="•"/>
            </a:pPr>
            <a:r>
              <a:rPr lang="it-IT" sz="900" b="1" dirty="0">
                <a:solidFill>
                  <a:schemeClr val="bg1">
                    <a:lumMod val="50000"/>
                  </a:schemeClr>
                </a:solidFill>
                <a:latin typeface="Calibri" panose="020F0502020204030204" pitchFamily="34" charset="0"/>
                <a:cs typeface="Calibri" panose="020F0502020204030204" pitchFamily="34" charset="0"/>
              </a:rPr>
              <a:t>TOTALE</a:t>
            </a:r>
            <a:r>
              <a:rPr lang="it-IT" sz="900" dirty="0">
                <a:solidFill>
                  <a:schemeClr val="tx1"/>
                </a:solidFill>
                <a:latin typeface="Calibri" panose="020F0502020204030204" pitchFamily="34" charset="0"/>
                <a:cs typeface="Calibri" panose="020F0502020204030204" pitchFamily="34" charset="0"/>
              </a:rPr>
              <a:t>: EFFRAZIONI + FURTI</a:t>
            </a:r>
          </a:p>
          <a:p>
            <a:pPr lvl="1"/>
            <a:endParaRPr lang="it-IT" sz="1000" dirty="0">
              <a:solidFill>
                <a:schemeClr val="tx1"/>
              </a:solidFill>
              <a:latin typeface="Calibri" panose="020F0502020204030204" pitchFamily="34" charset="0"/>
              <a:cs typeface="Calibri" panose="020F0502020204030204" pitchFamily="34" charset="0"/>
            </a:endParaRPr>
          </a:p>
        </p:txBody>
      </p:sp>
      <p:sp>
        <p:nvSpPr>
          <p:cNvPr id="6" name="Rettangolo 5"/>
          <p:cNvSpPr/>
          <p:nvPr/>
        </p:nvSpPr>
        <p:spPr>
          <a:xfrm>
            <a:off x="3355852" y="605916"/>
            <a:ext cx="5116606" cy="2492990"/>
          </a:xfrm>
          <a:prstGeom prst="rect">
            <a:avLst/>
          </a:prstGeom>
        </p:spPr>
        <p:txBody>
          <a:bodyPr wrap="square">
            <a:spAutoFit/>
          </a:bodyPr>
          <a:lstStyle/>
          <a:p>
            <a:pPr marL="285750" indent="-285750" algn="just">
              <a:buFont typeface="Arial" panose="020B0604020202020204" pitchFamily="34" charset="0"/>
              <a:buChar char="•"/>
            </a:pPr>
            <a:r>
              <a:rPr lang="it-IT" sz="1200" dirty="0">
                <a:solidFill>
                  <a:schemeClr val="tx1"/>
                </a:solidFill>
                <a:latin typeface="Calibri" panose="020F0502020204030204" pitchFamily="34" charset="0"/>
                <a:cs typeface="Calibri" panose="020F0502020204030204" pitchFamily="34" charset="0"/>
              </a:rPr>
              <a:t>Fenomeno </a:t>
            </a:r>
            <a:r>
              <a:rPr lang="it-IT" sz="1200" b="1" dirty="0">
                <a:solidFill>
                  <a:schemeClr val="tx1"/>
                </a:solidFill>
                <a:latin typeface="Calibri" panose="020F0502020204030204" pitchFamily="34" charset="0"/>
                <a:cs typeface="Calibri" panose="020F0502020204030204" pitchFamily="34" charset="0"/>
              </a:rPr>
              <a:t>iniziato  2011</a:t>
            </a:r>
          </a:p>
          <a:p>
            <a:pPr marL="285750" indent="-285750" algn="just">
              <a:buFont typeface="Arial" panose="020B0604020202020204" pitchFamily="34" charset="0"/>
              <a:buChar char="•"/>
            </a:pPr>
            <a:r>
              <a:rPr lang="it-IT" sz="1200" dirty="0">
                <a:solidFill>
                  <a:schemeClr val="tx1"/>
                </a:solidFill>
                <a:latin typeface="Calibri" panose="020F0502020204030204" pitchFamily="34" charset="0"/>
                <a:cs typeface="Calibri" panose="020F0502020204030204" pitchFamily="34" charset="0"/>
              </a:rPr>
              <a:t>Attacchi favoriti dalla presenza degli oleodotti in territori </a:t>
            </a:r>
            <a:r>
              <a:rPr lang="it-IT" sz="1200" b="1" dirty="0">
                <a:solidFill>
                  <a:schemeClr val="tx1"/>
                </a:solidFill>
                <a:latin typeface="Calibri" panose="020F0502020204030204" pitchFamily="34" charset="0"/>
                <a:cs typeface="Calibri" panose="020F0502020204030204" pitchFamily="34" charset="0"/>
              </a:rPr>
              <a:t>dall’orografia favorevole </a:t>
            </a:r>
          </a:p>
          <a:p>
            <a:pPr marL="285750" indent="-285750" algn="just">
              <a:buFont typeface="Arial" panose="020B0604020202020204" pitchFamily="34" charset="0"/>
              <a:buChar char="•"/>
            </a:pPr>
            <a:r>
              <a:rPr lang="it-IT" sz="1200" dirty="0">
                <a:solidFill>
                  <a:schemeClr val="tx1"/>
                </a:solidFill>
                <a:latin typeface="Calibri" panose="020F0502020204030204" pitchFamily="34" charset="0"/>
                <a:cs typeface="Calibri" panose="020F0502020204030204" pitchFamily="34" charset="0"/>
              </a:rPr>
              <a:t>Prodotti </a:t>
            </a:r>
            <a:r>
              <a:rPr lang="it-IT" sz="1200" b="1" dirty="0">
                <a:solidFill>
                  <a:schemeClr val="tx1"/>
                </a:solidFill>
                <a:latin typeface="Calibri" panose="020F0502020204030204" pitchFamily="34" charset="0"/>
                <a:cs typeface="Calibri" panose="020F0502020204030204" pitchFamily="34" charset="0"/>
              </a:rPr>
              <a:t>maggiormente sottratti sono gasolio e jet </a:t>
            </a:r>
            <a:r>
              <a:rPr lang="it-IT" sz="1200" b="1" dirty="0" err="1">
                <a:solidFill>
                  <a:schemeClr val="tx1"/>
                </a:solidFill>
                <a:latin typeface="Calibri" panose="020F0502020204030204" pitchFamily="34" charset="0"/>
                <a:cs typeface="Calibri" panose="020F0502020204030204" pitchFamily="34" charset="0"/>
              </a:rPr>
              <a:t>fuel</a:t>
            </a:r>
            <a:r>
              <a:rPr lang="it-IT" sz="1200" dirty="0">
                <a:solidFill>
                  <a:schemeClr val="tx1"/>
                </a:solidFill>
                <a:latin typeface="Calibri" panose="020F0502020204030204" pitchFamily="34" charset="0"/>
                <a:cs typeface="Calibri" panose="020F0502020204030204" pitchFamily="34" charset="0"/>
              </a:rPr>
              <a:t>, più facilmente collocabili nel mercato di contrabbando, ma può accadere anche per benzina e greggio</a:t>
            </a:r>
          </a:p>
          <a:p>
            <a:pPr marL="285750" indent="-285750" algn="just">
              <a:buFont typeface="Arial" panose="020B0604020202020204" pitchFamily="34" charset="0"/>
              <a:buChar char="•"/>
            </a:pPr>
            <a:r>
              <a:rPr lang="it-IT" sz="1200" dirty="0">
                <a:solidFill>
                  <a:schemeClr val="tx1"/>
                </a:solidFill>
                <a:latin typeface="Calibri" panose="020F0502020204030204" pitchFamily="34" charset="0"/>
                <a:cs typeface="Calibri" panose="020F0502020204030204" pitchFamily="34" charset="0"/>
              </a:rPr>
              <a:t>Prelievi di prodotto, mediante innesto di una </a:t>
            </a:r>
            <a:r>
              <a:rPr lang="it-IT" sz="1200" b="1" dirty="0">
                <a:solidFill>
                  <a:schemeClr val="tx1"/>
                </a:solidFill>
                <a:latin typeface="Calibri" panose="020F0502020204030204" pitchFamily="34" charset="0"/>
                <a:cs typeface="Calibri" panose="020F0502020204030204" pitchFamily="34" charset="0"/>
              </a:rPr>
              <a:t>deviazione abusiva sulla condotta principale </a:t>
            </a:r>
          </a:p>
          <a:p>
            <a:pPr marL="285750" indent="-285750" algn="just">
              <a:buFont typeface="Arial" panose="020B0604020202020204" pitchFamily="34" charset="0"/>
              <a:buChar char="•"/>
            </a:pPr>
            <a:r>
              <a:rPr lang="it-IT" sz="1200" dirty="0">
                <a:solidFill>
                  <a:schemeClr val="tx1"/>
                </a:solidFill>
                <a:latin typeface="Calibri" panose="020F0502020204030204" pitchFamily="34" charset="0"/>
                <a:cs typeface="Calibri" panose="020F0502020204030204" pitchFamily="34" charset="0"/>
              </a:rPr>
              <a:t>i criminali operano, in genere,</a:t>
            </a:r>
          </a:p>
          <a:p>
            <a:pPr marL="265113" algn="just"/>
            <a:r>
              <a:rPr lang="it-IT" sz="1200" dirty="0">
                <a:solidFill>
                  <a:schemeClr val="tx1"/>
                </a:solidFill>
                <a:latin typeface="Calibri" panose="020F0502020204030204" pitchFamily="34" charset="0"/>
                <a:cs typeface="Calibri" panose="020F0502020204030204" pitchFamily="34" charset="0"/>
              </a:rPr>
              <a:t>di </a:t>
            </a:r>
            <a:r>
              <a:rPr lang="it-IT" sz="1200" b="1" dirty="0">
                <a:solidFill>
                  <a:schemeClr val="tx1"/>
                </a:solidFill>
                <a:latin typeface="Calibri" panose="020F0502020204030204" pitchFamily="34" charset="0"/>
                <a:cs typeface="Calibri" panose="020F0502020204030204" pitchFamily="34" charset="0"/>
              </a:rPr>
              <a:t>notte in zone non abitate</a:t>
            </a:r>
          </a:p>
          <a:p>
            <a:pPr marL="285750" indent="-285750" algn="just">
              <a:buFont typeface="Arial" panose="020B0604020202020204" pitchFamily="34" charset="0"/>
              <a:buChar char="•"/>
            </a:pPr>
            <a:r>
              <a:rPr lang="it-IT" sz="1200" dirty="0">
                <a:solidFill>
                  <a:schemeClr val="tx1"/>
                </a:solidFill>
                <a:latin typeface="Calibri" panose="020F0502020204030204" pitchFamily="34" charset="0"/>
                <a:cs typeface="Calibri" panose="020F0502020204030204" pitchFamily="34" charset="0"/>
              </a:rPr>
              <a:t>se non si riesce ad individuare</a:t>
            </a:r>
          </a:p>
          <a:p>
            <a:pPr marL="265113" algn="just"/>
            <a:r>
              <a:rPr lang="it-IT" sz="1200" dirty="0">
                <a:solidFill>
                  <a:schemeClr val="tx1"/>
                </a:solidFill>
                <a:latin typeface="Calibri" panose="020F0502020204030204" pitchFamily="34" charset="0"/>
                <a:cs typeface="Calibri" panose="020F0502020204030204" pitchFamily="34" charset="0"/>
              </a:rPr>
              <a:t>il punto di prelievo possono verificarsi</a:t>
            </a:r>
          </a:p>
          <a:p>
            <a:pPr marL="265113" algn="just"/>
            <a:r>
              <a:rPr lang="it-IT" sz="1200" b="1" dirty="0">
                <a:solidFill>
                  <a:schemeClr val="tx1"/>
                </a:solidFill>
                <a:latin typeface="Calibri" panose="020F0502020204030204" pitchFamily="34" charset="0"/>
                <a:cs typeface="Calibri" panose="020F0502020204030204" pitchFamily="34" charset="0"/>
              </a:rPr>
              <a:t>anche furti ripetuti</a:t>
            </a:r>
            <a:r>
              <a:rPr lang="it-IT" sz="1200" dirty="0">
                <a:solidFill>
                  <a:schemeClr val="tx1"/>
                </a:solidFill>
                <a:latin typeface="Calibri" panose="020F0502020204030204" pitchFamily="34" charset="0"/>
                <a:cs typeface="Calibri" panose="020F0502020204030204" pitchFamily="34" charset="0"/>
              </a:rPr>
              <a:t>.</a:t>
            </a:r>
          </a:p>
        </p:txBody>
      </p:sp>
      <p:sp>
        <p:nvSpPr>
          <p:cNvPr id="17" name="CasellaDiTesto 16"/>
          <p:cNvSpPr txBox="1"/>
          <p:nvPr/>
        </p:nvSpPr>
        <p:spPr>
          <a:xfrm>
            <a:off x="5370701" y="372325"/>
            <a:ext cx="1807878" cy="307777"/>
          </a:xfrm>
          <a:prstGeom prst="rect">
            <a:avLst/>
          </a:prstGeom>
          <a:noFill/>
        </p:spPr>
        <p:txBody>
          <a:bodyPr wrap="square" rtlCol="0">
            <a:spAutoFit/>
          </a:bodyPr>
          <a:lstStyle/>
          <a:p>
            <a:r>
              <a:rPr lang="it-IT" u="sng" dirty="0">
                <a:solidFill>
                  <a:srgbClr val="002060"/>
                </a:solidFill>
                <a:latin typeface="Bookman Old Style" panose="02050604050505020204" pitchFamily="18" charset="0"/>
                <a:cs typeface="Calibri" panose="020F0502020204030204" pitchFamily="34" charset="0"/>
              </a:rPr>
              <a:t>Descrizione</a:t>
            </a:r>
          </a:p>
        </p:txBody>
      </p:sp>
      <p:graphicFrame>
        <p:nvGraphicFramePr>
          <p:cNvPr id="2" name="Tabella 1">
            <a:extLst>
              <a:ext uri="{FF2B5EF4-FFF2-40B4-BE49-F238E27FC236}">
                <a16:creationId xmlns="" xmlns:a16="http://schemas.microsoft.com/office/drawing/2014/main" id="{FA6FBCFD-6444-41E9-A9CF-879A34F80E36}"/>
              </a:ext>
            </a:extLst>
          </p:cNvPr>
          <p:cNvGraphicFramePr>
            <a:graphicFrameLocks noGrp="1"/>
          </p:cNvGraphicFramePr>
          <p:nvPr>
            <p:extLst>
              <p:ext uri="{D42A27DB-BD31-4B8C-83A1-F6EECF244321}">
                <p14:modId xmlns:p14="http://schemas.microsoft.com/office/powerpoint/2010/main" val="3722177926"/>
              </p:ext>
            </p:extLst>
          </p:nvPr>
        </p:nvGraphicFramePr>
        <p:xfrm>
          <a:off x="4275847" y="3056400"/>
          <a:ext cx="1963582" cy="1656917"/>
        </p:xfrm>
        <a:graphic>
          <a:graphicData uri="http://schemas.openxmlformats.org/drawingml/2006/table">
            <a:tbl>
              <a:tblPr>
                <a:tableStyleId>{775DCB02-9BB8-47FD-8907-85C794F793BA}</a:tableStyleId>
              </a:tblPr>
              <a:tblGrid>
                <a:gridCol w="1176594">
                  <a:extLst>
                    <a:ext uri="{9D8B030D-6E8A-4147-A177-3AD203B41FA5}">
                      <a16:colId xmlns="" xmlns:a16="http://schemas.microsoft.com/office/drawing/2014/main" val="3723863265"/>
                    </a:ext>
                  </a:extLst>
                </a:gridCol>
                <a:gridCol w="786988">
                  <a:extLst>
                    <a:ext uri="{9D8B030D-6E8A-4147-A177-3AD203B41FA5}">
                      <a16:colId xmlns="" xmlns:a16="http://schemas.microsoft.com/office/drawing/2014/main" val="783574571"/>
                    </a:ext>
                  </a:extLst>
                </a:gridCol>
              </a:tblGrid>
              <a:tr h="285317">
                <a:tc>
                  <a:txBody>
                    <a:bodyPr/>
                    <a:lstStyle/>
                    <a:p>
                      <a:pPr algn="l"/>
                      <a:r>
                        <a:rPr lang="it-IT" sz="900" b="1" dirty="0">
                          <a:effectLst/>
                          <a:latin typeface="Calibri" panose="020F0502020204030204" pitchFamily="34" charset="0"/>
                          <a:cs typeface="Calibri" panose="020F0502020204030204" pitchFamily="34" charset="0"/>
                        </a:rPr>
                        <a:t>Regioni</a:t>
                      </a:r>
                    </a:p>
                  </a:txBody>
                  <a:tcPr/>
                </a:tc>
                <a:tc>
                  <a:txBody>
                    <a:bodyPr/>
                    <a:lstStyle/>
                    <a:p>
                      <a:pPr algn="ctr"/>
                      <a:r>
                        <a:rPr lang="it-IT" sz="900" b="1" dirty="0">
                          <a:effectLst/>
                          <a:latin typeface="Calibri" panose="020F0502020204030204" pitchFamily="34" charset="0"/>
                          <a:cs typeface="Calibri" panose="020F0502020204030204" pitchFamily="34" charset="0"/>
                        </a:rPr>
                        <a:t>N°. Attacchi</a:t>
                      </a:r>
                    </a:p>
                  </a:txBody>
                  <a:tcPr/>
                </a:tc>
                <a:extLst>
                  <a:ext uri="{0D108BD9-81ED-4DB2-BD59-A6C34878D82A}">
                    <a16:rowId xmlns="" xmlns:a16="http://schemas.microsoft.com/office/drawing/2014/main" val="591622562"/>
                  </a:ext>
                </a:extLst>
              </a:tr>
              <a:tr h="206955">
                <a:tc>
                  <a:txBody>
                    <a:bodyPr/>
                    <a:lstStyle/>
                    <a:p>
                      <a:pPr algn="l"/>
                      <a:r>
                        <a:rPr lang="it-IT" sz="900" dirty="0">
                          <a:effectLst/>
                          <a:latin typeface="Calibri" panose="020F0502020204030204" pitchFamily="34" charset="0"/>
                          <a:cs typeface="Calibri" panose="020F0502020204030204" pitchFamily="34" charset="0"/>
                        </a:rPr>
                        <a:t>Lombardia</a:t>
                      </a:r>
                    </a:p>
                  </a:txBody>
                  <a:tcPr/>
                </a:tc>
                <a:tc>
                  <a:txBody>
                    <a:bodyPr/>
                    <a:lstStyle/>
                    <a:p>
                      <a:pPr algn="ctr"/>
                      <a:r>
                        <a:rPr lang="it-IT" sz="900" dirty="0">
                          <a:effectLst/>
                          <a:latin typeface="Calibri" panose="020F0502020204030204" pitchFamily="34" charset="0"/>
                          <a:cs typeface="Calibri" panose="020F0502020204030204" pitchFamily="34" charset="0"/>
                        </a:rPr>
                        <a:t>19</a:t>
                      </a:r>
                    </a:p>
                  </a:txBody>
                  <a:tcPr/>
                </a:tc>
                <a:extLst>
                  <a:ext uri="{0D108BD9-81ED-4DB2-BD59-A6C34878D82A}">
                    <a16:rowId xmlns="" xmlns:a16="http://schemas.microsoft.com/office/drawing/2014/main" val="2530402516"/>
                  </a:ext>
                </a:extLst>
              </a:tr>
              <a:tr h="206955">
                <a:tc>
                  <a:txBody>
                    <a:bodyPr/>
                    <a:lstStyle/>
                    <a:p>
                      <a:pPr algn="l"/>
                      <a:r>
                        <a:rPr lang="it-IT" sz="900" dirty="0">
                          <a:effectLst/>
                          <a:latin typeface="Calibri" panose="020F0502020204030204" pitchFamily="34" charset="0"/>
                          <a:cs typeface="Calibri" panose="020F0502020204030204" pitchFamily="34" charset="0"/>
                        </a:rPr>
                        <a:t>Lazio</a:t>
                      </a:r>
                    </a:p>
                  </a:txBody>
                  <a:tcPr/>
                </a:tc>
                <a:tc>
                  <a:txBody>
                    <a:bodyPr/>
                    <a:lstStyle/>
                    <a:p>
                      <a:pPr algn="ctr"/>
                      <a:r>
                        <a:rPr lang="it-IT" sz="900" dirty="0">
                          <a:effectLst/>
                          <a:latin typeface="Calibri" panose="020F0502020204030204" pitchFamily="34" charset="0"/>
                          <a:cs typeface="Calibri" panose="020F0502020204030204" pitchFamily="34" charset="0"/>
                        </a:rPr>
                        <a:t>5</a:t>
                      </a:r>
                    </a:p>
                  </a:txBody>
                  <a:tcPr/>
                </a:tc>
                <a:extLst>
                  <a:ext uri="{0D108BD9-81ED-4DB2-BD59-A6C34878D82A}">
                    <a16:rowId xmlns="" xmlns:a16="http://schemas.microsoft.com/office/drawing/2014/main" val="1255877115"/>
                  </a:ext>
                </a:extLst>
              </a:tr>
              <a:tr h="206955">
                <a:tc>
                  <a:txBody>
                    <a:bodyPr/>
                    <a:lstStyle/>
                    <a:p>
                      <a:pPr algn="l"/>
                      <a:r>
                        <a:rPr lang="it-IT" sz="900" dirty="0">
                          <a:effectLst/>
                          <a:latin typeface="Calibri" panose="020F0502020204030204" pitchFamily="34" charset="0"/>
                          <a:cs typeface="Calibri" panose="020F0502020204030204" pitchFamily="34" charset="0"/>
                        </a:rPr>
                        <a:t>Friuli Venezia Giulia</a:t>
                      </a:r>
                    </a:p>
                  </a:txBody>
                  <a:tcPr/>
                </a:tc>
                <a:tc>
                  <a:txBody>
                    <a:bodyPr/>
                    <a:lstStyle/>
                    <a:p>
                      <a:pPr algn="ctr"/>
                      <a:r>
                        <a:rPr lang="it-IT" sz="900" dirty="0">
                          <a:effectLst/>
                          <a:latin typeface="Calibri" panose="020F0502020204030204" pitchFamily="34" charset="0"/>
                          <a:cs typeface="Calibri" panose="020F0502020204030204" pitchFamily="34" charset="0"/>
                        </a:rPr>
                        <a:t>2</a:t>
                      </a:r>
                    </a:p>
                  </a:txBody>
                  <a:tcPr/>
                </a:tc>
                <a:extLst>
                  <a:ext uri="{0D108BD9-81ED-4DB2-BD59-A6C34878D82A}">
                    <a16:rowId xmlns="" xmlns:a16="http://schemas.microsoft.com/office/drawing/2014/main" val="3780737774"/>
                  </a:ext>
                </a:extLst>
              </a:tr>
              <a:tr h="206955">
                <a:tc>
                  <a:txBody>
                    <a:bodyPr/>
                    <a:lstStyle/>
                    <a:p>
                      <a:pPr algn="l"/>
                      <a:r>
                        <a:rPr lang="it-IT" sz="900" dirty="0">
                          <a:effectLst/>
                          <a:latin typeface="Calibri" panose="020F0502020204030204" pitchFamily="34" charset="0"/>
                          <a:cs typeface="Calibri" panose="020F0502020204030204" pitchFamily="34" charset="0"/>
                        </a:rPr>
                        <a:t>Emilia Romagna</a:t>
                      </a:r>
                    </a:p>
                  </a:txBody>
                  <a:tcPr/>
                </a:tc>
                <a:tc>
                  <a:txBody>
                    <a:bodyPr/>
                    <a:lstStyle/>
                    <a:p>
                      <a:pPr algn="ctr"/>
                      <a:r>
                        <a:rPr lang="it-IT" sz="900" dirty="0">
                          <a:effectLst/>
                          <a:latin typeface="Calibri" panose="020F0502020204030204" pitchFamily="34" charset="0"/>
                          <a:cs typeface="Calibri" panose="020F0502020204030204" pitchFamily="34" charset="0"/>
                        </a:rPr>
                        <a:t>2</a:t>
                      </a:r>
                    </a:p>
                  </a:txBody>
                  <a:tcPr/>
                </a:tc>
                <a:extLst>
                  <a:ext uri="{0D108BD9-81ED-4DB2-BD59-A6C34878D82A}">
                    <a16:rowId xmlns="" xmlns:a16="http://schemas.microsoft.com/office/drawing/2014/main" val="1709288889"/>
                  </a:ext>
                </a:extLst>
              </a:tr>
              <a:tr h="206955">
                <a:tc>
                  <a:txBody>
                    <a:bodyPr/>
                    <a:lstStyle/>
                    <a:p>
                      <a:pPr algn="l"/>
                      <a:r>
                        <a:rPr lang="it-IT" sz="900" dirty="0">
                          <a:effectLst/>
                          <a:latin typeface="Calibri" panose="020F0502020204030204" pitchFamily="34" charset="0"/>
                          <a:cs typeface="Calibri" panose="020F0502020204030204" pitchFamily="34" charset="0"/>
                        </a:rPr>
                        <a:t>Piemonte</a:t>
                      </a:r>
                    </a:p>
                  </a:txBody>
                  <a:tcPr/>
                </a:tc>
                <a:tc>
                  <a:txBody>
                    <a:bodyPr/>
                    <a:lstStyle/>
                    <a:p>
                      <a:pPr algn="ctr"/>
                      <a:r>
                        <a:rPr lang="it-IT" sz="900" dirty="0">
                          <a:effectLst/>
                          <a:latin typeface="Calibri" panose="020F0502020204030204" pitchFamily="34" charset="0"/>
                          <a:cs typeface="Calibri" panose="020F0502020204030204" pitchFamily="34" charset="0"/>
                        </a:rPr>
                        <a:t>1</a:t>
                      </a:r>
                    </a:p>
                  </a:txBody>
                  <a:tcPr/>
                </a:tc>
                <a:extLst>
                  <a:ext uri="{0D108BD9-81ED-4DB2-BD59-A6C34878D82A}">
                    <a16:rowId xmlns="" xmlns:a16="http://schemas.microsoft.com/office/drawing/2014/main" val="3586052066"/>
                  </a:ext>
                </a:extLst>
              </a:tr>
              <a:tr h="206955">
                <a:tc>
                  <a:txBody>
                    <a:bodyPr/>
                    <a:lstStyle/>
                    <a:p>
                      <a:pPr algn="l"/>
                      <a:r>
                        <a:rPr lang="it-IT" sz="900" b="1" dirty="0">
                          <a:effectLst/>
                          <a:latin typeface="Calibri" panose="020F0502020204030204" pitchFamily="34" charset="0"/>
                          <a:cs typeface="Calibri" panose="020F0502020204030204" pitchFamily="34" charset="0"/>
                        </a:rPr>
                        <a:t>Totale 2017</a:t>
                      </a:r>
                    </a:p>
                  </a:txBody>
                  <a:tcPr/>
                </a:tc>
                <a:tc>
                  <a:txBody>
                    <a:bodyPr/>
                    <a:lstStyle/>
                    <a:p>
                      <a:pPr algn="ctr"/>
                      <a:r>
                        <a:rPr lang="it-IT" sz="900" b="1" dirty="0">
                          <a:effectLst/>
                          <a:latin typeface="Calibri" panose="020F0502020204030204" pitchFamily="34" charset="0"/>
                          <a:cs typeface="Calibri" panose="020F0502020204030204" pitchFamily="34" charset="0"/>
                        </a:rPr>
                        <a:t>29</a:t>
                      </a:r>
                    </a:p>
                  </a:txBody>
                  <a:tcPr/>
                </a:tc>
                <a:extLst>
                  <a:ext uri="{0D108BD9-81ED-4DB2-BD59-A6C34878D82A}">
                    <a16:rowId xmlns="" xmlns:a16="http://schemas.microsoft.com/office/drawing/2014/main" val="1283506249"/>
                  </a:ext>
                </a:extLst>
              </a:tr>
            </a:tbl>
          </a:graphicData>
        </a:graphic>
      </p:graphicFrame>
      <p:sp>
        <p:nvSpPr>
          <p:cNvPr id="7" name="Ovale 6">
            <a:extLst>
              <a:ext uri="{FF2B5EF4-FFF2-40B4-BE49-F238E27FC236}">
                <a16:creationId xmlns="" xmlns:a16="http://schemas.microsoft.com/office/drawing/2014/main" id="{C57B851B-622B-477E-9EB7-2CAB107BF022}"/>
              </a:ext>
            </a:extLst>
          </p:cNvPr>
          <p:cNvSpPr/>
          <p:nvPr/>
        </p:nvSpPr>
        <p:spPr>
          <a:xfrm>
            <a:off x="3062949" y="3486895"/>
            <a:ext cx="525378" cy="8376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a:extLst>
              <a:ext uri="{FF2B5EF4-FFF2-40B4-BE49-F238E27FC236}">
                <a16:creationId xmlns="" xmlns:a16="http://schemas.microsoft.com/office/drawing/2014/main" id="{1161044A-AA29-4458-9810-31854769BFDE}"/>
              </a:ext>
            </a:extLst>
          </p:cNvPr>
          <p:cNvCxnSpPr>
            <a:cxnSpLocks/>
          </p:cNvCxnSpPr>
          <p:nvPr/>
        </p:nvCxnSpPr>
        <p:spPr>
          <a:xfrm flipV="1">
            <a:off x="3513966" y="3211773"/>
            <a:ext cx="761881" cy="3963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88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5" name="Shape 65"/>
          <p:cNvSpPr txBox="1">
            <a:spLocks noGrp="1"/>
          </p:cNvSpPr>
          <p:nvPr>
            <p:ph type="ctrTitle"/>
          </p:nvPr>
        </p:nvSpPr>
        <p:spPr>
          <a:xfrm>
            <a:off x="217751" y="138223"/>
            <a:ext cx="5522400" cy="391541"/>
          </a:xfrm>
          <a:prstGeom prst="rect">
            <a:avLst/>
          </a:prstGeom>
          <a:noFill/>
          <a:ln>
            <a:noFill/>
          </a:ln>
        </p:spPr>
        <p:txBody>
          <a:bodyPr wrap="square" lIns="91425" tIns="91425" rIns="91425" bIns="91425" anchor="b" anchorCtr="0">
            <a:noAutofit/>
          </a:bodyPr>
          <a:lstStyle/>
          <a:p>
            <a:pPr lvl="0" algn="l" rtl="0">
              <a:spcBef>
                <a:spcPts val="0"/>
              </a:spcBef>
              <a:buNone/>
            </a:pPr>
            <a:r>
              <a:rPr lang="en-GB" sz="2000" dirty="0">
                <a:solidFill>
                  <a:schemeClr val="tx1"/>
                </a:solidFill>
                <a:latin typeface="Verdana"/>
                <a:ea typeface="Verdana"/>
                <a:cs typeface="Verdana"/>
                <a:sym typeface="Verdana"/>
              </a:rPr>
              <a:t>Agenda</a:t>
            </a:r>
          </a:p>
        </p:txBody>
      </p:sp>
      <p:sp>
        <p:nvSpPr>
          <p:cNvPr id="67" name="Shape 67"/>
          <p:cNvSpPr/>
          <p:nvPr/>
        </p:nvSpPr>
        <p:spPr>
          <a:xfrm>
            <a:off x="0" y="483469"/>
            <a:ext cx="4855239" cy="46295"/>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Rettangolo 1">
            <a:extLst>
              <a:ext uri="{FF2B5EF4-FFF2-40B4-BE49-F238E27FC236}">
                <a16:creationId xmlns="" xmlns:a16="http://schemas.microsoft.com/office/drawing/2014/main" id="{2993F588-C88B-401D-A641-FFC113598DD2}"/>
              </a:ext>
            </a:extLst>
          </p:cNvPr>
          <p:cNvSpPr/>
          <p:nvPr/>
        </p:nvSpPr>
        <p:spPr>
          <a:xfrm>
            <a:off x="184502" y="651505"/>
            <a:ext cx="8774995" cy="4308872"/>
          </a:xfrm>
          <a:prstGeom prst="rect">
            <a:avLst/>
          </a:prstGeom>
        </p:spPr>
        <p:txBody>
          <a:bodyPr wrap="square">
            <a:spAutoFit/>
          </a:bodyPr>
          <a:lstStyle/>
          <a:p>
            <a:r>
              <a:rPr lang="it-IT" b="1" dirty="0">
                <a:solidFill>
                  <a:schemeClr val="bg1">
                    <a:lumMod val="65000"/>
                  </a:schemeClr>
                </a:solidFill>
                <a:latin typeface="Calibri" panose="020F0502020204030204" pitchFamily="34" charset="0"/>
                <a:ea typeface="Calibri" panose="020F0502020204030204" pitchFamily="34" charset="0"/>
              </a:rPr>
              <a:t>L’Unione Petrolifera						Donatella Giacopetti	</a:t>
            </a:r>
            <a:endParaRPr lang="it-IT" dirty="0">
              <a:solidFill>
                <a:schemeClr val="bg1">
                  <a:lumMod val="65000"/>
                </a:schemeClr>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La rete oleodotti: descrizione e strategicità					</a:t>
            </a:r>
          </a:p>
          <a:p>
            <a:pPr marL="625475" lvl="1"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Le dimensioni del fenomeno</a:t>
            </a: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pPr marL="625475" lvl="1" indent="-268288">
              <a:buFont typeface="Wingdings" panose="05000000000000000000" pitchFamily="2" charset="2"/>
              <a:buChar char="q"/>
            </a:pPr>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tx1"/>
                </a:solidFill>
                <a:latin typeface="Calibri" panose="020F0502020204030204" pitchFamily="34" charset="0"/>
                <a:ea typeface="Calibri" panose="020F0502020204030204" pitchFamily="34" charset="0"/>
              </a:rPr>
              <a:t>Elementi di un oleodotto e modalità di attacco				Franco Isola		</a:t>
            </a:r>
            <a:endParaRPr lang="it-IT" dirty="0">
              <a:solidFill>
                <a:schemeClr val="tx1"/>
              </a:solidFill>
              <a:latin typeface="Calibri" panose="020F0502020204030204" pitchFamily="34" charset="0"/>
              <a:ea typeface="Calibri" panose="020F0502020204030204" pitchFamily="34" charset="0"/>
            </a:endParaRPr>
          </a:p>
          <a:p>
            <a:pPr marL="625475" lvl="2"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L’operatività della rete oleodotti						</a:t>
            </a:r>
          </a:p>
          <a:p>
            <a:pPr marL="625475" lvl="2"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Le fasi dell’attacco ad un oleodotto e gli strumenti utilizzati				</a:t>
            </a:r>
          </a:p>
          <a:p>
            <a:pPr marL="625475" lvl="2" indent="-268288">
              <a:buFont typeface="Wingdings" panose="05000000000000000000" pitchFamily="2" charset="2"/>
              <a:buChar char="q"/>
            </a:pPr>
            <a:r>
              <a:rPr lang="it-IT" dirty="0">
                <a:solidFill>
                  <a:schemeClr val="tx1"/>
                </a:solidFill>
                <a:latin typeface="Calibri" panose="020F0502020204030204" pitchFamily="34" charset="0"/>
                <a:ea typeface="Calibri" panose="020F0502020204030204" pitchFamily="34" charset="0"/>
              </a:rPr>
              <a:t>Evoluzione del fenomeno e principali conseguenze				</a:t>
            </a:r>
          </a:p>
          <a:p>
            <a:pPr marL="357187" lvl="2"/>
            <a:endParaRPr lang="it-IT" sz="700" dirty="0">
              <a:solidFill>
                <a:schemeClr val="tx1"/>
              </a:solidFill>
              <a:latin typeface="Calibri" panose="020F0502020204030204" pitchFamily="34" charset="0"/>
              <a:ea typeface="Calibri" panose="020F0502020204030204" pitchFamily="34" charset="0"/>
            </a:endParaRPr>
          </a:p>
          <a:p>
            <a:pPr marL="357187" lvl="2"/>
            <a:endParaRPr lang="it-IT" sz="700" dirty="0">
              <a:solidFill>
                <a:schemeClr val="tx1"/>
              </a:solidFill>
              <a:latin typeface="Calibri" panose="020F0502020204030204" pitchFamily="34" charset="0"/>
              <a:ea typeface="Calibri" panose="020F0502020204030204" pitchFamily="34" charset="0"/>
            </a:endParaRPr>
          </a:p>
          <a:p>
            <a:r>
              <a:rPr lang="it-IT" b="1" dirty="0">
                <a:solidFill>
                  <a:schemeClr val="bg1">
                    <a:lumMod val="65000"/>
                  </a:schemeClr>
                </a:solidFill>
                <a:latin typeface="Calibri" panose="020F0502020204030204" pitchFamily="34" charset="0"/>
                <a:ea typeface="Calibri" panose="020F0502020204030204" pitchFamily="34" charset="0"/>
              </a:rPr>
              <a:t>Focus su l’evoluzione del fenomeno 					Riccardo </a:t>
            </a:r>
            <a:r>
              <a:rPr lang="it-IT" b="1" dirty="0" err="1">
                <a:solidFill>
                  <a:schemeClr val="bg1">
                    <a:lumMod val="65000"/>
                  </a:schemeClr>
                </a:solidFill>
                <a:latin typeface="Calibri" panose="020F0502020204030204" pitchFamily="34" charset="0"/>
                <a:ea typeface="Calibri" panose="020F0502020204030204" pitchFamily="34" charset="0"/>
              </a:rPr>
              <a:t>Rabino</a:t>
            </a:r>
            <a:r>
              <a:rPr lang="it-IT" dirty="0">
                <a:solidFill>
                  <a:schemeClr val="bg1">
                    <a:lumMod val="65000"/>
                  </a:schemeClr>
                </a:solidFill>
                <a:latin typeface="Calibri" panose="020F0502020204030204" pitchFamily="34" charset="0"/>
                <a:ea typeface="Calibri" panose="020F0502020204030204" pitchFamily="34" charset="0"/>
              </a:rPr>
              <a:t>	</a:t>
            </a:r>
          </a:p>
          <a:p>
            <a:pPr marL="626400" indent="-26193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Dagli attacchi «tradizionali» al metodo Russo					</a:t>
            </a:r>
          </a:p>
          <a:p>
            <a:endParaRPr lang="it-IT" sz="700" b="1" dirty="0">
              <a:solidFill>
                <a:schemeClr val="bg1">
                  <a:lumMod val="65000"/>
                </a:schemeClr>
              </a:solidFill>
              <a:latin typeface="Calibri" panose="020F0502020204030204" pitchFamily="34" charset="0"/>
              <a:ea typeface="Calibri" panose="020F0502020204030204" pitchFamily="34" charset="0"/>
            </a:endParaRPr>
          </a:p>
          <a:p>
            <a:r>
              <a:rPr lang="it-IT" sz="700" b="1" dirty="0">
                <a:solidFill>
                  <a:schemeClr val="bg1">
                    <a:lumMod val="65000"/>
                  </a:schemeClr>
                </a:solidFill>
                <a:latin typeface="Calibri" panose="020F0502020204030204" pitchFamily="34" charset="0"/>
                <a:ea typeface="Calibri" panose="020F0502020204030204" pitchFamily="34" charset="0"/>
              </a:rPr>
              <a:t>		</a:t>
            </a:r>
            <a:r>
              <a:rPr lang="it-IT" b="1" dirty="0">
                <a:solidFill>
                  <a:schemeClr val="bg1">
                    <a:lumMod val="65000"/>
                  </a:schemeClr>
                </a:solidFill>
                <a:latin typeface="Calibri" panose="020F0502020204030204" pitchFamily="34" charset="0"/>
                <a:ea typeface="Calibri" panose="020F0502020204030204" pitchFamily="34" charset="0"/>
              </a:rPr>
              <a:t>	</a:t>
            </a:r>
            <a:endParaRPr lang="it-IT" sz="700" dirty="0">
              <a:solidFill>
                <a:schemeClr val="bg1">
                  <a:lumMod val="65000"/>
                </a:schemeClr>
              </a:solidFill>
              <a:latin typeface="Calibri" panose="020F0502020204030204" pitchFamily="34" charset="0"/>
              <a:ea typeface="Calibri" panose="020F0502020204030204" pitchFamily="34" charset="0"/>
            </a:endParaRPr>
          </a:p>
          <a:p>
            <a:r>
              <a:rPr lang="it-IT" b="1" dirty="0">
                <a:solidFill>
                  <a:schemeClr val="bg1">
                    <a:lumMod val="65000"/>
                  </a:schemeClr>
                </a:solidFill>
                <a:latin typeface="Calibri" panose="020F0502020204030204" pitchFamily="34" charset="0"/>
                <a:ea typeface="Calibri" panose="020F0502020204030204" pitchFamily="34" charset="0"/>
              </a:rPr>
              <a:t>Le attività di mitigazione del fenomeno				</a:t>
            </a:r>
          </a:p>
          <a:p>
            <a:pPr marL="625475" indent="-260350">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Azioni singoli operatori (Eni, </a:t>
            </a:r>
            <a:r>
              <a:rPr lang="it-IT" dirty="0" err="1">
                <a:solidFill>
                  <a:schemeClr val="bg1">
                    <a:lumMod val="65000"/>
                  </a:schemeClr>
                </a:solidFill>
                <a:latin typeface="Calibri" panose="020F0502020204030204" pitchFamily="34" charset="0"/>
                <a:ea typeface="Calibri" panose="020F0502020204030204" pitchFamily="34" charset="0"/>
              </a:rPr>
              <a:t>Sarpom</a:t>
            </a:r>
            <a:r>
              <a:rPr lang="it-IT" dirty="0">
                <a:solidFill>
                  <a:schemeClr val="bg1">
                    <a:lumMod val="65000"/>
                  </a:schemeClr>
                </a:solidFill>
                <a:latin typeface="Calibri" panose="020F0502020204030204" pitchFamily="34" charset="0"/>
                <a:ea typeface="Calibri" panose="020F0502020204030204" pitchFamily="34" charset="0"/>
              </a:rPr>
              <a:t>, </a:t>
            </a:r>
            <a:r>
              <a:rPr lang="it-IT" dirty="0" err="1">
                <a:solidFill>
                  <a:schemeClr val="bg1">
                    <a:lumMod val="65000"/>
                  </a:schemeClr>
                </a:solidFill>
                <a:latin typeface="Calibri" panose="020F0502020204030204" pitchFamily="34" charset="0"/>
                <a:ea typeface="Calibri" panose="020F0502020204030204" pitchFamily="34" charset="0"/>
              </a:rPr>
              <a:t>Sigemi</a:t>
            </a:r>
            <a:r>
              <a:rPr lang="it-IT" dirty="0">
                <a:solidFill>
                  <a:schemeClr val="bg1">
                    <a:lumMod val="65000"/>
                  </a:schemeClr>
                </a:solidFill>
                <a:latin typeface="Calibri" panose="020F0502020204030204" pitchFamily="34" charset="0"/>
                <a:ea typeface="Calibri" panose="020F0502020204030204" pitchFamily="34" charset="0"/>
              </a:rPr>
              <a:t>, Tamoil)   			</a:t>
            </a:r>
            <a:r>
              <a:rPr lang="it-IT" b="1" dirty="0">
                <a:solidFill>
                  <a:schemeClr val="bg1">
                    <a:lumMod val="65000"/>
                  </a:schemeClr>
                </a:solidFill>
                <a:latin typeface="Calibri" panose="020F0502020204030204" pitchFamily="34" charset="0"/>
                <a:ea typeface="Calibri" panose="020F0502020204030204" pitchFamily="34" charset="0"/>
              </a:rPr>
              <a:t>M. Ive, D. </a:t>
            </a:r>
            <a:r>
              <a:rPr lang="it-IT" b="1" dirty="0" err="1">
                <a:solidFill>
                  <a:schemeClr val="bg1">
                    <a:lumMod val="65000"/>
                  </a:schemeClr>
                </a:solidFill>
                <a:latin typeface="Calibri" panose="020F0502020204030204" pitchFamily="34" charset="0"/>
                <a:ea typeface="Calibri" panose="020F0502020204030204" pitchFamily="34" charset="0"/>
              </a:rPr>
              <a:t>Soregaroli</a:t>
            </a:r>
            <a:r>
              <a:rPr lang="it-IT" b="1" dirty="0">
                <a:solidFill>
                  <a:schemeClr val="bg1">
                    <a:lumMod val="65000"/>
                  </a:schemeClr>
                </a:solidFill>
                <a:latin typeface="Calibri" panose="020F0502020204030204" pitchFamily="34" charset="0"/>
                <a:ea typeface="Calibri" panose="020F0502020204030204" pitchFamily="34" charset="0"/>
              </a:rPr>
              <a:t>, </a:t>
            </a:r>
            <a:endParaRPr lang="it-IT" dirty="0">
              <a:solidFill>
                <a:schemeClr val="bg1">
                  <a:lumMod val="65000"/>
                </a:schemeClr>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bg1">
                    <a:lumMod val="65000"/>
                  </a:schemeClr>
                </a:solidFill>
                <a:latin typeface="Calibri" panose="020F0502020204030204" pitchFamily="34" charset="0"/>
                <a:ea typeface="Calibri" panose="020F0502020204030204" pitchFamily="34" charset="0"/>
              </a:rPr>
              <a:t>Misure di contrasto adottate				</a:t>
            </a:r>
            <a:r>
              <a:rPr lang="it-IT" b="1" dirty="0">
                <a:solidFill>
                  <a:schemeClr val="bg1">
                    <a:lumMod val="65000"/>
                  </a:schemeClr>
                </a:solidFill>
                <a:latin typeface="Calibri" panose="020F0502020204030204" pitchFamily="34" charset="0"/>
                <a:ea typeface="Calibri" panose="020F0502020204030204" pitchFamily="34" charset="0"/>
              </a:rPr>
              <a:t>A. Stagni, A. Novara </a:t>
            </a:r>
            <a:endParaRPr lang="it-IT" dirty="0">
              <a:solidFill>
                <a:schemeClr val="bg1">
                  <a:lumMod val="65000"/>
                </a:schemeClr>
              </a:solidFill>
              <a:latin typeface="Calibri" panose="020F0502020204030204" pitchFamily="34" charset="0"/>
              <a:ea typeface="Calibri" panose="020F0502020204030204" pitchFamily="34" charset="0"/>
            </a:endParaRPr>
          </a:p>
          <a:p>
            <a:pPr marL="893763" lvl="2" indent="-179388">
              <a:buFont typeface="Wingdings" panose="05000000000000000000" pitchFamily="2" charset="2"/>
              <a:buChar char="§"/>
            </a:pPr>
            <a:r>
              <a:rPr lang="it-IT" dirty="0">
                <a:solidFill>
                  <a:schemeClr val="bg1">
                    <a:lumMod val="65000"/>
                  </a:schemeClr>
                </a:solidFill>
                <a:latin typeface="Calibri" panose="020F0502020204030204" pitchFamily="34" charset="0"/>
                <a:ea typeface="Calibri" panose="020F0502020204030204" pitchFamily="34" charset="0"/>
              </a:rPr>
              <a:t>Procedure di segnalazione in caso di attacco e di emergenza ambientale			</a:t>
            </a:r>
          </a:p>
          <a:p>
            <a:pPr marL="625475" lvl="2" indent="-268288">
              <a:buFont typeface="Wingdings" panose="05000000000000000000" pitchFamily="2" charset="2"/>
              <a:buChar char="q"/>
            </a:pPr>
            <a:r>
              <a:rPr lang="it-IT" dirty="0">
                <a:solidFill>
                  <a:schemeClr val="bg1">
                    <a:lumMod val="65000"/>
                  </a:schemeClr>
                </a:solidFill>
                <a:latin typeface="Calibri" panose="020F0502020204030204" pitchFamily="34" charset="0"/>
                <a:ea typeface="Calibri" panose="020F0502020204030204" pitchFamily="34" charset="0"/>
              </a:rPr>
              <a:t>Azioni intraprese dall’Unione Petrolifera				</a:t>
            </a:r>
            <a:r>
              <a:rPr lang="it-IT" b="1" dirty="0">
                <a:solidFill>
                  <a:schemeClr val="bg1">
                    <a:lumMod val="65000"/>
                  </a:schemeClr>
                </a:solidFill>
                <a:latin typeface="Calibri" panose="020F0502020204030204" pitchFamily="34" charset="0"/>
                <a:ea typeface="Calibri" panose="020F0502020204030204" pitchFamily="34" charset="0"/>
              </a:rPr>
              <a:t>Donatella Giacopetti</a:t>
            </a:r>
            <a:r>
              <a:rPr lang="it-IT" dirty="0">
                <a:solidFill>
                  <a:schemeClr val="bg1">
                    <a:lumMod val="65000"/>
                  </a:schemeClr>
                </a:solidFill>
                <a:latin typeface="Calibri" panose="020F0502020204030204" pitchFamily="34" charset="0"/>
                <a:ea typeface="Calibri" panose="020F0502020204030204" pitchFamily="34" charset="0"/>
              </a:rPr>
              <a:t>	</a:t>
            </a:r>
            <a:endParaRPr lang="it-IT" sz="1200" dirty="0">
              <a:solidFill>
                <a:schemeClr val="bg1">
                  <a:lumMod val="65000"/>
                </a:schemeClr>
              </a:solidFill>
              <a:latin typeface="Calibri" panose="020F0502020204030204" pitchFamily="34" charset="0"/>
              <a:ea typeface="Calibri" panose="020F0502020204030204" pitchFamily="34" charset="0"/>
            </a:endParaRPr>
          </a:p>
          <a:p>
            <a:pPr lvl="2"/>
            <a:endParaRPr lang="it-IT" sz="1100" b="1" dirty="0">
              <a:solidFill>
                <a:schemeClr val="bg1">
                  <a:lumMod val="65000"/>
                </a:schemeClr>
              </a:solidFill>
              <a:latin typeface="Calibri" panose="020F0502020204030204" pitchFamily="34" charset="0"/>
              <a:ea typeface="Calibri" panose="020F0502020204030204" pitchFamily="34" charset="0"/>
            </a:endParaRPr>
          </a:p>
          <a:p>
            <a:pPr lvl="2"/>
            <a:r>
              <a:rPr lang="it-IT" sz="1100" b="1" dirty="0">
                <a:solidFill>
                  <a:schemeClr val="tx1"/>
                </a:solidFill>
                <a:latin typeface="Calibri" panose="020F0502020204030204" pitchFamily="34" charset="0"/>
                <a:ea typeface="Calibri" panose="020F0502020204030204" pitchFamily="34" charset="0"/>
              </a:rPr>
              <a:t>				</a:t>
            </a:r>
            <a:endParaRPr lang="it-IT" sz="1100" dirty="0">
              <a:solidFill>
                <a:schemeClr val="tx1"/>
              </a:solidFill>
              <a:latin typeface="Calibri" panose="020F0502020204030204" pitchFamily="34" charset="0"/>
              <a:ea typeface="Calibri" panose="020F0502020204030204" pitchFamily="34" charset="0"/>
            </a:endParaRPr>
          </a:p>
        </p:txBody>
      </p:sp>
      <p:pic>
        <p:nvPicPr>
          <p:cNvPr id="9" name="Shape 64"/>
          <p:cNvPicPr preferRelativeResize="0"/>
          <p:nvPr/>
        </p:nvPicPr>
        <p:blipFill rotWithShape="1">
          <a:blip r:embed="rId3">
            <a:alphaModFix/>
          </a:blip>
          <a:srcRect t="39977" b="50474"/>
          <a:stretch/>
        </p:blipFill>
        <p:spPr>
          <a:xfrm>
            <a:off x="0" y="4741460"/>
            <a:ext cx="9144000" cy="437835"/>
          </a:xfrm>
          <a:prstGeom prst="rect">
            <a:avLst/>
          </a:prstGeom>
          <a:noFill/>
          <a:ln>
            <a:noFill/>
          </a:ln>
        </p:spPr>
      </p:pic>
      <p:sp>
        <p:nvSpPr>
          <p:cNvPr id="10" name="Shape 66"/>
          <p:cNvSpPr txBox="1">
            <a:spLocks/>
          </p:cNvSpPr>
          <p:nvPr/>
        </p:nvSpPr>
        <p:spPr>
          <a:xfrm>
            <a:off x="217751" y="4833790"/>
            <a:ext cx="1563000" cy="341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r>
              <a:rPr lang="en-GB" sz="1000">
                <a:solidFill>
                  <a:srgbClr val="FFFFFF"/>
                </a:solidFill>
                <a:latin typeface="Verdana"/>
                <a:ea typeface="Verdana"/>
                <a:cs typeface="Verdana"/>
                <a:sym typeface="Verdana"/>
              </a:rPr>
              <a:t>unionepetrolifera.it</a:t>
            </a:r>
            <a:endParaRPr lang="en-GB" sz="1000" dirty="0">
              <a:solidFill>
                <a:srgbClr val="FFFFFF"/>
              </a:solidFill>
              <a:latin typeface="Verdana"/>
              <a:ea typeface="Verdana"/>
              <a:cs typeface="Verdana"/>
              <a:sym typeface="Verdana"/>
            </a:endParaRPr>
          </a:p>
        </p:txBody>
      </p:sp>
      <p:sp>
        <p:nvSpPr>
          <p:cNvPr id="3" name="Segnaposto numero diapositiva 2"/>
          <p:cNvSpPr>
            <a:spLocks noGrp="1"/>
          </p:cNvSpPr>
          <p:nvPr>
            <p:ph type="sldNum" idx="12"/>
          </p:nvPr>
        </p:nvSpPr>
        <p:spPr/>
        <p:txBody>
          <a:bodyPr/>
          <a:lstStyle/>
          <a:p>
            <a:pPr lvl="0">
              <a:spcBef>
                <a:spcPts val="0"/>
              </a:spcBef>
              <a:buNone/>
            </a:pPr>
            <a:fld id="{00000000-1234-1234-1234-123412341234}" type="slidenum">
              <a:rPr lang="en-GB" smtClean="0"/>
              <a:t>8</a:t>
            </a:fld>
            <a:endParaRPr lang="en-GB"/>
          </a:p>
        </p:txBody>
      </p:sp>
    </p:spTree>
    <p:extLst>
      <p:ext uri="{BB962C8B-B14F-4D97-AF65-F5344CB8AC3E}">
        <p14:creationId xmlns:p14="http://schemas.microsoft.com/office/powerpoint/2010/main" val="2120046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3">
            <a:alphaModFix/>
          </a:blip>
          <a:srcRect t="39977" b="50474"/>
          <a:stretch/>
        </p:blipFill>
        <p:spPr>
          <a:xfrm>
            <a:off x="0" y="4668278"/>
            <a:ext cx="9144000" cy="416463"/>
          </a:xfrm>
          <a:prstGeom prst="rect">
            <a:avLst/>
          </a:prstGeom>
          <a:noFill/>
          <a:ln>
            <a:noFill/>
          </a:ln>
        </p:spPr>
      </p:pic>
      <p:sp>
        <p:nvSpPr>
          <p:cNvPr id="65" name="Shape 65"/>
          <p:cNvSpPr txBox="1">
            <a:spLocks noGrp="1"/>
          </p:cNvSpPr>
          <p:nvPr>
            <p:ph type="ctrTitle"/>
          </p:nvPr>
        </p:nvSpPr>
        <p:spPr>
          <a:xfrm>
            <a:off x="285867" y="151153"/>
            <a:ext cx="5522400" cy="375026"/>
          </a:xfrm>
          <a:prstGeom prst="rect">
            <a:avLst/>
          </a:prstGeom>
          <a:noFill/>
          <a:ln>
            <a:noFill/>
          </a:ln>
        </p:spPr>
        <p:txBody>
          <a:bodyPr wrap="square" lIns="91425" tIns="91425" rIns="91425" bIns="91425" anchor="b" anchorCtr="0">
            <a:noAutofit/>
          </a:bodyPr>
          <a:lstStyle/>
          <a:p>
            <a:pPr algn="l"/>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L’operatività</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della</a:t>
            </a:r>
            <a:r>
              <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rete </a:t>
            </a:r>
            <a:r>
              <a:rPr lang="en-GB" sz="20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oleodotti</a:t>
            </a:r>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66" name="Shape 66"/>
          <p:cNvSpPr txBox="1">
            <a:spLocks noGrp="1"/>
          </p:cNvSpPr>
          <p:nvPr>
            <p:ph type="subTitle" idx="1"/>
          </p:nvPr>
        </p:nvSpPr>
        <p:spPr>
          <a:xfrm>
            <a:off x="217752" y="4733321"/>
            <a:ext cx="1563000" cy="341700"/>
          </a:xfrm>
          <a:prstGeom prst="rect">
            <a:avLst/>
          </a:prstGeom>
        </p:spPr>
        <p:txBody>
          <a:bodyPr wrap="square" lIns="91425" tIns="91425" rIns="91425" bIns="91425" anchor="t" anchorCtr="0">
            <a:noAutofit/>
          </a:bodyPr>
          <a:lstStyle/>
          <a:p>
            <a:pPr lvl="0" algn="l" rtl="0">
              <a:spcBef>
                <a:spcPts val="0"/>
              </a:spcBef>
              <a:buNone/>
            </a:pPr>
            <a:r>
              <a:rPr lang="en-GB" sz="1100" dirty="0">
                <a:solidFill>
                  <a:srgbClr val="FFFFFF"/>
                </a:solidFill>
                <a:latin typeface="Verdana"/>
                <a:ea typeface="Verdana"/>
                <a:cs typeface="Verdana"/>
                <a:sym typeface="Verdana"/>
              </a:rPr>
              <a:t>unionepetrolifera.it</a:t>
            </a:r>
          </a:p>
        </p:txBody>
      </p:sp>
      <p:sp>
        <p:nvSpPr>
          <p:cNvPr id="67" name="Shape 67"/>
          <p:cNvSpPr/>
          <p:nvPr/>
        </p:nvSpPr>
        <p:spPr>
          <a:xfrm>
            <a:off x="0" y="476079"/>
            <a:ext cx="4754400" cy="50100"/>
          </a:xfrm>
          <a:prstGeom prst="rect">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solidFill>
                <a:srgbClr val="0B5394"/>
              </a:solidFill>
            </a:endParaRPr>
          </a:p>
        </p:txBody>
      </p:sp>
      <p:sp>
        <p:nvSpPr>
          <p:cNvPr id="2" name="CasellaDiTesto 1">
            <a:extLst>
              <a:ext uri="{FF2B5EF4-FFF2-40B4-BE49-F238E27FC236}">
                <a16:creationId xmlns="" xmlns:a16="http://schemas.microsoft.com/office/drawing/2014/main" id="{B56DEAF1-7368-4ACD-872B-553588D4EEA8}"/>
              </a:ext>
            </a:extLst>
          </p:cNvPr>
          <p:cNvSpPr txBox="1"/>
          <p:nvPr/>
        </p:nvSpPr>
        <p:spPr>
          <a:xfrm>
            <a:off x="213425" y="533037"/>
            <a:ext cx="6517868" cy="1754326"/>
          </a:xfrm>
          <a:prstGeom prst="rect">
            <a:avLst/>
          </a:prstGeom>
          <a:noFill/>
        </p:spPr>
        <p:txBody>
          <a:bodyPr wrap="square" rtlCol="0">
            <a:spAutoFit/>
          </a:bodyPr>
          <a:lstStyle/>
          <a:p>
            <a:r>
              <a:rPr lang="it-IT" sz="1200" dirty="0">
                <a:latin typeface="Calibri" panose="020F0502020204030204" pitchFamily="34" charset="0"/>
                <a:cs typeface="Calibri" panose="020F0502020204030204" pitchFamily="34" charset="0"/>
              </a:rPr>
              <a:t>Quali sono gli elementi principali di una rete di oleodotti? </a:t>
            </a:r>
          </a:p>
          <a:p>
            <a:pPr marL="171450" indent="-171450">
              <a:buFont typeface="Arial" panose="020B0604020202020204" pitchFamily="34" charset="0"/>
              <a:buChar char="•"/>
            </a:pPr>
            <a:r>
              <a:rPr lang="it-IT" sz="1200" b="1" dirty="0">
                <a:latin typeface="Calibri" panose="020F0502020204030204" pitchFamily="34" charset="0"/>
                <a:cs typeface="Calibri" panose="020F0502020204030204" pitchFamily="34" charset="0"/>
              </a:rPr>
              <a:t>Le linee di oleodotto: </a:t>
            </a:r>
            <a:r>
              <a:rPr lang="it-IT" sz="1200" dirty="0">
                <a:latin typeface="Calibri" panose="020F0502020204030204" pitchFamily="34" charset="0"/>
                <a:cs typeface="Calibri" panose="020F0502020204030204" pitchFamily="34" charset="0"/>
              </a:rPr>
              <a:t>tubazioni in acciaio, in genere interrate a varie profondità, il cui tracciato è segnalato da paline fuori terra;</a:t>
            </a:r>
          </a:p>
          <a:p>
            <a:pPr marL="171450" indent="-171450">
              <a:buFont typeface="Arial" panose="020B0604020202020204" pitchFamily="34" charset="0"/>
              <a:buChar char="•"/>
            </a:pPr>
            <a:r>
              <a:rPr lang="it-IT" sz="1200" b="1" dirty="0">
                <a:latin typeface="Calibri" panose="020F0502020204030204" pitchFamily="34" charset="0"/>
                <a:cs typeface="Calibri" panose="020F0502020204030204" pitchFamily="34" charset="0"/>
              </a:rPr>
              <a:t>Palina fuori terra: </a:t>
            </a:r>
            <a:r>
              <a:rPr lang="it-IT" sz="1200" dirty="0">
                <a:latin typeface="Calibri" panose="020F0502020204030204" pitchFamily="34" charset="0"/>
                <a:cs typeface="Calibri" panose="020F0502020204030204" pitchFamily="34" charset="0"/>
              </a:rPr>
              <a:t>totem di segnalazione presenza degli Oleodotti; </a:t>
            </a:r>
            <a:endParaRPr lang="it-IT" sz="1200" b="1"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it-IT" sz="1200" b="1" dirty="0">
                <a:latin typeface="Calibri" panose="020F0502020204030204" pitchFamily="34" charset="0"/>
                <a:cs typeface="Calibri" panose="020F0502020204030204" pitchFamily="34" charset="0"/>
              </a:rPr>
              <a:t>le cabine di pompaggio</a:t>
            </a:r>
            <a:r>
              <a:rPr lang="it-IT" sz="1200" dirty="0">
                <a:latin typeface="Calibri" panose="020F0502020204030204" pitchFamily="34" charset="0"/>
                <a:cs typeface="Calibri" panose="020F0502020204030204" pitchFamily="34" charset="0"/>
              </a:rPr>
              <a:t>: dislocate lungo il percorso in base alle caratteristiche orografiche del territorio, rilanciano il liquido in pressione attraverso le tubazioni;</a:t>
            </a:r>
          </a:p>
          <a:p>
            <a:pPr marL="171450" indent="-171450">
              <a:buFont typeface="Arial" panose="020B0604020202020204" pitchFamily="34" charset="0"/>
              <a:buChar char="•"/>
            </a:pPr>
            <a:r>
              <a:rPr lang="it-IT" sz="1200" b="1" dirty="0">
                <a:latin typeface="Calibri" panose="020F0502020204030204" pitchFamily="34" charset="0"/>
                <a:cs typeface="Calibri" panose="020F0502020204030204" pitchFamily="34" charset="0"/>
              </a:rPr>
              <a:t>I locali valvole (detti anche «Camerette»)</a:t>
            </a:r>
            <a:r>
              <a:rPr lang="it-IT" sz="1200" dirty="0">
                <a:latin typeface="Calibri" panose="020F0502020204030204" pitchFamily="34" charset="0"/>
                <a:cs typeface="Calibri" panose="020F0502020204030204" pitchFamily="34" charset="0"/>
              </a:rPr>
              <a:t>:presenti lungo la tratta degli oleodotti, sono dei punti di intercettazione della linea (motorizzati elettricamente o manuali) che consentono in caso di anomalie sulla condotta di intercettare la tratta per effettuare verifiche dai tecnici di linea.</a:t>
            </a:r>
          </a:p>
        </p:txBody>
      </p:sp>
      <p:pic>
        <p:nvPicPr>
          <p:cNvPr id="9" name="Picture 11">
            <a:extLst>
              <a:ext uri="{FF2B5EF4-FFF2-40B4-BE49-F238E27FC236}">
                <a16:creationId xmlns="" xmlns:a16="http://schemas.microsoft.com/office/drawing/2014/main" id="{12485EEF-ACA1-46A2-BB31-C9034DDBE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45" t="19901" r="32281" b="26294"/>
          <a:stretch/>
        </p:blipFill>
        <p:spPr bwMode="auto">
          <a:xfrm>
            <a:off x="1609008" y="2509952"/>
            <a:ext cx="1016021" cy="116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 xmlns:a16="http://schemas.microsoft.com/office/drawing/2014/main" id="{29BAAE3D-1D1B-4788-8121-091AD34566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330"/>
          <a:stretch/>
        </p:blipFill>
        <p:spPr bwMode="auto">
          <a:xfrm>
            <a:off x="6885254" y="782530"/>
            <a:ext cx="1966956" cy="11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a:extLst>
              <a:ext uri="{FF2B5EF4-FFF2-40B4-BE49-F238E27FC236}">
                <a16:creationId xmlns="" xmlns:a16="http://schemas.microsoft.com/office/drawing/2014/main" id="{1450F9C4-6162-4E14-8399-FA5E910F97C0}"/>
              </a:ext>
            </a:extLst>
          </p:cNvPr>
          <p:cNvPicPr>
            <a:picLocks noChangeAspect="1"/>
          </p:cNvPicPr>
          <p:nvPr/>
        </p:nvPicPr>
        <p:blipFill>
          <a:blip r:embed="rId6"/>
          <a:stretch>
            <a:fillRect/>
          </a:stretch>
        </p:blipFill>
        <p:spPr>
          <a:xfrm>
            <a:off x="3097163" y="2467762"/>
            <a:ext cx="1592587" cy="1123541"/>
          </a:xfrm>
          <a:prstGeom prst="rect">
            <a:avLst/>
          </a:prstGeom>
          <a:ln>
            <a:noFill/>
          </a:ln>
        </p:spPr>
      </p:pic>
      <p:sp>
        <p:nvSpPr>
          <p:cNvPr id="4" name="CasellaDiTesto 3">
            <a:extLst>
              <a:ext uri="{FF2B5EF4-FFF2-40B4-BE49-F238E27FC236}">
                <a16:creationId xmlns="" xmlns:a16="http://schemas.microsoft.com/office/drawing/2014/main" id="{46E046F2-E8C2-4723-AC3C-554264402375}"/>
              </a:ext>
            </a:extLst>
          </p:cNvPr>
          <p:cNvSpPr txBox="1"/>
          <p:nvPr/>
        </p:nvSpPr>
        <p:spPr>
          <a:xfrm>
            <a:off x="285867" y="2229406"/>
            <a:ext cx="1610086" cy="253916"/>
          </a:xfrm>
          <a:prstGeom prst="rect">
            <a:avLst/>
          </a:prstGeom>
          <a:noFill/>
        </p:spPr>
        <p:txBody>
          <a:bodyPr wrap="square" rtlCol="0">
            <a:spAutoFit/>
          </a:bodyPr>
          <a:lstStyle/>
          <a:p>
            <a:r>
              <a:rPr lang="it-IT" sz="1050" u="sng" dirty="0">
                <a:solidFill>
                  <a:srgbClr val="002060"/>
                </a:solidFill>
                <a:latin typeface="Bookman Old Style" panose="02050604050505020204" pitchFamily="18" charset="0"/>
                <a:cs typeface="Calibri" panose="020F0502020204030204" pitchFamily="34" charset="0"/>
              </a:rPr>
              <a:t>Palina fuori terra</a:t>
            </a:r>
          </a:p>
        </p:txBody>
      </p:sp>
      <p:sp>
        <p:nvSpPr>
          <p:cNvPr id="13" name="CasellaDiTesto 12">
            <a:extLst>
              <a:ext uri="{FF2B5EF4-FFF2-40B4-BE49-F238E27FC236}">
                <a16:creationId xmlns="" xmlns:a16="http://schemas.microsoft.com/office/drawing/2014/main" id="{5519C6C4-68CF-4E1B-ADC0-27C3CFBC6E99}"/>
              </a:ext>
            </a:extLst>
          </p:cNvPr>
          <p:cNvSpPr txBox="1"/>
          <p:nvPr/>
        </p:nvSpPr>
        <p:spPr>
          <a:xfrm>
            <a:off x="2729481" y="2226646"/>
            <a:ext cx="2430189" cy="253916"/>
          </a:xfrm>
          <a:prstGeom prst="rect">
            <a:avLst/>
          </a:prstGeom>
          <a:noFill/>
        </p:spPr>
        <p:txBody>
          <a:bodyPr wrap="square" rtlCol="0">
            <a:spAutoFit/>
          </a:bodyPr>
          <a:lstStyle/>
          <a:p>
            <a:r>
              <a:rPr lang="it-IT" sz="1050" u="sng" dirty="0">
                <a:solidFill>
                  <a:srgbClr val="002060"/>
                </a:solidFill>
                <a:latin typeface="Bookman Old Style" panose="02050604050505020204" pitchFamily="18" charset="0"/>
                <a:cs typeface="Calibri" panose="020F0502020204030204" pitchFamily="34" charset="0"/>
              </a:rPr>
              <a:t>Cabina o stazione  di pompaggio</a:t>
            </a:r>
          </a:p>
        </p:txBody>
      </p:sp>
      <p:sp>
        <p:nvSpPr>
          <p:cNvPr id="14" name="CasellaDiTesto 13">
            <a:extLst>
              <a:ext uri="{FF2B5EF4-FFF2-40B4-BE49-F238E27FC236}">
                <a16:creationId xmlns="" xmlns:a16="http://schemas.microsoft.com/office/drawing/2014/main" id="{6F7CD446-C5D7-4C07-A923-E964A898E0E6}"/>
              </a:ext>
            </a:extLst>
          </p:cNvPr>
          <p:cNvSpPr txBox="1"/>
          <p:nvPr/>
        </p:nvSpPr>
        <p:spPr>
          <a:xfrm>
            <a:off x="7205115" y="506546"/>
            <a:ext cx="1563201" cy="253916"/>
          </a:xfrm>
          <a:prstGeom prst="rect">
            <a:avLst/>
          </a:prstGeom>
          <a:noFill/>
        </p:spPr>
        <p:txBody>
          <a:bodyPr wrap="square" rtlCol="0">
            <a:spAutoFit/>
          </a:bodyPr>
          <a:lstStyle/>
          <a:p>
            <a:r>
              <a:rPr lang="it-IT" sz="1050" u="sng" dirty="0">
                <a:solidFill>
                  <a:srgbClr val="002060"/>
                </a:solidFill>
                <a:latin typeface="Bookman Old Style" panose="02050604050505020204" pitchFamily="18" charset="0"/>
                <a:cs typeface="Calibri" panose="020F0502020204030204" pitchFamily="34" charset="0"/>
              </a:rPr>
              <a:t>Linee di oleodotto</a:t>
            </a: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6087"/>
          <a:stretch/>
        </p:blipFill>
        <p:spPr bwMode="auto">
          <a:xfrm>
            <a:off x="7868732" y="2391383"/>
            <a:ext cx="1017519" cy="112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sellaDiTesto 14">
            <a:extLst>
              <a:ext uri="{FF2B5EF4-FFF2-40B4-BE49-F238E27FC236}">
                <a16:creationId xmlns="" xmlns:a16="http://schemas.microsoft.com/office/drawing/2014/main" id="{5519C6C4-68CF-4E1B-ADC0-27C3CFBC6E99}"/>
              </a:ext>
            </a:extLst>
          </p:cNvPr>
          <p:cNvSpPr txBox="1"/>
          <p:nvPr/>
        </p:nvSpPr>
        <p:spPr>
          <a:xfrm>
            <a:off x="6195946" y="2179792"/>
            <a:ext cx="1378616" cy="253916"/>
          </a:xfrm>
          <a:prstGeom prst="rect">
            <a:avLst/>
          </a:prstGeom>
          <a:noFill/>
        </p:spPr>
        <p:txBody>
          <a:bodyPr wrap="square" rtlCol="0">
            <a:spAutoFit/>
          </a:bodyPr>
          <a:lstStyle/>
          <a:p>
            <a:r>
              <a:rPr lang="it-IT" sz="1050" i="1" dirty="0">
                <a:latin typeface="Calibri" panose="020F0502020204030204" pitchFamily="34" charset="0"/>
                <a:cs typeface="Calibri" panose="020F0502020204030204" pitchFamily="34" charset="0"/>
              </a:rPr>
              <a:t>         </a:t>
            </a:r>
            <a:r>
              <a:rPr lang="it-IT" sz="1050" u="sng" dirty="0">
                <a:solidFill>
                  <a:srgbClr val="002060"/>
                </a:solidFill>
                <a:latin typeface="Bookman Old Style" panose="02050604050505020204" pitchFamily="18" charset="0"/>
                <a:cs typeface="Calibri" panose="020F0502020204030204" pitchFamily="34" charset="0"/>
              </a:rPr>
              <a:t>Camerette</a:t>
            </a:r>
          </a:p>
        </p:txBody>
      </p:sp>
      <p:sp>
        <p:nvSpPr>
          <p:cNvPr id="5" name="Segnaposto numero diapositiva 4"/>
          <p:cNvSpPr>
            <a:spLocks noGrp="1"/>
          </p:cNvSpPr>
          <p:nvPr>
            <p:ph type="sldNum" idx="12"/>
          </p:nvPr>
        </p:nvSpPr>
        <p:spPr/>
        <p:txBody>
          <a:bodyPr/>
          <a:lstStyle/>
          <a:p>
            <a:pPr lvl="0">
              <a:spcBef>
                <a:spcPts val="0"/>
              </a:spcBef>
              <a:buNone/>
            </a:pPr>
            <a:fld id="{00000000-1234-1234-1234-123412341234}" type="slidenum">
              <a:rPr lang="en-GB" smtClean="0"/>
              <a:t>9</a:t>
            </a:fld>
            <a:endParaRPr lang="en-GB" dirty="0"/>
          </a:p>
        </p:txBody>
      </p:sp>
      <p:pic>
        <p:nvPicPr>
          <p:cNvPr id="16" name="Picture 1" descr="segnaletica\palina.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586" y="2532452"/>
            <a:ext cx="592881" cy="1149180"/>
          </a:xfrm>
          <a:prstGeom prst="rect">
            <a:avLst/>
          </a:prstGeom>
          <a:noFill/>
          <a:ln w="9525">
            <a:noFill/>
            <a:miter lim="800000"/>
            <a:headEnd/>
            <a:tailEnd/>
          </a:ln>
        </p:spPr>
      </p:pic>
      <p:pic>
        <p:nvPicPr>
          <p:cNvPr id="17" name="Picture 2" descr="segnaletica\cinese.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037" y="2532452"/>
            <a:ext cx="605809" cy="1142176"/>
          </a:xfrm>
          <a:prstGeom prst="rect">
            <a:avLst/>
          </a:prstGeom>
          <a:noFill/>
          <a:ln w="9525">
            <a:noFill/>
            <a:miter lim="800000"/>
            <a:headEnd/>
            <a:tailEnd/>
          </a:ln>
        </p:spPr>
      </p:pic>
      <p:pic>
        <p:nvPicPr>
          <p:cNvPr id="18" name="Immagine 17">
            <a:extLst>
              <a:ext uri="{FF2B5EF4-FFF2-40B4-BE49-F238E27FC236}">
                <a16:creationId xmlns="" xmlns:a16="http://schemas.microsoft.com/office/drawing/2014/main" id="{3E26E5EC-0E9D-4FA2-AB13-32F4520CB56B}"/>
              </a:ext>
            </a:extLst>
          </p:cNvPr>
          <p:cNvPicPr>
            <a:picLocks noChangeAspect="1"/>
          </p:cNvPicPr>
          <p:nvPr/>
        </p:nvPicPr>
        <p:blipFill rotWithShape="1">
          <a:blip r:embed="rId10"/>
          <a:srcRect b="7970"/>
          <a:stretch/>
        </p:blipFill>
        <p:spPr>
          <a:xfrm>
            <a:off x="387123" y="3781211"/>
            <a:ext cx="2160002" cy="787487"/>
          </a:xfrm>
          <a:prstGeom prst="rect">
            <a:avLst/>
          </a:prstGeom>
        </p:spPr>
      </p:pic>
      <p:sp>
        <p:nvSpPr>
          <p:cNvPr id="19" name="Rettangolo 18"/>
          <p:cNvSpPr/>
          <p:nvPr/>
        </p:nvSpPr>
        <p:spPr>
          <a:xfrm>
            <a:off x="6511121" y="2534444"/>
            <a:ext cx="1184115" cy="973606"/>
          </a:xfrm>
          <a:prstGeom prst="rect">
            <a:avLst/>
          </a:prstGeom>
          <a:blipFill>
            <a:blip r:embed="rId11"/>
            <a:srcRect/>
            <a:stretch>
              <a:fillRect l="-13965" t="-37192" r="-25038" b="-220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5081147" y="2714455"/>
            <a:ext cx="1256478" cy="789410"/>
          </a:xfrm>
          <a:prstGeom prst="rect">
            <a:avLst/>
          </a:prstGeom>
          <a:blipFill>
            <a:blip r:embed="rId12"/>
            <a:srcRect/>
            <a:stretch>
              <a:fillRect l="-25396" t="-48370" r="-5600" b="-480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01512" y="3601070"/>
            <a:ext cx="2398902" cy="977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ttangolo 21"/>
          <p:cNvSpPr/>
          <p:nvPr/>
        </p:nvSpPr>
        <p:spPr>
          <a:xfrm>
            <a:off x="3249196" y="3661133"/>
            <a:ext cx="1273627" cy="917818"/>
          </a:xfrm>
          <a:prstGeom prst="rect">
            <a:avLst/>
          </a:prstGeom>
          <a:blipFill>
            <a:blip r:embed="rId14"/>
            <a:stretch>
              <a:fillRect t="-12247" r="-22782" b="-297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0053275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2117</TotalTime>
  <Words>4657</Words>
  <Application>Microsoft Office PowerPoint</Application>
  <PresentationFormat>Presentazione su schermo (16:9)</PresentationFormat>
  <Paragraphs>651</Paragraphs>
  <Slides>47</Slides>
  <Notes>38</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47</vt:i4>
      </vt:variant>
    </vt:vector>
  </HeadingPairs>
  <TitlesOfParts>
    <vt:vector size="61" baseType="lpstr">
      <vt:lpstr>Arial</vt:lpstr>
      <vt:lpstr>Bookman Old Style</vt:lpstr>
      <vt:lpstr>Cabin</vt:lpstr>
      <vt:lpstr>Calibri</vt:lpstr>
      <vt:lpstr>Courier New</vt:lpstr>
      <vt:lpstr>EMprint</vt:lpstr>
      <vt:lpstr>EMprint Light</vt:lpstr>
      <vt:lpstr>EMprint Regular</vt:lpstr>
      <vt:lpstr>Gill Sans</vt:lpstr>
      <vt:lpstr>Times New Roman</vt:lpstr>
      <vt:lpstr>Verdana</vt:lpstr>
      <vt:lpstr>Wingdings</vt:lpstr>
      <vt:lpstr>ヒラギノ角ゴ Pro W3</vt:lpstr>
      <vt:lpstr>Simple Light</vt:lpstr>
      <vt:lpstr>Corso di aggiornamento  per le Forze di Polizia e Vigili del Fuoco    “Il fenomeno degli attacchi agli oleodotti:  partenariato pubblico-privato per la prevenzione e il contrasto”</vt:lpstr>
      <vt:lpstr>Agenda</vt:lpstr>
      <vt:lpstr>Agenda</vt:lpstr>
      <vt:lpstr>L’Unione Petrolifera</vt:lpstr>
      <vt:lpstr>La logistica italiana </vt:lpstr>
      <vt:lpstr>La rete degli oleodotti: descrizione e strategicità</vt:lpstr>
      <vt:lpstr>Le dimensioni del fenomeno</vt:lpstr>
      <vt:lpstr>Agenda</vt:lpstr>
      <vt:lpstr>L’operatività della rete oleodotti</vt:lpstr>
      <vt:lpstr>Le fasi dell’attacco ad un oleodotto </vt:lpstr>
      <vt:lpstr>Presentazione standard di PowerPoint</vt:lpstr>
      <vt:lpstr>Presentazione standard di PowerPoint</vt:lpstr>
      <vt:lpstr>Presentazione standard di PowerPoint</vt:lpstr>
      <vt:lpstr>Presentazione standard di PowerPoint</vt:lpstr>
      <vt:lpstr>Tempi: attacco all’oleodotto</vt:lpstr>
      <vt:lpstr>Presentazione standard di PowerPoint</vt:lpstr>
      <vt:lpstr>Strumenti utilizzati negli attacchi</vt:lpstr>
      <vt:lpstr>Presentazione standard di PowerPoint</vt:lpstr>
      <vt:lpstr>Presentazione standard di PowerPoint</vt:lpstr>
      <vt:lpstr>Presentazione standard di PowerPoint</vt:lpstr>
      <vt:lpstr>Agenda</vt:lpstr>
      <vt:lpstr>Focus su l’evoluzione del fenomeno   </vt:lpstr>
      <vt:lpstr>Presentazione standard di PowerPoint</vt:lpstr>
      <vt:lpstr>Metodo Russo: aumento distanza dal punto di prelievo</vt:lpstr>
      <vt:lpstr>Presentazione standard di PowerPoint</vt:lpstr>
      <vt:lpstr>Presentazione standard di PowerPoint</vt:lpstr>
      <vt:lpstr>Video scavo</vt:lpstr>
      <vt:lpstr>Operazione Enigma | Maggio 2017  Un esempio di collaborazione con le Forze di Polizia</vt:lpstr>
      <vt:lpstr>Video petrolio</vt:lpstr>
      <vt:lpstr>Agenda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Azioni intraprese</vt:lpstr>
      <vt:lpstr>Portale Segnalazione Attacchi Oleodotti</vt:lpstr>
      <vt:lpstr>In conclusione </vt:lpstr>
      <vt:lpstr>Presentazione standard di PowerPoint</vt:lpstr>
      <vt:lpstr>Back up</vt:lpstr>
      <vt:lpstr>Il contrasto all’illegalità</vt:lpstr>
      <vt:lpstr>Il contrasto all’illegalità: le azioni</vt:lpstr>
      <vt:lpstr>Dispositivi utilizzati per una effrazione (foto)</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titolo titolo</dc:title>
  <dc:creator>Donatella Giacopetti</dc:creator>
  <cp:lastModifiedBy>Donatella Giacopetti</cp:lastModifiedBy>
  <cp:revision>178</cp:revision>
  <cp:lastPrinted>2018-05-09T15:34:26Z</cp:lastPrinted>
  <dcterms:modified xsi:type="dcterms:W3CDTF">2018-05-09T15:51:26Z</dcterms:modified>
</cp:coreProperties>
</file>