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797675" cy="987266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2946400" cy="495300"/>
          </a:xfrm>
          <a:prstGeom prst="rect">
            <a:avLst/>
          </a:prstGeom>
        </p:spPr>
        <p:txBody>
          <a:bodyPr vert="horz" lIns="91029" tIns="45515" rIns="91029" bIns="45515" rtlCol="0"/>
          <a:lstStyle>
            <a:lvl1pPr algn="l">
              <a:defRPr sz="11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5300"/>
          </a:xfrm>
          <a:prstGeom prst="rect">
            <a:avLst/>
          </a:prstGeom>
        </p:spPr>
        <p:txBody>
          <a:bodyPr vert="horz" lIns="91029" tIns="45515" rIns="91029" bIns="45515" rtlCol="0"/>
          <a:lstStyle>
            <a:lvl1pPr algn="r">
              <a:defRPr sz="1100"/>
            </a:lvl1pPr>
          </a:lstStyle>
          <a:p>
            <a:fld id="{9B21B70F-E057-48B4-AA25-04AE629C216E}" type="datetimeFigureOut">
              <a:rPr lang="it-IT" smtClean="0"/>
              <a:t>21/06/2016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29" tIns="45515" rIns="91029" bIns="45515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5" y="4751393"/>
            <a:ext cx="5438775" cy="3887787"/>
          </a:xfrm>
          <a:prstGeom prst="rect">
            <a:avLst/>
          </a:prstGeom>
        </p:spPr>
        <p:txBody>
          <a:bodyPr vert="horz" lIns="91029" tIns="45515" rIns="91029" bIns="45515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5" y="9377363"/>
            <a:ext cx="2946400" cy="495300"/>
          </a:xfrm>
          <a:prstGeom prst="rect">
            <a:avLst/>
          </a:prstGeom>
        </p:spPr>
        <p:txBody>
          <a:bodyPr vert="horz" lIns="91029" tIns="45515" rIns="91029" bIns="45515" rtlCol="0" anchor="b"/>
          <a:lstStyle>
            <a:lvl1pPr algn="l">
              <a:defRPr sz="11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9" y="9377363"/>
            <a:ext cx="2946400" cy="495300"/>
          </a:xfrm>
          <a:prstGeom prst="rect">
            <a:avLst/>
          </a:prstGeom>
        </p:spPr>
        <p:txBody>
          <a:bodyPr vert="horz" lIns="91029" tIns="45515" rIns="91029" bIns="45515" rtlCol="0" anchor="b"/>
          <a:lstStyle>
            <a:lvl1pPr algn="r">
              <a:defRPr sz="1100"/>
            </a:lvl1pPr>
          </a:lstStyle>
          <a:p>
            <a:fld id="{0ED8A744-A863-4BAC-9158-73936571E9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148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8A744-A863-4BAC-9158-73936571E9DD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8593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9073-3A2A-484F-AE3B-3322266A8967}" type="datetime1">
              <a:rPr lang="it-IT" smtClean="0"/>
              <a:t>21/06/2016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9C0D5-DABA-4587-9BC0-AC3C3FFF9A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1996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5EED9-96C6-4809-816F-7BC79C8CA45F}" type="datetime1">
              <a:rPr lang="it-IT" smtClean="0"/>
              <a:t>21/06/2016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9C0D5-DABA-4587-9BC0-AC3C3FFF9A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4082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9324-5498-4C0C-B734-8E448F5873B8}" type="datetime1">
              <a:rPr lang="it-IT" smtClean="0"/>
              <a:t>21/06/2016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9C0D5-DABA-4587-9BC0-AC3C3FFF9A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4338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9D19D-1B34-44DD-9413-6BDD0B964781}" type="datetime1">
              <a:rPr lang="it-IT" smtClean="0"/>
              <a:t>21/06/2016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9C0D5-DABA-4587-9BC0-AC3C3FFF9A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6095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D3658-547E-498E-8BD3-B55B0937CC68}" type="datetime1">
              <a:rPr lang="it-IT" smtClean="0"/>
              <a:t>21/06/2016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9C0D5-DABA-4587-9BC0-AC3C3FFF9A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7659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8AB7-3E08-441B-92F1-91BF28C708F8}" type="datetime1">
              <a:rPr lang="it-IT" smtClean="0"/>
              <a:t>21/06/2016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9C0D5-DABA-4587-9BC0-AC3C3FFF9A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6034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848BB-10AB-4F53-B260-C2044CB50D60}" type="datetime1">
              <a:rPr lang="it-IT" smtClean="0"/>
              <a:t>21/06/2016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9C0D5-DABA-4587-9BC0-AC3C3FFF9A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8706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1F90-B756-47F4-AB90-B8C8684C8DAE}" type="datetime1">
              <a:rPr lang="it-IT" smtClean="0"/>
              <a:t>21/06/2016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9C0D5-DABA-4587-9BC0-AC3C3FFF9A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749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2A39-E7C3-42CB-BF99-29CD5B8A829A}" type="datetime1">
              <a:rPr lang="it-IT" smtClean="0"/>
              <a:t>21/06/2016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9C0D5-DABA-4587-9BC0-AC3C3FFF9A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6153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3A76-14BA-4C91-88B4-F28A6D61D1EC}" type="datetime1">
              <a:rPr lang="it-IT" smtClean="0"/>
              <a:t>21/06/2016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9C0D5-DABA-4587-9BC0-AC3C3FFF9A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0824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D817-11C8-4874-A1E0-6B73EC3B5873}" type="datetime1">
              <a:rPr lang="it-IT" smtClean="0"/>
              <a:t>21/06/2016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9C0D5-DABA-4587-9BC0-AC3C3FFF9A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1509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A3722-3E8A-441C-A4DD-0E11B48644C0}" type="datetime1">
              <a:rPr lang="it-IT" smtClean="0"/>
              <a:t>21/06/2016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9C0D5-DABA-4587-9BC0-AC3C3FFF9A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268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9" name="Rettangolo 2"/>
          <p:cNvSpPr>
            <a:spLocks noChangeArrowheads="1"/>
          </p:cNvSpPr>
          <p:nvPr/>
        </p:nvSpPr>
        <p:spPr bwMode="auto">
          <a:xfrm>
            <a:off x="412884" y="1325230"/>
            <a:ext cx="10025168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altLang="it-IT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Contributo essenziale per lo </a:t>
            </a:r>
            <a:r>
              <a:rPr lang="it-IT" altLang="it-IT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sviluppo </a:t>
            </a:r>
            <a:endParaRPr lang="it-IT" altLang="it-IT" sz="20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" panose="02020603050405020304" pitchFamily="18" charset="0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None/>
            </a:pPr>
            <a:r>
              <a:rPr lang="it-IT" altLang="it-IT" sz="16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Guido </a:t>
            </a:r>
            <a:r>
              <a:rPr lang="it-IT" altLang="it-IT" sz="1600" dirty="0" err="1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Ottolenghi</a:t>
            </a:r>
            <a:r>
              <a:rPr lang="it-IT" altLang="it-IT" sz="16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 (membro Consiglio Direttivo UP, </a:t>
            </a:r>
            <a:r>
              <a:rPr lang="it-IT" altLang="it-IT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AD </a:t>
            </a:r>
            <a:r>
              <a:rPr lang="it-IT" altLang="it-IT" sz="1600" dirty="0" err="1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Pir</a:t>
            </a:r>
            <a:r>
              <a:rPr lang="it-IT" altLang="it-IT" sz="16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)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None/>
            </a:pPr>
            <a:r>
              <a:rPr lang="it-IT" altLang="it-IT" sz="16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Gianfranco Borghini </a:t>
            </a:r>
            <a:r>
              <a:rPr lang="it-IT" altLang="it-IT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(Presidente Comitato Ottimisti </a:t>
            </a:r>
            <a:r>
              <a:rPr lang="it-IT" altLang="it-IT" sz="16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e </a:t>
            </a:r>
            <a:r>
              <a:rPr lang="it-IT" altLang="it-IT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Razionali</a:t>
            </a:r>
            <a:r>
              <a:rPr lang="it-IT" altLang="it-IT" sz="16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)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None/>
            </a:pPr>
            <a:r>
              <a:rPr lang="it-IT" altLang="it-IT" sz="16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Paola De Micheli (Sottosegretario </a:t>
            </a:r>
            <a:r>
              <a:rPr lang="it-IT" altLang="it-IT" sz="1600" dirty="0" err="1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Mef</a:t>
            </a:r>
            <a:r>
              <a:rPr lang="it-IT" altLang="it-IT" sz="16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)</a:t>
            </a:r>
          </a:p>
          <a:p>
            <a:pPr marL="457200" indent="-45720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altLang="it-IT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Il futuro della mobilità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None/>
            </a:pPr>
            <a:r>
              <a:rPr lang="it-IT" altLang="it-IT" sz="16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Paolo Grossi (Vicepresidente UP, Direttore Commerciale R&amp;M Eni)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None/>
            </a:pPr>
            <a:r>
              <a:rPr lang="it-IT" altLang="it-IT" sz="16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Alfredo Altavilla (CEO </a:t>
            </a:r>
            <a:r>
              <a:rPr lang="it-IT" altLang="it-IT" sz="1600" dirty="0" err="1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Emea</a:t>
            </a:r>
            <a:r>
              <a:rPr lang="it-IT" altLang="it-IT" sz="16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 FCA)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None/>
            </a:pPr>
            <a:r>
              <a:rPr lang="it-IT" altLang="it-IT" sz="16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Michele Meta (Presidente Commissione Trasporti Camera)</a:t>
            </a:r>
            <a:endParaRPr lang="it-IT" altLang="it-IT" sz="2400" dirty="0">
              <a:latin typeface="Calibri" panose="020F0502020204030204" pitchFamily="34" charset="0"/>
              <a:ea typeface="Calibri" panose="020F0502020204030204" pitchFamily="34" charset="0"/>
              <a:cs typeface="Times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altLang="it-IT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La sfida ambientale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None/>
            </a:pPr>
            <a:r>
              <a:rPr lang="it-IT" altLang="it-IT" sz="16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Gianni Murano (Vicepresidente UP, Presidente Esso Italiana)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None/>
            </a:pPr>
            <a:r>
              <a:rPr lang="it-IT" altLang="it-IT" sz="16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Davide </a:t>
            </a:r>
            <a:r>
              <a:rPr lang="it-IT" altLang="it-IT" sz="1600" dirty="0" err="1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Tabarelli</a:t>
            </a:r>
            <a:r>
              <a:rPr lang="it-IT" altLang="it-IT" sz="16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 (Presidente Nomisma Energia)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None/>
            </a:pPr>
            <a:r>
              <a:rPr lang="it-IT" altLang="it-IT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Gianni Bessi (Consigliere Regione </a:t>
            </a:r>
            <a:r>
              <a:rPr lang="it-IT" altLang="it-IT" sz="16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Emilia Romagna)</a:t>
            </a: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endParaRPr lang="it-IT" altLang="it-IT" sz="2000" b="1" dirty="0">
              <a:latin typeface="Calibri" panose="020F0502020204030204" pitchFamily="34" charset="0"/>
              <a:ea typeface="Calibri" panose="020F0502020204030204" pitchFamily="34" charset="0"/>
              <a:cs typeface="Times" panose="02020603050405020304" pitchFamily="18" charset="0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8459" y="2223066"/>
            <a:ext cx="1304828" cy="287962"/>
          </a:xfrm>
          <a:prstGeom prst="rect">
            <a:avLst/>
          </a:prstGeom>
        </p:spPr>
      </p:pic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9C0D5-DABA-4587-9BC0-AC3C3FFF9A26}" type="slidenum">
              <a:rPr lang="it-IT" smtClean="0"/>
              <a:t>1</a:t>
            </a:fld>
            <a:endParaRPr lang="it-IT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7927" y="2627274"/>
            <a:ext cx="2975422" cy="2141906"/>
          </a:xfrm>
          <a:prstGeom prst="rect">
            <a:avLst/>
          </a:prstGeom>
        </p:spPr>
      </p:pic>
      <p:sp>
        <p:nvSpPr>
          <p:cNvPr id="9" name="CasellaDiTesto 1"/>
          <p:cNvSpPr txBox="1">
            <a:spLocks noChangeArrowheads="1"/>
          </p:cNvSpPr>
          <p:nvPr/>
        </p:nvSpPr>
        <p:spPr bwMode="auto">
          <a:xfrm>
            <a:off x="1990477" y="687877"/>
            <a:ext cx="7526216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3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it-IT" altLang="it-IT" sz="38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temi</a:t>
            </a:r>
            <a:endParaRPr lang="it-IT" altLang="it-IT" sz="3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0215" y="163175"/>
            <a:ext cx="2007714" cy="66862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38633" y="4831838"/>
            <a:ext cx="3190108" cy="286313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62785" y="5126530"/>
            <a:ext cx="2435969" cy="343612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77929" y="260284"/>
            <a:ext cx="535070" cy="330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632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CasellaDiTesto 1"/>
          <p:cNvSpPr txBox="1">
            <a:spLocks noChangeArrowheads="1"/>
          </p:cNvSpPr>
          <p:nvPr/>
        </p:nvSpPr>
        <p:spPr bwMode="auto">
          <a:xfrm>
            <a:off x="1953484" y="703779"/>
            <a:ext cx="7526216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3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it-IT" altLang="it-IT" sz="38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temi</a:t>
            </a:r>
            <a:endParaRPr lang="it-IT" altLang="it-IT" sz="3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39" name="Rettangolo 2"/>
          <p:cNvSpPr>
            <a:spLocks noChangeArrowheads="1"/>
          </p:cNvSpPr>
          <p:nvPr/>
        </p:nvSpPr>
        <p:spPr bwMode="auto">
          <a:xfrm>
            <a:off x="230003" y="1271969"/>
            <a:ext cx="9858191" cy="637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altLang="it-IT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Legalità è qualità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None/>
            </a:pPr>
            <a:r>
              <a:rPr lang="it-IT" altLang="it-IT" sz="16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Daniele Bandiera (Vicepresidente UP, AD api)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None/>
            </a:pPr>
            <a:r>
              <a:rPr lang="it-IT" altLang="it-IT" sz="16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Rosario </a:t>
            </a:r>
            <a:r>
              <a:rPr lang="it-IT" altLang="it-IT" sz="1600" dirty="0" err="1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Trefiletti</a:t>
            </a:r>
            <a:r>
              <a:rPr lang="it-IT" altLang="it-IT" sz="16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 (Presidente </a:t>
            </a:r>
            <a:r>
              <a:rPr lang="it-IT" altLang="it-IT" sz="1600" dirty="0" err="1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Federconsumatori</a:t>
            </a:r>
            <a:r>
              <a:rPr lang="it-IT" altLang="it-IT" sz="16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)</a:t>
            </a:r>
            <a:endParaRPr lang="it-IT" altLang="it-IT" sz="2000" dirty="0">
              <a:latin typeface="Calibri" panose="020F0502020204030204" pitchFamily="34" charset="0"/>
              <a:ea typeface="Calibri" panose="020F0502020204030204" pitchFamily="34" charset="0"/>
              <a:cs typeface="Times" panose="02020603050405020304" pitchFamily="18" charset="0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None/>
            </a:pPr>
            <a:r>
              <a:rPr lang="it-IT" altLang="it-IT" sz="16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Ignazio Abrignani (Vicepresidente X Commissione </a:t>
            </a:r>
            <a:r>
              <a:rPr lang="it-IT" altLang="it-IT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Camera, 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None/>
            </a:pPr>
            <a:r>
              <a:rPr lang="it-IT" altLang="it-IT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		Presidente Associazione </a:t>
            </a:r>
            <a:r>
              <a:rPr lang="it-IT" altLang="it-IT" sz="16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parlamentari per lo sviluppo </a:t>
            </a:r>
            <a:r>
              <a:rPr lang="it-IT" altLang="it-IT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sostenibile) </a:t>
            </a:r>
            <a:endParaRPr lang="it-IT" altLang="it-IT" sz="1600" dirty="0">
              <a:latin typeface="Calibri" panose="020F0502020204030204" pitchFamily="34" charset="0"/>
              <a:ea typeface="Calibri" panose="020F0502020204030204" pitchFamily="34" charset="0"/>
              <a:cs typeface="Times" panose="02020603050405020304" pitchFamily="18" charset="0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None/>
            </a:pPr>
            <a:endParaRPr lang="it-IT" altLang="it-IT" sz="1600" dirty="0">
              <a:latin typeface="Calibri" panose="020F0502020204030204" pitchFamily="34" charset="0"/>
              <a:ea typeface="Calibri" panose="020F0502020204030204" pitchFamily="34" charset="0"/>
              <a:cs typeface="Times" panose="02020603050405020304" pitchFamily="18" charset="0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None/>
            </a:pPr>
            <a:r>
              <a:rPr lang="it-IT" altLang="it-IT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Conclusioni</a:t>
            </a:r>
          </a:p>
          <a:p>
            <a:pPr marL="457200" indent="-45720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altLang="it-IT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Le risorse del sistema 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None/>
            </a:pPr>
            <a:r>
              <a:rPr lang="it-IT" altLang="it-IT" sz="16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Claudio Spinaci (Presidente UP)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None/>
            </a:pPr>
            <a:r>
              <a:rPr lang="it-IT" altLang="it-IT" sz="16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Vincenzo Boccia (Presidente </a:t>
            </a:r>
            <a:r>
              <a:rPr lang="it-IT" altLang="it-IT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Confindustria)</a:t>
            </a:r>
            <a:endParaRPr lang="it-IT" altLang="it-IT" sz="1600" dirty="0">
              <a:latin typeface="Calibri" panose="020F0502020204030204" pitchFamily="34" charset="0"/>
              <a:ea typeface="Calibri" panose="020F0502020204030204" pitchFamily="34" charset="0"/>
              <a:cs typeface="Times" panose="02020603050405020304" pitchFamily="18" charset="0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None/>
            </a:pPr>
            <a:r>
              <a:rPr lang="it-IT" altLang="it-IT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Teresa </a:t>
            </a:r>
            <a:r>
              <a:rPr lang="it-IT" altLang="it-IT" sz="1600" dirty="0" err="1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Bellanova</a:t>
            </a:r>
            <a:r>
              <a:rPr lang="it-IT" altLang="it-IT" sz="16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 (Viceministro Ministero dello </a:t>
            </a:r>
            <a:r>
              <a:rPr lang="it-IT" altLang="it-IT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Sviluppo </a:t>
            </a:r>
            <a:r>
              <a:rPr lang="it-IT" altLang="it-IT" sz="16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economico</a:t>
            </a:r>
            <a:r>
              <a:rPr lang="it-IT" altLang="it-IT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)</a:t>
            </a:r>
            <a:r>
              <a:rPr lang="it-IT" altLang="it-IT" sz="16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 </a:t>
            </a:r>
            <a:endParaRPr lang="it-IT" altLang="it-IT" sz="1600" dirty="0" smtClean="0">
              <a:latin typeface="Calibri" panose="020F0502020204030204" pitchFamily="34" charset="0"/>
              <a:ea typeface="Calibri" panose="020F0502020204030204" pitchFamily="34" charset="0"/>
              <a:cs typeface="Times" panose="02020603050405020304" pitchFamily="18" charset="0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None/>
            </a:pPr>
            <a:r>
              <a:rPr lang="it-IT" altLang="it-IT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Gianluca Galletti (Ministro dell’Ambiente)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None/>
            </a:pPr>
            <a:endParaRPr lang="it-IT" altLang="it-IT" sz="2000" dirty="0">
              <a:latin typeface="Calibri" panose="020F0502020204030204" pitchFamily="34" charset="0"/>
              <a:ea typeface="Calibri" panose="020F0502020204030204" pitchFamily="34" charset="0"/>
              <a:cs typeface="Times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endParaRPr lang="it-IT" altLang="it-IT" sz="2000" b="1" dirty="0">
              <a:latin typeface="Calibri" panose="020F0502020204030204" pitchFamily="34" charset="0"/>
              <a:ea typeface="Calibri" panose="020F0502020204030204" pitchFamily="34" charset="0"/>
              <a:cs typeface="Times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endParaRPr lang="it-IT" altLang="it-IT" sz="2000" b="1" dirty="0">
              <a:latin typeface="Calibri" panose="020F0502020204030204" pitchFamily="34" charset="0"/>
              <a:ea typeface="Calibri" panose="020F0502020204030204" pitchFamily="34" charset="0"/>
              <a:cs typeface="Times" panose="02020603050405020304" pitchFamily="18" charset="0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2600" y="2176361"/>
            <a:ext cx="1304828" cy="287962"/>
          </a:xfrm>
          <a:prstGeom prst="rect">
            <a:avLst/>
          </a:prstGeom>
        </p:spPr>
      </p:pic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9C0D5-DABA-4587-9BC0-AC3C3FFF9A26}" type="slidenum">
              <a:rPr lang="it-IT" smtClean="0"/>
              <a:t>2</a:t>
            </a:fld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8378" y="2520460"/>
            <a:ext cx="2975422" cy="2141906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0215" y="179077"/>
            <a:ext cx="2007714" cy="668627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00624" y="4699466"/>
            <a:ext cx="3190108" cy="286313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93989" y="4982360"/>
            <a:ext cx="2435969" cy="343612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77929" y="262393"/>
            <a:ext cx="535070" cy="330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199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CasellaDiTesto 1"/>
          <p:cNvSpPr txBox="1">
            <a:spLocks noChangeArrowheads="1"/>
          </p:cNvSpPr>
          <p:nvPr/>
        </p:nvSpPr>
        <p:spPr bwMode="auto">
          <a:xfrm>
            <a:off x="1976476" y="260965"/>
            <a:ext cx="832338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Contributo essenziale per lo sviluppo</a:t>
            </a:r>
          </a:p>
        </p:txBody>
      </p:sp>
      <p:sp>
        <p:nvSpPr>
          <p:cNvPr id="18439" name="Rettangolo 2"/>
          <p:cNvSpPr>
            <a:spLocks noChangeArrowheads="1"/>
          </p:cNvSpPr>
          <p:nvPr/>
        </p:nvSpPr>
        <p:spPr bwMode="auto">
          <a:xfrm>
            <a:off x="659958" y="1627073"/>
            <a:ext cx="10479820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L’energia è un elemento essenziale del nostro vivere quotidiano.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Il petrolio è stato il motore del progresso e dello sviluppo economico per la maggior parte del ‘900 e continua ad essere una delle industrie più sofisticate e avanzate.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Lo sviluppo tecnologico è parte essenziale dell’industria petrolifera che deve gestire strutture industriali molto complesse per le quali servono competenze molto elevate.</a:t>
            </a: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it-IT" altLang="it-IT" sz="1200" dirty="0">
                <a:latin typeface="+mn-lt"/>
                <a:ea typeface="Calibri" panose="020F0502020204030204" pitchFamily="34" charset="0"/>
                <a:cs typeface="Times" panose="02020603050405020304" pitchFamily="18" charset="0"/>
              </a:rPr>
              <a:t>Un’industria che continua ad </a:t>
            </a:r>
            <a:r>
              <a:rPr lang="it-IT" altLang="it-IT" sz="1200" dirty="0" smtClean="0">
                <a:latin typeface="+mn-lt"/>
                <a:ea typeface="Calibri" panose="020F0502020204030204" pitchFamily="34" charset="0"/>
                <a:cs typeface="Times" panose="02020603050405020304" pitchFamily="18" charset="0"/>
              </a:rPr>
              <a:t>evolvere ed innovare </a:t>
            </a:r>
            <a:r>
              <a:rPr lang="it-IT" altLang="it-IT" sz="1200" dirty="0">
                <a:latin typeface="+mn-lt"/>
                <a:ea typeface="Calibri" panose="020F0502020204030204" pitchFamily="34" charset="0"/>
                <a:cs typeface="Times" panose="02020603050405020304" pitchFamily="18" charset="0"/>
              </a:rPr>
              <a:t>per rispondere alla </a:t>
            </a:r>
            <a:r>
              <a:rPr lang="it-IT" altLang="it-IT" sz="1200" dirty="0" smtClean="0">
                <a:latin typeface="+mn-lt"/>
                <a:ea typeface="Calibri" panose="020F0502020204030204" pitchFamily="34" charset="0"/>
                <a:cs typeface="Times" panose="02020603050405020304" pitchFamily="18" charset="0"/>
              </a:rPr>
              <a:t>crescente domanda </a:t>
            </a:r>
            <a:r>
              <a:rPr lang="it-IT" altLang="it-IT" sz="1200" dirty="0">
                <a:latin typeface="+mn-lt"/>
                <a:ea typeface="Calibri" panose="020F0502020204030204" pitchFamily="34" charset="0"/>
                <a:cs typeface="Times" panose="02020603050405020304" pitchFamily="18" charset="0"/>
              </a:rPr>
              <a:t>di energia, dando il suo contributo all’economia del Paese: produce un </a:t>
            </a:r>
            <a:r>
              <a:rPr lang="it-IT" sz="1200" dirty="0">
                <a:latin typeface="+mn-lt"/>
              </a:rPr>
              <a:t>fatturato superiore ai 100 miliardi di euro; contribuisce alle Entrate dello Stato con oltre 40 miliardi tra accise e Iva; impiega direttamente 20.000 persone e altre 130.000 nell’indotto; distribuisce ogni giorno oltre 100 milioni di litri di carburanti; vanta una rete logistica distribuita capillarmente sul territorio con 21.000 punti vendita, 600 depositi e circa 3000 km di oleodotti. Una filiera di fondamentale importanza strategica.</a:t>
            </a: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it-IT" sz="1200" dirty="0">
                <a:latin typeface="+mn-lt"/>
              </a:rPr>
              <a:t>Le competenze e le capacità dell’industria petrolifera sono ancora preziose perché il petrolio e i suoi derivati resteranno per alcuni decenni un punto cardinale dello sviluppo economico ed energetico del nostro Paese.</a:t>
            </a:r>
            <a:endParaRPr lang="it-IT" altLang="it-IT" sz="1200" dirty="0">
              <a:latin typeface="Calibri" panose="020F0502020204030204" pitchFamily="34" charset="0"/>
              <a:ea typeface="Calibri" panose="020F0502020204030204" pitchFamily="34" charset="0"/>
              <a:cs typeface="Times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Un settore che forse rappresenta una delle più strutturate realtà industriali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italiane, di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cui spesso si parla senza riconoscerne il ruolo, la complessità e la centralità nel tessuto produttivo nazionale.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È una filiera che rappresenta un settore strategico in quanto fondamentale per soddisfare le esigenze di mobilità, oggi in via quasi esclusiva e domani sempre con una quota significativa,  di persone e merci che concorrono alla crescita del Paese.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La ricerca dell’efficienza, una razionalizzazione e uno sviluppo programmato,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ove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necessario, delle infrastrutture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strategiche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esistenti come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autostrade,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porti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e grandi reti, depositi e oleodotti, per un Paese </a:t>
            </a:r>
            <a:r>
              <a:rPr lang="it-IT" altLang="it-IT" sz="1200" dirty="0" err="1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orograficamente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 difficile come l’Italia,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sono fondamentali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per garantire una distribuzione capillare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e sostenibile dell’energia, nonché la sicurezza degli approvvigionamenti.</a:t>
            </a:r>
            <a:endParaRPr lang="it-IT" altLang="it-IT" sz="1200" dirty="0">
              <a:latin typeface="Calibri" panose="020F0502020204030204" pitchFamily="34" charset="0"/>
              <a:ea typeface="Calibri" panose="020F0502020204030204" pitchFamily="34" charset="0"/>
              <a:cs typeface="Times" panose="02020603050405020304" pitchFamily="18" charset="0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3224" y="6419008"/>
            <a:ext cx="1304828" cy="287962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265657" y="1108093"/>
            <a:ext cx="6523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Speakers: Guido </a:t>
            </a:r>
            <a:r>
              <a:rPr lang="it-IT" b="1" dirty="0" err="1" smtClean="0">
                <a:solidFill>
                  <a:srgbClr val="FF0000"/>
                </a:solidFill>
              </a:rPr>
              <a:t>Ottolenghi</a:t>
            </a:r>
            <a:r>
              <a:rPr lang="it-IT" b="1" dirty="0">
                <a:solidFill>
                  <a:srgbClr val="FF0000"/>
                </a:solidFill>
              </a:rPr>
              <a:t>,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>
                <a:solidFill>
                  <a:srgbClr val="FF0000"/>
                </a:solidFill>
              </a:rPr>
              <a:t>Gianfranco </a:t>
            </a:r>
            <a:r>
              <a:rPr lang="it-IT" b="1" dirty="0" smtClean="0">
                <a:solidFill>
                  <a:srgbClr val="FF0000"/>
                </a:solidFill>
              </a:rPr>
              <a:t>Borghini, Paola </a:t>
            </a:r>
            <a:r>
              <a:rPr lang="it-IT" b="1" dirty="0">
                <a:solidFill>
                  <a:srgbClr val="FF0000"/>
                </a:solidFill>
              </a:rPr>
              <a:t>De Micheli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9C0D5-DABA-4587-9BC0-AC3C3FFF9A26}" type="slidenum">
              <a:rPr lang="it-IT" smtClean="0"/>
              <a:t>3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7884" y="257481"/>
            <a:ext cx="2466538" cy="1219944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316" y="295984"/>
            <a:ext cx="2007714" cy="668627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29170" y="388277"/>
            <a:ext cx="535070" cy="330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893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CasellaDiTesto 8"/>
          <p:cNvSpPr txBox="1">
            <a:spLocks noChangeArrowheads="1"/>
          </p:cNvSpPr>
          <p:nvPr/>
        </p:nvSpPr>
        <p:spPr bwMode="auto">
          <a:xfrm>
            <a:off x="1715132" y="196829"/>
            <a:ext cx="777630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 futuro della mobilità</a:t>
            </a:r>
          </a:p>
        </p:txBody>
      </p:sp>
      <p:sp>
        <p:nvSpPr>
          <p:cNvPr id="5127" name="Rettangolo 3"/>
          <p:cNvSpPr>
            <a:spLocks noChangeArrowheads="1"/>
          </p:cNvSpPr>
          <p:nvPr/>
        </p:nvSpPr>
        <p:spPr bwMode="auto">
          <a:xfrm>
            <a:off x="318052" y="1248362"/>
            <a:ext cx="11195437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Il futuro della di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mobilità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è un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tema affascinante e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complesso.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Negli anni è molto cambiato il modo di muoversi e sappiamo che è destinato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a cambiare ancora.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Per cercare di capire cosa ci aspetta, è necessario analizzare i trend demografici, l’evoluzione delle tecnologie, ma anche le abitudini di consumo e dei servizi per i cittadini (</a:t>
            </a:r>
            <a:r>
              <a:rPr lang="it-IT" altLang="it-IT" sz="12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sharing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 economy, </a:t>
            </a:r>
            <a:r>
              <a:rPr lang="it-IT" altLang="it-IT" sz="12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smart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city,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nuovi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mezzi di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trasporto), con sempre più attenzione all’inquinamento urbano e alle polveri sottili.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I trend più accreditati indicano che nel 2040, anche nello scenario più </a:t>
            </a:r>
            <a:r>
              <a:rPr lang="it-IT" altLang="it-IT" sz="1200" i="1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green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, benzina e gasolio copriranno tra il 70-75% della domanda nel settore dei trasporti di merci e persone (oggi siamo al 93%), sebbene con consumi che tenderanno a ridursi anche per l’efficienza dei motori.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Anni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di ricerca per nuove forme di alimentazione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stanno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dando solo oggi i primi frutti, ma richiederanno ancora diversi anni prima di essere alla portata di tutti a costi accessibili. </a:t>
            </a:r>
            <a:endParaRPr lang="it-IT" altLang="it-IT" sz="1200" dirty="0" smtClean="0">
              <a:latin typeface="Calibri" panose="020F0502020204030204" pitchFamily="34" charset="0"/>
              <a:ea typeface="Calibri" panose="020F0502020204030204" pitchFamily="34" charset="0"/>
              <a:cs typeface="Times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La diffusione delle auto elettriche crescerà sicuramente, ma in Italia impiegherà almeno 15 anni per passare da 100.000 auto (al 95% ibride) ad 1 milione, ossia il 3% del parco circolante.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Un aumento incontrollato delle colonnine di ricarica rischia di costare molto e incidere poco, utilizzando risorse che potrebbero essere spese meglio.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In Italia nel 2015 sono state immatricolate 1.500 auto full elettriche, mentre poco meno di 10 milioni di auto (il 25% del totale) in circolazione sono ancora euro 0, 1, 2.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I tempi di rinnovo del parco auto sono molto lunghi (15-20 anni): in Italia circolano 37 milioni di auto a fronte di 1,5 milioni di immatricolazioni annue.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L’obiettivo delle aziende UP è quello di ottimizzare i costi e migliorare il servizio, cosa che richiede una razionalizzazione delle stazioni di servizio oggi troppo numerose, con erogati che sono la metà di quelli europei e pochi servizi non-</a:t>
            </a:r>
            <a:r>
              <a:rPr lang="it-IT" altLang="it-IT" sz="12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oil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L’industria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petrolifera negli anni ha molto investito, sia economicamente che tecnologicamente, per offrire prodotti sempre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migliori, puliti e con quote crescenti di biocarburanti avanzati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e intende continuare a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farlo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consapevole del ruolo che ancora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avrà.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La mobilità richiede una visione di lungo periodo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Oggi manca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una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vera consapevolezza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della strategicità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del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downstream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petrolifero italiano che,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vista la crisi ormai strutturale che continua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a ridurre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le risorse disponibili,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potrebbe avere difficoltà per gli investimenti indispensabili per la riqualificazione del settore.</a:t>
            </a:r>
            <a:endParaRPr lang="it-IT" altLang="it-IT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3224" y="6419008"/>
            <a:ext cx="1304828" cy="287962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31403" y="879030"/>
            <a:ext cx="5471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Speakers: </a:t>
            </a:r>
            <a:r>
              <a:rPr lang="it-IT" b="1" dirty="0" smtClean="0">
                <a:solidFill>
                  <a:srgbClr val="FF0000"/>
                </a:solidFill>
              </a:rPr>
              <a:t>Paolo Grossi, Alfredo Altavilla, Michele Meta 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9C0D5-DABA-4587-9BC0-AC3C3FFF9A26}" type="slidenum">
              <a:rPr lang="it-IT" smtClean="0"/>
              <a:t>4</a:t>
            </a:fld>
            <a:endParaRPr lang="it-IT"/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316" y="148758"/>
            <a:ext cx="2007714" cy="668627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97884" y="257481"/>
            <a:ext cx="2466538" cy="1219944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29170" y="252658"/>
            <a:ext cx="535070" cy="330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727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CasellaDiTesto 1"/>
          <p:cNvSpPr txBox="1">
            <a:spLocks noChangeArrowheads="1"/>
          </p:cNvSpPr>
          <p:nvPr/>
        </p:nvSpPr>
        <p:spPr bwMode="auto">
          <a:xfrm>
            <a:off x="2223341" y="127182"/>
            <a:ext cx="772941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sfida dell’ambiente</a:t>
            </a:r>
          </a:p>
        </p:txBody>
      </p:sp>
      <p:sp>
        <p:nvSpPr>
          <p:cNvPr id="10247" name="Rettangolo 3"/>
          <p:cNvSpPr>
            <a:spLocks noChangeArrowheads="1"/>
          </p:cNvSpPr>
          <p:nvPr/>
        </p:nvSpPr>
        <p:spPr bwMode="auto">
          <a:xfrm>
            <a:off x="1524000" y="1504954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it-IT" altLang="it-IT" sz="16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248" name="Rettangolo 8"/>
          <p:cNvSpPr>
            <a:spLocks noChangeArrowheads="1"/>
          </p:cNvSpPr>
          <p:nvPr/>
        </p:nvSpPr>
        <p:spPr bwMode="auto">
          <a:xfrm>
            <a:off x="110976" y="1140557"/>
            <a:ext cx="11824855" cy="5209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ts val="19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L’industria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petrolifera è da sempre attenta alla sostenibilità ambientale dei propri processi produttivi e dei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prodotti.</a:t>
            </a:r>
          </a:p>
          <a:p>
            <a:pPr algn="just">
              <a:lnSpc>
                <a:spcPts val="19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Le aziende che operano nel settore da decenni sono ben consapevoli che non abbiamo un «piano B» per il nostro Pianeta e che dobbiamo arrivare ad una economia </a:t>
            </a:r>
            <a:r>
              <a:rPr lang="it-IT" altLang="it-IT" sz="1200" i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low</a:t>
            </a:r>
            <a:r>
              <a:rPr lang="it-IT" altLang="it-IT" sz="1200" i="1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-carbon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, anche con il nostro contributo.</a:t>
            </a:r>
          </a:p>
          <a:p>
            <a:pPr algn="just">
              <a:lnSpc>
                <a:spcPts val="19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Negli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ultimi 20 anni, grazie ad investimenti superiori ai 20 miliardi di euro, le emissioni industriali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delle raffinerie sono state ridotte del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70-90% così come quelle legate ai prodotti petroliferi la cui qualità è oggi tra le migliori al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mondo.</a:t>
            </a:r>
          </a:p>
          <a:p>
            <a:pPr algn="just">
              <a:lnSpc>
                <a:spcPts val="19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Analogamente, i limiti delle emissioni di particolato delle autovetture sono passate da 0,02 gr/km a 0,0045 gr/km, il 98% in meno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grazie alla collaborazione tra industria petrolifera e motoristica.</a:t>
            </a:r>
          </a:p>
          <a:p>
            <a:pPr algn="just">
              <a:lnSpc>
                <a:spcPts val="19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I biocarburanti di seconda generazione, ossia quelli non concorrenti con il </a:t>
            </a:r>
            <a:r>
              <a:rPr lang="it-IT" altLang="it-IT" sz="1200" i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food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, saranno sicuramente utili, mentre quelli di prima generazione rappresentano per certi versi un paradosso considerato che si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bruciano materie prime alimentari in un Pianeta dove ci sono centinaia di milioni di persone senza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cibo.</a:t>
            </a:r>
          </a:p>
          <a:p>
            <a:pPr algn="just">
              <a:lnSpc>
                <a:spcPts val="19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Nuovi investimenti per ulteriori miglioramenti sono necessari e sono stati già programmati.</a:t>
            </a:r>
          </a:p>
          <a:p>
            <a:pPr algn="just">
              <a:lnSpc>
                <a:spcPts val="19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 smtClean="0">
                <a:latin typeface="+mn-lt"/>
                <a:ea typeface="Calibri" panose="020F0502020204030204" pitchFamily="34" charset="0"/>
                <a:cs typeface="Times" panose="02020603050405020304" pitchFamily="18" charset="0"/>
              </a:rPr>
              <a:t>In futuro la domanda di energia crescerà, soprattutto nei Paesi in via di sviluppo, e potremo soddisfarla solo se si farà ricorso a tutte le fonti disponibili, incluse quelle fossili.</a:t>
            </a:r>
          </a:p>
          <a:p>
            <a:pPr algn="just">
              <a:lnSpc>
                <a:spcPts val="1900"/>
              </a:lnSpc>
              <a:spcBef>
                <a:spcPct val="0"/>
              </a:spcBef>
              <a:buFontTx/>
              <a:buNone/>
            </a:pPr>
            <a:r>
              <a:rPr lang="it-IT" sz="1200" dirty="0" smtClean="0">
                <a:latin typeface="+mn-lt"/>
              </a:rPr>
              <a:t>Avere </a:t>
            </a:r>
            <a:r>
              <a:rPr lang="it-IT" sz="1200" dirty="0">
                <a:latin typeface="+mn-lt"/>
              </a:rPr>
              <a:t>una raffinazione efficiente all’interno del nostro Paese </a:t>
            </a:r>
            <a:r>
              <a:rPr lang="it-IT" sz="1200" dirty="0" smtClean="0">
                <a:latin typeface="+mn-lt"/>
              </a:rPr>
              <a:t>ha un valore strategico: il greggio è disponibile ovunque mentre i prodotti dovranno essere contesi a Paesi con una domanda locale in forte crescita (Cina e India).</a:t>
            </a:r>
          </a:p>
          <a:p>
            <a:pPr algn="just">
              <a:lnSpc>
                <a:spcPts val="1900"/>
              </a:lnSpc>
              <a:spcBef>
                <a:spcPct val="0"/>
              </a:spcBef>
              <a:buFontTx/>
              <a:buNone/>
            </a:pPr>
            <a:r>
              <a:rPr lang="it-IT" sz="1200" dirty="0" smtClean="0">
                <a:latin typeface="+mn-lt"/>
              </a:rPr>
              <a:t>E</a:t>
            </a:r>
            <a:r>
              <a:rPr lang="it-IT" sz="1200" dirty="0">
                <a:latin typeface="+mn-lt"/>
              </a:rPr>
              <a:t>’ fondamentale il ruolo centrale </a:t>
            </a:r>
            <a:r>
              <a:rPr lang="it-IT" sz="1200" dirty="0" smtClean="0">
                <a:latin typeface="+mn-lt"/>
              </a:rPr>
              <a:t>dell’amministrazione pubblica che deve essere in </a:t>
            </a:r>
            <a:r>
              <a:rPr lang="it-IT" sz="1200" dirty="0">
                <a:latin typeface="+mn-lt"/>
              </a:rPr>
              <a:t>grado </a:t>
            </a:r>
            <a:r>
              <a:rPr lang="it-IT" sz="1200" dirty="0" smtClean="0">
                <a:latin typeface="+mn-lt"/>
              </a:rPr>
              <a:t>di valutare costi-benefici delle misure adottate, perché in </a:t>
            </a:r>
            <a:r>
              <a:rPr lang="it-IT" sz="1200" dirty="0">
                <a:latin typeface="+mn-lt"/>
              </a:rPr>
              <a:t>un mercato globale come il </a:t>
            </a:r>
            <a:r>
              <a:rPr lang="it-IT" sz="1200" dirty="0" smtClean="0">
                <a:latin typeface="+mn-lt"/>
              </a:rPr>
              <a:t>nostro </a:t>
            </a:r>
            <a:r>
              <a:rPr lang="it-IT" sz="1200" dirty="0">
                <a:latin typeface="+mn-lt"/>
              </a:rPr>
              <a:t>non </a:t>
            </a:r>
            <a:r>
              <a:rPr lang="it-IT" sz="1200" dirty="0" smtClean="0">
                <a:latin typeface="+mn-lt"/>
              </a:rPr>
              <a:t>c’è nessun </a:t>
            </a:r>
            <a:r>
              <a:rPr lang="it-IT" sz="1200" dirty="0">
                <a:latin typeface="+mn-lt"/>
              </a:rPr>
              <a:t>premio per chi pone delle regolamentazioni ancora </a:t>
            </a:r>
            <a:r>
              <a:rPr lang="it-IT" sz="1200" dirty="0" smtClean="0">
                <a:latin typeface="+mn-lt"/>
              </a:rPr>
              <a:t>più </a:t>
            </a:r>
            <a:r>
              <a:rPr lang="it-IT" sz="1200" dirty="0">
                <a:latin typeface="+mn-lt"/>
              </a:rPr>
              <a:t>severe di quelle previste dalle normative </a:t>
            </a:r>
            <a:r>
              <a:rPr lang="it-IT" sz="1200" dirty="0" smtClean="0">
                <a:latin typeface="+mn-lt"/>
              </a:rPr>
              <a:t>europee, con il rischio di svantaggi competitivi per il sistema industriale.</a:t>
            </a:r>
          </a:p>
          <a:p>
            <a:pPr algn="just">
              <a:lnSpc>
                <a:spcPts val="1900"/>
              </a:lnSpc>
              <a:spcBef>
                <a:spcPct val="0"/>
              </a:spcBef>
              <a:buFontTx/>
              <a:buNone/>
            </a:pPr>
            <a:r>
              <a:rPr lang="it-IT" sz="1200" dirty="0" smtClean="0">
                <a:latin typeface="+mn-lt"/>
              </a:rPr>
              <a:t>Non </a:t>
            </a:r>
            <a:r>
              <a:rPr lang="it-IT" sz="1200" dirty="0">
                <a:latin typeface="+mn-lt"/>
              </a:rPr>
              <a:t>ci aspettiamo quindi favori e </a:t>
            </a:r>
            <a:r>
              <a:rPr lang="it-IT" sz="1200" dirty="0" err="1">
                <a:latin typeface="+mn-lt"/>
              </a:rPr>
              <a:t>aiutini</a:t>
            </a:r>
            <a:r>
              <a:rPr lang="it-IT" sz="1200" dirty="0">
                <a:latin typeface="+mn-lt"/>
              </a:rPr>
              <a:t> da nessuno, ma solo il riconoscimento della </a:t>
            </a:r>
            <a:r>
              <a:rPr lang="it-IT" sz="1200" dirty="0" smtClean="0">
                <a:latin typeface="+mn-lt"/>
              </a:rPr>
              <a:t>necessità dei prodotti petroliferi e </a:t>
            </a:r>
            <a:r>
              <a:rPr lang="it-IT" sz="1200" dirty="0">
                <a:latin typeface="+mn-lt"/>
              </a:rPr>
              <a:t>quindi delle </a:t>
            </a:r>
            <a:r>
              <a:rPr lang="it-IT" sz="1200" dirty="0" smtClean="0">
                <a:latin typeface="+mn-lt"/>
              </a:rPr>
              <a:t>raffinerie.</a:t>
            </a:r>
          </a:p>
          <a:p>
            <a:pPr algn="just">
              <a:lnSpc>
                <a:spcPts val="19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Impegni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COP21 e competitività globale delle nostre aziende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sono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obiettivi che vanno perseguiti insieme, perché traguardane uno a scapito dell’altro porterebbe più problemi che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soluzioni.</a:t>
            </a:r>
          </a:p>
          <a:p>
            <a:pPr algn="just">
              <a:lnSpc>
                <a:spcPts val="19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Occorrono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parità di condizioni tra le diverse tecnologie in campo e le diverse aree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geografiche,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per evitare distorsioni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dannose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senza una reale ed efficace difesa dell’ambiente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che resta un problema globale.</a:t>
            </a:r>
          </a:p>
          <a:p>
            <a:pPr algn="just">
              <a:lnSpc>
                <a:spcPts val="19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La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sfida sarà quella di continuare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su questo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percorso puntando sulla ricerca tecnologica e su competenze altamente specializzate che presiedono al funzionamento di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un’industria complessa che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ha avuto ed avrà un ruolo strategico nel sistema industriale italiano. </a:t>
            </a: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3224" y="6419008"/>
            <a:ext cx="1304828" cy="287962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99794" y="775518"/>
            <a:ext cx="5491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Speakers: </a:t>
            </a:r>
            <a:r>
              <a:rPr lang="it-IT" b="1" dirty="0" smtClean="0">
                <a:solidFill>
                  <a:srgbClr val="FF0000"/>
                </a:solidFill>
              </a:rPr>
              <a:t>Gianni Murano, Davide </a:t>
            </a:r>
            <a:r>
              <a:rPr lang="it-IT" b="1" dirty="0" err="1" smtClean="0">
                <a:solidFill>
                  <a:srgbClr val="FF0000"/>
                </a:solidFill>
              </a:rPr>
              <a:t>Tabarelli</a:t>
            </a:r>
            <a:r>
              <a:rPr lang="it-IT" b="1" dirty="0" smtClean="0">
                <a:solidFill>
                  <a:srgbClr val="FF0000"/>
                </a:solidFill>
              </a:rPr>
              <a:t>, Gianni Bessi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9C0D5-DABA-4587-9BC0-AC3C3FFF9A26}" type="slidenum">
              <a:rPr lang="it-IT" smtClean="0"/>
              <a:t>5</a:t>
            </a:fld>
            <a:endParaRPr lang="it-IT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364" y="149413"/>
            <a:ext cx="2007714" cy="668627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76736" y="257481"/>
            <a:ext cx="2287685" cy="1131484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29170" y="252658"/>
            <a:ext cx="535070" cy="330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547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CasellaDiTesto 1"/>
          <p:cNvSpPr txBox="1">
            <a:spLocks noChangeArrowheads="1"/>
          </p:cNvSpPr>
          <p:nvPr/>
        </p:nvSpPr>
        <p:spPr bwMode="auto">
          <a:xfrm>
            <a:off x="1937225" y="238475"/>
            <a:ext cx="774504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Legalità è qualità</a:t>
            </a:r>
          </a:p>
        </p:txBody>
      </p:sp>
      <p:sp>
        <p:nvSpPr>
          <p:cNvPr id="25607" name="Rettangolo 3"/>
          <p:cNvSpPr>
            <a:spLocks noChangeArrowheads="1"/>
          </p:cNvSpPr>
          <p:nvPr/>
        </p:nvSpPr>
        <p:spPr bwMode="auto">
          <a:xfrm>
            <a:off x="1524000" y="1504954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it-IT" altLang="it-IT" sz="16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608" name="Rettangolo 1"/>
          <p:cNvSpPr>
            <a:spLocks noChangeArrowheads="1"/>
          </p:cNvSpPr>
          <p:nvPr/>
        </p:nvSpPr>
        <p:spPr bwMode="auto">
          <a:xfrm>
            <a:off x="381655" y="1702406"/>
            <a:ext cx="11174238" cy="47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La diffusione dell’illegalità è una seria minaccia per la tenuta del settore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petrolifero e potrebbe mettere fuori dal mercato italiano le aziende più sane e di alta reputazione che garantiscono responsabilmente la libertà di movimento di merci e persone.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Un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fenomeno in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 preoccupante crescita,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dove ormai ci sono vere reti criminali dedite al contrabbando di prodotti, ad attacchi agli oleodotti e ad i nostri punti vendita, con tutti i problemi di sicurezza e ambientali che ne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conseguono.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Esistono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società fittizie che comprano e vendono prodotti con falsa documentazione evadendo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l’Iva.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L’azione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di contrasto da parte delle Istituzioni è costante e sta producendo i primi effetti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significativi come dimostra il volume di prodotti in frode scoperti nel 2015 dalla Guardia di Finanza: quattro volte quelli del 2013.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Vista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l’elevata incidenza della tassazione sui carburanti (circa il 70% sul prezzo al consumo della benzina), anche solo non pagando l’Iva si ottiene un vantaggio “competitivo”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incolmabile per chi opera nel rispetto delle regole.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Ciò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ha serie ripercussioni sulle entrate dello Stato e sulla sostenibilità complessiva del sistema che opera nel rispetto della legalità, dove gli operatori onesti vengono messi fuori gioco da chi può vendere il prodotto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sottocosto.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Si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pone anche un problema per l’ambiente, per i motori e per i consumatori finali perché spesso questi prodotti sono di incerta provenienza e di dubbia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qualità.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Il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settore si è attivato per fornire il proprio contributo di contrasto all’illegalità, collaborando dove possibile con le Autorità e cercando di sensibilizzare l’opinione pubblica sui rischi che si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corrono.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Le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aziende sane che operano responsabilmente sono le sole che possono garantire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qualità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, processi trasparenti ed un prezzo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equo.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Esiste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altresì una preoccupazione legata ai proventi che derivano dal commercio petrolifero illegale che, oltre a finanziare sicuramente la malavita organizzata, possono finire a quelle organizzazioni terroristiche che hanno il controllo su molte aree produttive.</a:t>
            </a: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3224" y="6419008"/>
            <a:ext cx="1304828" cy="287962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175712" y="1148842"/>
            <a:ext cx="618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Speakers: </a:t>
            </a:r>
            <a:r>
              <a:rPr lang="it-IT" b="1" dirty="0" smtClean="0">
                <a:solidFill>
                  <a:srgbClr val="FF0000"/>
                </a:solidFill>
              </a:rPr>
              <a:t>Daniele Bandiera, Rosario </a:t>
            </a:r>
            <a:r>
              <a:rPr lang="it-IT" b="1" dirty="0" err="1" smtClean="0">
                <a:solidFill>
                  <a:srgbClr val="FF0000"/>
                </a:solidFill>
              </a:rPr>
              <a:t>Trefiletti</a:t>
            </a:r>
            <a:r>
              <a:rPr lang="it-IT" b="1" dirty="0" smtClean="0">
                <a:solidFill>
                  <a:srgbClr val="FF0000"/>
                </a:solidFill>
              </a:rPr>
              <a:t>, Ignazio Abrignani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9C0D5-DABA-4587-9BC0-AC3C3FFF9A26}" type="slidenum">
              <a:rPr lang="it-IT" smtClean="0"/>
              <a:t>6</a:t>
            </a:fld>
            <a:endParaRPr lang="it-IT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316" y="295984"/>
            <a:ext cx="2007714" cy="668627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97884" y="257481"/>
            <a:ext cx="2466538" cy="1219944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29170" y="388277"/>
            <a:ext cx="535070" cy="330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758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CasellaDiTesto 1"/>
          <p:cNvSpPr txBox="1">
            <a:spLocks noChangeArrowheads="1"/>
          </p:cNvSpPr>
          <p:nvPr/>
        </p:nvSpPr>
        <p:spPr bwMode="auto">
          <a:xfrm>
            <a:off x="1937225" y="238475"/>
            <a:ext cx="774504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risorse del sistema</a:t>
            </a:r>
            <a:endParaRPr lang="it-IT" altLang="it-IT" sz="3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7" name="Rettangolo 3"/>
          <p:cNvSpPr>
            <a:spLocks noChangeArrowheads="1"/>
          </p:cNvSpPr>
          <p:nvPr/>
        </p:nvSpPr>
        <p:spPr bwMode="auto">
          <a:xfrm>
            <a:off x="1524000" y="1504954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it-IT" altLang="it-IT" sz="16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608" name="Rettangolo 1"/>
          <p:cNvSpPr>
            <a:spLocks noChangeArrowheads="1"/>
          </p:cNvSpPr>
          <p:nvPr/>
        </p:nvSpPr>
        <p:spPr bwMode="auto">
          <a:xfrm>
            <a:off x="246614" y="1369525"/>
            <a:ext cx="11358602" cy="5339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L’economia mondiale continua in larga parte a fare affidamento sul petrolio che continua a confermarsi la prima fonte di energia.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Nessuno mette in dubbio la necessità di continuare sulla strada intrapresa sinora per la riduzione delle emissioni climalteranti e di impegnarci per il raggiungimento degli obiettivi della COP21.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La strada verso un’economia </a:t>
            </a:r>
            <a:r>
              <a:rPr lang="it-IT" altLang="it-IT" sz="1200" i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low</a:t>
            </a:r>
            <a:r>
              <a:rPr lang="it-IT" altLang="it-IT" sz="1200" i="1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-carbon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è ancora lunga e dovrà fare affidamento su tutte le fonti a nostra disposizione, fossili incluse.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it-IT" sz="1200" dirty="0" smtClean="0">
                <a:latin typeface="+mn-lt"/>
              </a:rPr>
              <a:t>Il futuro parla di </a:t>
            </a:r>
            <a:r>
              <a:rPr lang="it-IT" sz="1200" i="1" dirty="0" err="1" smtClean="0">
                <a:latin typeface="+mn-lt"/>
              </a:rPr>
              <a:t>sharing</a:t>
            </a:r>
            <a:r>
              <a:rPr lang="it-IT" sz="1200" i="1" dirty="0" smtClean="0">
                <a:latin typeface="+mn-lt"/>
              </a:rPr>
              <a:t> economy</a:t>
            </a:r>
            <a:r>
              <a:rPr lang="it-IT" sz="1200" dirty="0" smtClean="0">
                <a:latin typeface="+mn-lt"/>
              </a:rPr>
              <a:t>, </a:t>
            </a:r>
            <a:r>
              <a:rPr lang="it-IT" sz="1200" i="1" dirty="0" err="1" smtClean="0">
                <a:latin typeface="+mn-lt"/>
              </a:rPr>
              <a:t>smart</a:t>
            </a:r>
            <a:r>
              <a:rPr lang="it-IT" sz="1200" i="1" dirty="0" smtClean="0">
                <a:latin typeface="+mn-lt"/>
              </a:rPr>
              <a:t> city </a:t>
            </a:r>
            <a:r>
              <a:rPr lang="it-IT" sz="1200" dirty="0" smtClean="0">
                <a:latin typeface="+mn-lt"/>
              </a:rPr>
              <a:t>e nuovi mezzi di trasporto, aspetti che cambieranno le città e le abitudini dei cittadini.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it-IT" sz="1200" dirty="0">
                <a:latin typeface="+mn-lt"/>
              </a:rPr>
              <a:t>N</a:t>
            </a:r>
            <a:r>
              <a:rPr lang="it-IT" sz="1200" dirty="0" smtClean="0">
                <a:latin typeface="+mn-lt"/>
              </a:rPr>
              <a:t>oi </a:t>
            </a:r>
            <a:r>
              <a:rPr lang="it-IT" sz="1200" dirty="0">
                <a:latin typeface="+mn-lt"/>
              </a:rPr>
              <a:t>in questo futuro ci saremo e il nostro lavoro sarà ancora più importante perché i carburanti di origine fossile resteranno </a:t>
            </a:r>
            <a:r>
              <a:rPr lang="it-IT" sz="1200" dirty="0" smtClean="0">
                <a:latin typeface="+mn-lt"/>
              </a:rPr>
              <a:t>almeno fino al 2040 una </a:t>
            </a:r>
            <a:r>
              <a:rPr lang="it-IT" sz="1200" dirty="0">
                <a:latin typeface="+mn-lt"/>
              </a:rPr>
              <a:t>risorsa </a:t>
            </a:r>
            <a:r>
              <a:rPr lang="it-IT" sz="1200" dirty="0" smtClean="0">
                <a:latin typeface="+mn-lt"/>
              </a:rPr>
              <a:t>imprescindibile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nel </a:t>
            </a:r>
            <a:r>
              <a:rPr lang="it-IT" altLang="it-IT" sz="1200" dirty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trasporto (via terra, mare, aerea) di merci e </a:t>
            </a:r>
            <a:r>
              <a:rPr lang="it-IT" altLang="it-IT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" panose="02020603050405020304" pitchFamily="18" charset="0"/>
              </a:rPr>
              <a:t>persone</a:t>
            </a:r>
            <a:r>
              <a:rPr lang="it-IT" sz="1200" dirty="0" smtClean="0">
                <a:latin typeface="+mn-lt"/>
              </a:rPr>
              <a:t>, </a:t>
            </a:r>
            <a:r>
              <a:rPr lang="it-IT" sz="1200" dirty="0">
                <a:latin typeface="+mn-lt"/>
              </a:rPr>
              <a:t>anche con crescenti quote di biocarburanti di seconda generazione e con un impatto ambientale sempre minore grazie all’efficienza dei motori e a prodotti petroliferi di più alta qualità</a:t>
            </a:r>
            <a:r>
              <a:rPr lang="it-IT" sz="1200" dirty="0" smtClean="0">
                <a:latin typeface="+mn-lt"/>
              </a:rPr>
              <a:t>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it-IT" sz="1200" dirty="0" smtClean="0">
                <a:latin typeface="+mn-lt"/>
              </a:rPr>
              <a:t>Sono discorsi complessi, molto seri, che vorremmo venissero affrontati con la necessaria professionalità e senza semplificazioni ideologiche.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it-IT" sz="1200" dirty="0" smtClean="0">
                <a:latin typeface="+mn-lt"/>
              </a:rPr>
              <a:t>Non </a:t>
            </a:r>
            <a:r>
              <a:rPr lang="it-IT" sz="1200" dirty="0">
                <a:latin typeface="+mn-lt"/>
              </a:rPr>
              <a:t>possiamo affrontare questa sfide da soli, ma attenzione: non stiamo chiedendo incentivi o aiuti di varia natura </a:t>
            </a:r>
            <a:r>
              <a:rPr lang="it-IT" sz="1200" dirty="0" smtClean="0">
                <a:latin typeface="+mn-lt"/>
              </a:rPr>
              <a:t>– forse un’eccezione </a:t>
            </a:r>
            <a:r>
              <a:rPr lang="it-IT" sz="1200" dirty="0">
                <a:latin typeface="+mn-lt"/>
              </a:rPr>
              <a:t>nel panorama energetico italiano </a:t>
            </a:r>
            <a:r>
              <a:rPr lang="it-IT" sz="1200" dirty="0" smtClean="0">
                <a:latin typeface="+mn-lt"/>
              </a:rPr>
              <a:t>–vogliamo </a:t>
            </a:r>
            <a:r>
              <a:rPr lang="it-IT" sz="1200" dirty="0">
                <a:latin typeface="+mn-lt"/>
              </a:rPr>
              <a:t>solo esprimere la necessità che vengano almeno evitati provvedimenti punitivi che potrebbero privarci delle risorse auto-prodotte necessarie a finanziare gli ingenti investimenti che </a:t>
            </a:r>
            <a:r>
              <a:rPr lang="it-IT" sz="1200" dirty="0" smtClean="0">
                <a:latin typeface="+mn-lt"/>
              </a:rPr>
              <a:t>saremo chiamati a sostenere per rispondere alle esigenze dell’Italia che si muove e produce.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it-IT" sz="1200" dirty="0" smtClean="0">
                <a:latin typeface="+mn-lt"/>
              </a:rPr>
              <a:t>Il </a:t>
            </a:r>
            <a:r>
              <a:rPr lang="it-IT" sz="1200" dirty="0">
                <a:latin typeface="+mn-lt"/>
              </a:rPr>
              <a:t>nostro è un comparto industriale vivo, una realtà all’avanguardia tecnologica che non ha niente da </a:t>
            </a:r>
            <a:r>
              <a:rPr lang="it-IT" sz="1200" dirty="0" smtClean="0">
                <a:latin typeface="+mn-lt"/>
              </a:rPr>
              <a:t>nascondere: anzi, vuole </a:t>
            </a:r>
            <a:r>
              <a:rPr lang="it-IT" sz="1200" dirty="0">
                <a:latin typeface="+mn-lt"/>
              </a:rPr>
              <a:t>dare il suo contributo per vincere le sfide che ci attendono, consapevole che rappresenta una parte essenziale del sistema industriale del Paese di cui l’Italia dovrebbe andare </a:t>
            </a:r>
            <a:r>
              <a:rPr lang="it-IT" sz="1200" dirty="0" smtClean="0">
                <a:latin typeface="+mn-lt"/>
              </a:rPr>
              <a:t>fiera.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it-IT" sz="1200" dirty="0" smtClean="0">
                <a:latin typeface="+mn-lt"/>
              </a:rPr>
              <a:t>Il </a:t>
            </a:r>
            <a:r>
              <a:rPr lang="it-IT" sz="1200" dirty="0">
                <a:latin typeface="+mn-lt"/>
              </a:rPr>
              <a:t>“made in </a:t>
            </a:r>
            <a:r>
              <a:rPr lang="it-IT" sz="1200" dirty="0" err="1">
                <a:latin typeface="+mn-lt"/>
              </a:rPr>
              <a:t>Italy</a:t>
            </a:r>
            <a:r>
              <a:rPr lang="it-IT" sz="1200" dirty="0">
                <a:latin typeface="+mn-lt"/>
              </a:rPr>
              <a:t>” è anche questo e le aziende che operano in Italia nella raffinazione, </a:t>
            </a:r>
            <a:r>
              <a:rPr lang="it-IT" sz="1200" dirty="0" smtClean="0">
                <a:latin typeface="+mn-lt"/>
              </a:rPr>
              <a:t>nella logistica </a:t>
            </a:r>
            <a:r>
              <a:rPr lang="it-IT" sz="1200" dirty="0">
                <a:latin typeface="+mn-lt"/>
              </a:rPr>
              <a:t>e </a:t>
            </a:r>
            <a:r>
              <a:rPr lang="it-IT" sz="1200" dirty="0" smtClean="0">
                <a:latin typeface="+mn-lt"/>
              </a:rPr>
              <a:t>nella distribuzione </a:t>
            </a:r>
            <a:r>
              <a:rPr lang="it-IT" sz="1200" dirty="0">
                <a:latin typeface="+mn-lt"/>
              </a:rPr>
              <a:t>sono tra le migliori al mondo in tema di sicurezza, affidabilità e rispetto per </a:t>
            </a:r>
            <a:r>
              <a:rPr lang="it-IT" sz="1200" dirty="0" smtClean="0">
                <a:latin typeface="+mn-lt"/>
              </a:rPr>
              <a:t>l’ambiente.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it-IT" sz="1200" dirty="0" smtClean="0">
                <a:latin typeface="+mn-lt"/>
              </a:rPr>
              <a:t>Vogliamo </a:t>
            </a:r>
            <a:r>
              <a:rPr lang="it-IT" sz="1200" dirty="0">
                <a:latin typeface="+mn-lt"/>
              </a:rPr>
              <a:t>anche </a:t>
            </a:r>
            <a:r>
              <a:rPr lang="it-IT" sz="1200" dirty="0" smtClean="0">
                <a:latin typeface="+mn-lt"/>
              </a:rPr>
              <a:t>rivendicare</a:t>
            </a:r>
            <a:r>
              <a:rPr lang="it-IT" sz="1200" dirty="0">
                <a:latin typeface="+mn-lt"/>
              </a:rPr>
              <a:t>, </a:t>
            </a:r>
            <a:r>
              <a:rPr lang="it-IT" sz="1200" dirty="0" smtClean="0">
                <a:latin typeface="+mn-lt"/>
              </a:rPr>
              <a:t>a </a:t>
            </a:r>
            <a:r>
              <a:rPr lang="it-IT" sz="1200" dirty="0">
                <a:latin typeface="+mn-lt"/>
              </a:rPr>
              <a:t>nome delle decine di migliaia di persone che ci lavorano, l’orgoglio e la passione di un settore </a:t>
            </a:r>
            <a:r>
              <a:rPr lang="it-IT" sz="1200" dirty="0" smtClean="0">
                <a:latin typeface="+mn-lt"/>
              </a:rPr>
              <a:t>ormai lontanissimo dagli </a:t>
            </a:r>
            <a:r>
              <a:rPr lang="it-IT" sz="1200" dirty="0">
                <a:latin typeface="+mn-lt"/>
              </a:rPr>
              <a:t>stereotipi </a:t>
            </a:r>
            <a:r>
              <a:rPr lang="it-IT" sz="1200" dirty="0" smtClean="0">
                <a:latin typeface="+mn-lt"/>
              </a:rPr>
              <a:t>di </a:t>
            </a:r>
            <a:r>
              <a:rPr lang="it-IT" sz="1200" dirty="0">
                <a:latin typeface="+mn-lt"/>
              </a:rPr>
              <a:t>50 anni </a:t>
            </a:r>
            <a:r>
              <a:rPr lang="it-IT" sz="1200" dirty="0" smtClean="0">
                <a:latin typeface="+mn-lt"/>
              </a:rPr>
              <a:t>fa.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it-IT" sz="1200" dirty="0" smtClean="0">
                <a:latin typeface="+mn-lt"/>
              </a:rPr>
              <a:t>Noi </a:t>
            </a:r>
            <a:r>
              <a:rPr lang="it-IT" sz="1200" dirty="0">
                <a:latin typeface="+mn-lt"/>
              </a:rPr>
              <a:t>abbiamo i nostri punti di forza, ma occorre fare sistema per vincere la sfida, abbandonando gli approcci ideologici e i pregiudizi che circondano questa industria che, non dimentichiamolo, fa veramente “muovere l’Italia”. </a:t>
            </a: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3224" y="6419008"/>
            <a:ext cx="1304828" cy="287962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175712" y="988565"/>
            <a:ext cx="7651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Speakers: </a:t>
            </a:r>
            <a:r>
              <a:rPr lang="it-IT" b="1" dirty="0" smtClean="0">
                <a:solidFill>
                  <a:srgbClr val="FF0000"/>
                </a:solidFill>
              </a:rPr>
              <a:t>Claudio Spinaci, Vincenzo Boccia, Teresa </a:t>
            </a:r>
            <a:r>
              <a:rPr lang="it-IT" b="1" dirty="0" err="1" smtClean="0">
                <a:solidFill>
                  <a:srgbClr val="FF0000"/>
                </a:solidFill>
              </a:rPr>
              <a:t>Bellanova</a:t>
            </a:r>
            <a:r>
              <a:rPr lang="it-IT" b="1" dirty="0" smtClean="0">
                <a:solidFill>
                  <a:srgbClr val="FF0000"/>
                </a:solidFill>
              </a:rPr>
              <a:t>, Gianluca Galletti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9C0D5-DABA-4587-9BC0-AC3C3FFF9A26}" type="slidenum">
              <a:rPr lang="it-IT" smtClean="0"/>
              <a:t>7</a:t>
            </a:fld>
            <a:endParaRPr lang="it-IT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316" y="295984"/>
            <a:ext cx="2007714" cy="668627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97884" y="257481"/>
            <a:ext cx="2466538" cy="1219944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29170" y="388277"/>
            <a:ext cx="535070" cy="330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267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2149</Words>
  <Application>Microsoft Office PowerPoint</Application>
  <PresentationFormat>Widescreen</PresentationFormat>
  <Paragraphs>100</Paragraphs>
  <Slides>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D' Aloisi</dc:creator>
  <cp:lastModifiedBy>Marco D' Aloisi</cp:lastModifiedBy>
  <cp:revision>82</cp:revision>
  <cp:lastPrinted>2016-06-21T10:03:00Z</cp:lastPrinted>
  <dcterms:created xsi:type="dcterms:W3CDTF">2016-06-13T15:03:22Z</dcterms:created>
  <dcterms:modified xsi:type="dcterms:W3CDTF">2016-06-21T10:03:19Z</dcterms:modified>
</cp:coreProperties>
</file>