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1" r:id="rId4"/>
    <p:sldId id="260" r:id="rId5"/>
    <p:sldId id="262" r:id="rId6"/>
    <p:sldId id="263" r:id="rId7"/>
    <p:sldId id="264" r:id="rId8"/>
    <p:sldId id="265" r:id="rId9"/>
    <p:sldId id="271" r:id="rId10"/>
    <p:sldId id="276" r:id="rId11"/>
    <p:sldId id="272" r:id="rId12"/>
    <p:sldId id="273" r:id="rId13"/>
    <p:sldId id="266" r:id="rId14"/>
    <p:sldId id="274" r:id="rId15"/>
    <p:sldId id="275" r:id="rId16"/>
  </p:sldIdLst>
  <p:sldSz cx="9144000" cy="6858000" type="screen4x3"/>
  <p:notesSz cx="6797675" cy="98726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CD01"/>
    <a:srgbClr val="00007A"/>
    <a:srgbClr val="000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98" autoAdjust="0"/>
  </p:normalViewPr>
  <p:slideViewPr>
    <p:cSldViewPr snapToGrid="0" snapToObjects="1">
      <p:cViewPr varScale="1">
        <p:scale>
          <a:sx n="116" d="100"/>
          <a:sy n="116" d="100"/>
        </p:scale>
        <p:origin x="14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KINGSTON:materiale%20Ass%20pre-def:consumi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Grafico%20in%20Microsoft%20Office%20PowerPoint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Grafico%20in%20Microsoft%20Office%20PowerPoint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Grafico%20in%20Microsoft%20Office%20PowerPoint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Grafico%20in%20Microsoft%20Office%20PowerPoint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7"/>
          <c:order val="0"/>
          <c:tx>
            <c:strRef>
              <c:f>'2016'!$B$15</c:f>
              <c:strCache>
                <c:ptCount val="1"/>
                <c:pt idx="0">
                  <c:v>CONSUMI DI RAFFINERIA</c:v>
                </c:pt>
              </c:strCache>
            </c:strRef>
          </c:tx>
          <c:spPr>
            <a:solidFill>
              <a:srgbClr val="403152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'2016'!$C$15:$D$15</c:f>
              <c:numCache>
                <c:formatCode>0.00</c:formatCode>
                <c:ptCount val="2"/>
                <c:pt idx="0">
                  <c:v>2.57</c:v>
                </c:pt>
                <c:pt idx="1">
                  <c:v>2.5790000000000002</c:v>
                </c:pt>
              </c:numCache>
            </c:numRef>
          </c:val>
        </c:ser>
        <c:ser>
          <c:idx val="6"/>
          <c:order val="1"/>
          <c:tx>
            <c:strRef>
              <c:f>'2016'!$B$14</c:f>
              <c:strCache>
                <c:ptCount val="1"/>
                <c:pt idx="0">
                  <c:v>BUNKERAGGI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'2016'!$C$14:$D$14</c:f>
              <c:numCache>
                <c:formatCode>0.00</c:formatCode>
                <c:ptCount val="2"/>
                <c:pt idx="0">
                  <c:v>1.0788</c:v>
                </c:pt>
                <c:pt idx="1">
                  <c:v>0.9889</c:v>
                </c:pt>
              </c:numCache>
            </c:numRef>
          </c:val>
        </c:ser>
        <c:ser>
          <c:idx val="5"/>
          <c:order val="2"/>
          <c:tx>
            <c:strRef>
              <c:f>'2016'!$B$13</c:f>
              <c:strCache>
                <c:ptCount val="1"/>
                <c:pt idx="0">
                  <c:v>ALTRI PRODOTTI</c:v>
                </c:pt>
              </c:strCache>
            </c:strRef>
          </c:tx>
          <c:spPr>
            <a:solidFill>
              <a:srgbClr val="904406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'2016'!$C$13:$D$13</c:f>
              <c:numCache>
                <c:formatCode>0.00</c:formatCode>
                <c:ptCount val="2"/>
                <c:pt idx="0">
                  <c:v>2.4931999999999941</c:v>
                </c:pt>
                <c:pt idx="1">
                  <c:v>2.3730999990000008</c:v>
                </c:pt>
              </c:numCache>
            </c:numRef>
          </c:val>
        </c:ser>
        <c:ser>
          <c:idx val="4"/>
          <c:order val="3"/>
          <c:tx>
            <c:strRef>
              <c:f>'2016'!$B$12</c:f>
              <c:strCache>
                <c:ptCount val="1"/>
                <c:pt idx="0">
                  <c:v>FABBISOGNO PETROLCHIMICO</c:v>
                </c:pt>
              </c:strCache>
            </c:strRef>
          </c:tx>
          <c:spPr>
            <a:solidFill>
              <a:srgbClr val="BFBFBF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'2016'!$C$12:$D$12</c:f>
              <c:numCache>
                <c:formatCode>0.00</c:formatCode>
                <c:ptCount val="2"/>
                <c:pt idx="0">
                  <c:v>1.4890000000000001</c:v>
                </c:pt>
                <c:pt idx="1">
                  <c:v>1.3480000000000001</c:v>
                </c:pt>
              </c:numCache>
            </c:numRef>
          </c:val>
        </c:ser>
        <c:ser>
          <c:idx val="3"/>
          <c:order val="4"/>
          <c:tx>
            <c:strRef>
              <c:f>'2016'!$B$11</c:f>
              <c:strCache>
                <c:ptCount val="1"/>
                <c:pt idx="0">
                  <c:v>OLIO COMBUSTIBILE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'2016'!$C$11:$D$11</c:f>
              <c:numCache>
                <c:formatCode>0.00</c:formatCode>
                <c:ptCount val="2"/>
                <c:pt idx="0">
                  <c:v>0.58399999999999996</c:v>
                </c:pt>
                <c:pt idx="1">
                  <c:v>0.8</c:v>
                </c:pt>
              </c:numCache>
            </c:numRef>
          </c:val>
        </c:ser>
        <c:ser>
          <c:idx val="2"/>
          <c:order val="5"/>
          <c:tx>
            <c:strRef>
              <c:f>'2016'!$B$10</c:f>
              <c:strCache>
                <c:ptCount val="1"/>
                <c:pt idx="0">
                  <c:v>GASOLIO RISCALDAMENTO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'2016'!$C$10:$D$10</c:f>
              <c:numCache>
                <c:formatCode>0.00</c:formatCode>
                <c:ptCount val="2"/>
                <c:pt idx="0">
                  <c:v>0.52300000000000002</c:v>
                </c:pt>
                <c:pt idx="1">
                  <c:v>0.52600000000000002</c:v>
                </c:pt>
              </c:numCache>
            </c:numRef>
          </c:val>
        </c:ser>
        <c:ser>
          <c:idx val="1"/>
          <c:order val="6"/>
          <c:tx>
            <c:strRef>
              <c:f>'2016'!$B$7</c:f>
              <c:strCache>
                <c:ptCount val="1"/>
                <c:pt idx="0">
                  <c:v>GASOLIO AUTOTRAZIONE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'2016'!$C$7:$D$7</c:f>
              <c:numCache>
                <c:formatCode>0.00</c:formatCode>
                <c:ptCount val="2"/>
                <c:pt idx="0">
                  <c:v>9.3970000000000002</c:v>
                </c:pt>
                <c:pt idx="1">
                  <c:v>9.3260000000000005</c:v>
                </c:pt>
              </c:numCache>
            </c:numRef>
          </c:val>
        </c:ser>
        <c:ser>
          <c:idx val="0"/>
          <c:order val="7"/>
          <c:tx>
            <c:strRef>
              <c:f>'2016'!$B$6</c:f>
              <c:strCache>
                <c:ptCount val="1"/>
                <c:pt idx="0">
                  <c:v>BENZINA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multiLvlStrRef>
              <c:f>'2016'!$C$4:$D$5</c:f>
              <c:multiLvlStrCache>
                <c:ptCount val="2"/>
                <c:lvl>
                  <c:pt idx="0">
                    <c:v>2016 </c:v>
                  </c:pt>
                  <c:pt idx="1">
                    <c:v>2015 </c:v>
                  </c:pt>
                </c:lvl>
                <c:lvl>
                  <c:pt idx="0">
                    <c:v>Gennaio - Maggio</c:v>
                  </c:pt>
                </c:lvl>
              </c:multiLvlStrCache>
            </c:multiLvlStrRef>
          </c:cat>
          <c:val>
            <c:numRef>
              <c:f>'2016'!$C$6:$D$6</c:f>
              <c:numCache>
                <c:formatCode>0.00</c:formatCode>
                <c:ptCount val="2"/>
                <c:pt idx="0">
                  <c:v>3.0550000000000002</c:v>
                </c:pt>
                <c:pt idx="1">
                  <c:v>3.0880000000000001</c:v>
                </c:pt>
              </c:numCache>
            </c:numRef>
          </c:val>
        </c:ser>
        <c:ser>
          <c:idx val="9"/>
          <c:order val="8"/>
          <c:tx>
            <c:strRef>
              <c:f>'2016'!$B$9</c:f>
              <c:strCache>
                <c:ptCount val="1"/>
                <c:pt idx="0">
                  <c:v>CARBOTURBO</c:v>
                </c:pt>
              </c:strCache>
            </c:strRef>
          </c:tx>
          <c:spPr>
            <a:solidFill>
              <a:srgbClr val="B3A2C7"/>
            </a:solidFill>
            <a:ln w="25400">
              <a:noFill/>
            </a:ln>
          </c:spPr>
          <c:invertIfNegative val="0"/>
          <c:val>
            <c:numRef>
              <c:f>'2016'!$C$9:$D$9</c:f>
              <c:numCache>
                <c:formatCode>0.00</c:formatCode>
                <c:ptCount val="2"/>
                <c:pt idx="0">
                  <c:v>1.5449999999999999</c:v>
                </c:pt>
                <c:pt idx="1">
                  <c:v>1.456</c:v>
                </c:pt>
              </c:numCache>
            </c:numRef>
          </c:val>
        </c:ser>
        <c:ser>
          <c:idx val="8"/>
          <c:order val="9"/>
          <c:tx>
            <c:strRef>
              <c:f>'2016'!$B$8</c:f>
              <c:strCache>
                <c:ptCount val="1"/>
                <c:pt idx="0">
                  <c:v>GPL</c:v>
                </c:pt>
              </c:strCache>
            </c:strRef>
          </c:tx>
          <c:spPr>
            <a:solidFill>
              <a:srgbClr val="B9CD96"/>
            </a:solidFill>
            <a:ln w="25400">
              <a:noFill/>
            </a:ln>
          </c:spPr>
          <c:invertIfNegative val="0"/>
          <c:val>
            <c:numRef>
              <c:f>'2016'!$C$8:$D$8</c:f>
              <c:numCache>
                <c:formatCode>0.00</c:formatCode>
                <c:ptCount val="2"/>
                <c:pt idx="0">
                  <c:v>1.409</c:v>
                </c:pt>
                <c:pt idx="1">
                  <c:v>1.407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747704"/>
        <c:axId val="472748096"/>
      </c:barChart>
      <c:catAx>
        <c:axId val="47274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E3E3E3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748096"/>
        <c:crosses val="autoZero"/>
        <c:auto val="1"/>
        <c:lblAlgn val="ctr"/>
        <c:lblOffset val="100"/>
        <c:noMultiLvlLbl val="0"/>
      </c:catAx>
      <c:valAx>
        <c:axId val="472748096"/>
        <c:scaling>
          <c:orientation val="minMax"/>
          <c:max val="25"/>
        </c:scaling>
        <c:delete val="0"/>
        <c:axPos val="l"/>
        <c:majorGridlines>
          <c:spPr>
            <a:ln w="3175">
              <a:solidFill>
                <a:srgbClr val="E3E3E3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7477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767426600744697"/>
          <c:y val="0.130890052356021"/>
          <c:w val="0.25968992248062001"/>
          <c:h val="0.7539269076967469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E3E3E3"/>
      </a:solidFill>
      <a:prstDash val="solid"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FF0000"/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'[Grafico in Microsoft Office PowerPoint]Foglio1'!$F$3</c:f>
              <c:strCache>
                <c:ptCount val="1"/>
                <c:pt idx="0">
                  <c:v>NOx (ton)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'[Grafico in Microsoft Office PowerPoint]Foglio1'!$G$1:$I$2</c:f>
              <c:strCache>
                <c:ptCount val="3"/>
                <c:pt idx="0">
                  <c:v>1990</c:v>
                </c:pt>
                <c:pt idx="1">
                  <c:v>2000</c:v>
                </c:pt>
                <c:pt idx="2">
                  <c:v>2014</c:v>
                </c:pt>
              </c:strCache>
            </c:strRef>
          </c:cat>
          <c:val>
            <c:numRef>
              <c:f>'[Grafico in Microsoft Office PowerPoint]Foglio1'!$G$3:$I$3</c:f>
              <c:numCache>
                <c:formatCode>#,##0</c:formatCode>
                <c:ptCount val="3"/>
                <c:pt idx="0">
                  <c:v>40000</c:v>
                </c:pt>
                <c:pt idx="1">
                  <c:v>30000</c:v>
                </c:pt>
                <c:pt idx="2">
                  <c:v>14223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748880"/>
        <c:axId val="472749272"/>
      </c:lineChart>
      <c:catAx>
        <c:axId val="47274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749272"/>
        <c:crosses val="autoZero"/>
        <c:auto val="1"/>
        <c:lblAlgn val="ctr"/>
        <c:lblOffset val="100"/>
        <c:noMultiLvlLbl val="0"/>
      </c:catAx>
      <c:valAx>
        <c:axId val="472749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74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4BA500"/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'[Grafico in Microsoft Office PowerPoint]Foglio1'!$F$3</c:f>
              <c:strCache>
                <c:ptCount val="1"/>
                <c:pt idx="0">
                  <c:v>PST (ton)</c:v>
                </c:pt>
              </c:strCache>
            </c:strRef>
          </c:tx>
          <c:spPr>
            <a:ln w="28575" cap="rnd">
              <a:solidFill>
                <a:srgbClr val="4BA500"/>
              </a:solidFill>
              <a:round/>
            </a:ln>
            <a:effectLst/>
          </c:spPr>
          <c:marker>
            <c:symbol val="none"/>
          </c:marker>
          <c:cat>
            <c:strRef>
              <c:f>'[Grafico in Microsoft Office PowerPoint]Foglio1'!$G$1:$I$2</c:f>
              <c:strCache>
                <c:ptCount val="3"/>
                <c:pt idx="0">
                  <c:v>1990</c:v>
                </c:pt>
                <c:pt idx="1">
                  <c:v>2000</c:v>
                </c:pt>
                <c:pt idx="2">
                  <c:v>2014</c:v>
                </c:pt>
              </c:strCache>
            </c:strRef>
          </c:cat>
          <c:val>
            <c:numRef>
              <c:f>'[Grafico in Microsoft Office PowerPoint]Foglio1'!$G$3:$I$3</c:f>
              <c:numCache>
                <c:formatCode>#,##0</c:formatCode>
                <c:ptCount val="3"/>
                <c:pt idx="0">
                  <c:v>5000</c:v>
                </c:pt>
                <c:pt idx="1">
                  <c:v>3500</c:v>
                </c:pt>
                <c:pt idx="2" formatCode="General">
                  <c:v>836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750056"/>
        <c:axId val="466844928"/>
      </c:lineChart>
      <c:catAx>
        <c:axId val="47275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6844928"/>
        <c:crosses val="autoZero"/>
        <c:auto val="1"/>
        <c:lblAlgn val="ctr"/>
        <c:lblOffset val="100"/>
        <c:noMultiLvlLbl val="0"/>
      </c:catAx>
      <c:valAx>
        <c:axId val="46684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75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rgbClr val="7F7F7F"/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>
                    <a:lumMod val="7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SO</a:t>
            </a:r>
            <a:r>
              <a:rPr lang="it-IT" b="1" baseline="-25000" dirty="0"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 (ton)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'[Grafico in Microsoft Office PowerPoint]Foglio1'!$F$3</c:f>
              <c:strCache>
                <c:ptCount val="1"/>
                <c:pt idx="0">
                  <c:v>SO2 (ton)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'[Grafico in Microsoft Office PowerPoint]Foglio1'!$G$1:$I$2</c:f>
              <c:strCache>
                <c:ptCount val="3"/>
                <c:pt idx="0">
                  <c:v>1990</c:v>
                </c:pt>
                <c:pt idx="1">
                  <c:v>2000</c:v>
                </c:pt>
                <c:pt idx="2">
                  <c:v>2014</c:v>
                </c:pt>
              </c:strCache>
            </c:strRef>
          </c:cat>
          <c:val>
            <c:numRef>
              <c:f>'[Grafico in Microsoft Office PowerPoint]Foglio1'!$G$3:$I$3</c:f>
              <c:numCache>
                <c:formatCode>#,##0</c:formatCode>
                <c:ptCount val="3"/>
                <c:pt idx="0">
                  <c:v>120000</c:v>
                </c:pt>
                <c:pt idx="1">
                  <c:v>101000</c:v>
                </c:pt>
                <c:pt idx="2">
                  <c:v>34598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845712"/>
        <c:axId val="466846104"/>
      </c:lineChart>
      <c:catAx>
        <c:axId val="46684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6846104"/>
        <c:crosses val="autoZero"/>
        <c:auto val="1"/>
        <c:lblAlgn val="ctr"/>
        <c:lblOffset val="100"/>
        <c:noMultiLvlLbl val="0"/>
      </c:catAx>
      <c:valAx>
        <c:axId val="466846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684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'[Grafico in Microsoft Office PowerPoint]Foglio1'!$F$3</c:f>
              <c:strCache>
                <c:ptCount val="1"/>
                <c:pt idx="0">
                  <c:v>COV (ton)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'[Grafico in Microsoft Office PowerPoint]Foglio1'!$G$1:$I$2</c:f>
              <c:strCache>
                <c:ptCount val="3"/>
                <c:pt idx="0">
                  <c:v>1990</c:v>
                </c:pt>
                <c:pt idx="1">
                  <c:v>2000</c:v>
                </c:pt>
                <c:pt idx="2">
                  <c:v>2014</c:v>
                </c:pt>
              </c:strCache>
            </c:strRef>
          </c:cat>
          <c:val>
            <c:numRef>
              <c:f>'[Grafico in Microsoft Office PowerPoint]Foglio1'!$G$3:$I$3</c:f>
              <c:numCache>
                <c:formatCode>#,##0</c:formatCode>
                <c:ptCount val="3"/>
                <c:pt idx="0">
                  <c:v>30000</c:v>
                </c:pt>
                <c:pt idx="1">
                  <c:v>26000</c:v>
                </c:pt>
                <c:pt idx="2">
                  <c:v>7967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846888"/>
        <c:axId val="466847280"/>
      </c:lineChart>
      <c:catAx>
        <c:axId val="46684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6847280"/>
        <c:crosses val="autoZero"/>
        <c:auto val="1"/>
        <c:lblAlgn val="ctr"/>
        <c:lblOffset val="100"/>
        <c:noMultiLvlLbl val="0"/>
      </c:catAx>
      <c:valAx>
        <c:axId val="46684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6846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6DEBA-B3C5-4952-96B4-0A26CB1DE613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77173-7250-4642-BE8B-69E3D69114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327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6CB90-C121-CA4C-BE6B-8736F77B25B4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34A19-3DF0-BE49-825A-58E15000B6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92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582A4E-71B3-2F43-BC16-B709BBEC058B}" type="slidenum">
              <a:rPr lang="en-US">
                <a:solidFill>
                  <a:srgbClr val="2D2E2D"/>
                </a:solidFill>
              </a:rPr>
              <a:pPr/>
              <a:t>7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59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79B45F-D61D-0E48-B7E6-B070B7CE7380}" type="slidenum">
              <a:rPr lang="en-US">
                <a:solidFill>
                  <a:srgbClr val="2D2E2D"/>
                </a:solidFill>
              </a:rPr>
              <a:pPr/>
              <a:t>8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41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74C46B-C683-3F40-B6FF-2859DFEB8019}" type="slidenum">
              <a:rPr lang="en-US">
                <a:solidFill>
                  <a:srgbClr val="2D2E2D"/>
                </a:solidFill>
              </a:rPr>
              <a:pPr/>
              <a:t>11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0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74C46B-C683-3F40-B6FF-2859DFEB8019}" type="slidenum">
              <a:rPr lang="en-US">
                <a:solidFill>
                  <a:srgbClr val="2D2E2D"/>
                </a:solidFill>
              </a:rPr>
              <a:pPr/>
              <a:t>12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66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74C46B-C683-3F40-B6FF-2859DFEB8019}" type="slidenum">
              <a:rPr lang="en-US">
                <a:solidFill>
                  <a:srgbClr val="2D2E2D"/>
                </a:solidFill>
              </a:rPr>
              <a:pPr/>
              <a:t>13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00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1C7CD9B-6E6B-714C-B96B-C95C13233EE0}" type="slidenum">
              <a:rPr lang="en-US">
                <a:solidFill>
                  <a:srgbClr val="2D2E2D"/>
                </a:solidFill>
              </a:rPr>
              <a:pPr/>
              <a:t>14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45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8663" indent="-27940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950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213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475" indent="-222250" defTabSz="8921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96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8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40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51275" indent="-22225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D49BC6-9C03-E742-966E-BA85F9CCC3E3}" type="slidenum">
              <a:rPr lang="en-US">
                <a:solidFill>
                  <a:srgbClr val="2D2E2D"/>
                </a:solidFill>
              </a:rPr>
              <a:pPr/>
              <a:t>15</a:t>
            </a:fld>
            <a:endParaRPr lang="en-US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0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9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57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0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77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82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23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80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65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62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70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0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2745A-87DD-4C43-AC24-85265D3A4D35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195F-D740-1440-99E7-10E3AE86E4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94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1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846" y="2155496"/>
            <a:ext cx="2231567" cy="214190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780" y="4299919"/>
            <a:ext cx="2002972" cy="2921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8427" y="4630119"/>
            <a:ext cx="1657350" cy="337742"/>
          </a:xfrm>
          <a:prstGeom prst="rect">
            <a:avLst/>
          </a:prstGeom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286" y="601700"/>
            <a:ext cx="31464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1"/>
          <p:cNvSpPr txBox="1">
            <a:spLocks noChangeArrowheads="1"/>
          </p:cNvSpPr>
          <p:nvPr/>
        </p:nvSpPr>
        <p:spPr bwMode="auto">
          <a:xfrm>
            <a:off x="1993016" y="1314215"/>
            <a:ext cx="554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002060"/>
                </a:solidFill>
                <a:latin typeface="Bookman Old Style" charset="0"/>
              </a:rPr>
              <a:t>Raffinazione, distribuzione, logistica</a:t>
            </a:r>
          </a:p>
        </p:txBody>
      </p:sp>
      <p:sp>
        <p:nvSpPr>
          <p:cNvPr id="11" name="CasellaDiTesto 1"/>
          <p:cNvSpPr txBox="1">
            <a:spLocks noChangeArrowheads="1"/>
          </p:cNvSpPr>
          <p:nvPr/>
        </p:nvSpPr>
        <p:spPr bwMode="auto">
          <a:xfrm>
            <a:off x="1919567" y="5137448"/>
            <a:ext cx="554355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3200" b="1" dirty="0" smtClean="0">
                <a:solidFill>
                  <a:srgbClr val="00CD01"/>
                </a:solidFill>
                <a:latin typeface="Bookman Old Style" charset="0"/>
              </a:rPr>
              <a:t>I NUMERI</a:t>
            </a:r>
            <a:endParaRPr lang="it-IT" sz="3200" b="1" dirty="0">
              <a:solidFill>
                <a:srgbClr val="00CD01"/>
              </a:solidFill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68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10</a:t>
            </a:fld>
            <a:endParaRPr lang="it-IT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3" y="1336794"/>
            <a:ext cx="4396287" cy="396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560" y="1204730"/>
            <a:ext cx="4125240" cy="484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sellaDiTesto 17"/>
          <p:cNvSpPr txBox="1"/>
          <p:nvPr/>
        </p:nvSpPr>
        <p:spPr>
          <a:xfrm>
            <a:off x="490080" y="62008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LO SCENARIO PER I TRASPORTI DELL’AIE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9" name="Parentesi graffa chiusa 18"/>
          <p:cNvSpPr/>
          <p:nvPr/>
        </p:nvSpPr>
        <p:spPr>
          <a:xfrm>
            <a:off x="4387640" y="2678653"/>
            <a:ext cx="261847" cy="2160240"/>
          </a:xfrm>
          <a:prstGeom prst="rightBrace">
            <a:avLst>
              <a:gd name="adj1" fmla="val 59341"/>
              <a:gd name="adj2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arentesi graffa chiusa 19"/>
          <p:cNvSpPr/>
          <p:nvPr/>
        </p:nvSpPr>
        <p:spPr>
          <a:xfrm>
            <a:off x="8112318" y="3262184"/>
            <a:ext cx="261847" cy="1250608"/>
          </a:xfrm>
          <a:prstGeom prst="rightBrace">
            <a:avLst>
              <a:gd name="adj1" fmla="val 59341"/>
              <a:gd name="adj2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428368" y="6268995"/>
            <a:ext cx="1317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i="1" dirty="0" smtClean="0"/>
              <a:t>Fonte: Aie, WEO 2015</a:t>
            </a:r>
            <a:endParaRPr lang="it-IT" sz="1000" i="1" dirty="0"/>
          </a:p>
        </p:txBody>
      </p:sp>
      <p:sp>
        <p:nvSpPr>
          <p:cNvPr id="4" name="Rettangolo 3"/>
          <p:cNvSpPr/>
          <p:nvPr/>
        </p:nvSpPr>
        <p:spPr>
          <a:xfrm>
            <a:off x="1342768" y="1446837"/>
            <a:ext cx="1565189" cy="224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Parco auto totale</a:t>
            </a:r>
            <a:endParaRPr lang="it-IT" sz="1400" dirty="0"/>
          </a:p>
        </p:txBody>
      </p:sp>
      <p:sp>
        <p:nvSpPr>
          <p:cNvPr id="11" name="Rettangolo 10"/>
          <p:cNvSpPr/>
          <p:nvPr/>
        </p:nvSpPr>
        <p:spPr>
          <a:xfrm>
            <a:off x="5136292" y="1222011"/>
            <a:ext cx="2483708" cy="3372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Consumi totali nel trasporto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538878" y="1300765"/>
            <a:ext cx="371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PJ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4891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88457" y="634678"/>
            <a:ext cx="8839033" cy="570267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NEL 2015 OGNI DUE GIORNI UN ATTACCO AD UN OLEODOTTO</a:t>
            </a:r>
            <a:endParaRPr lang="it-IT" sz="23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89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7504DA-1B50-D44E-9A01-F9C95336B29A}" type="slidenum">
              <a:rPr lang="en-US">
                <a:solidFill>
                  <a:srgbClr val="959795"/>
                </a:solidFill>
              </a:rPr>
              <a:pPr/>
              <a:t>11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0" y="3762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637" y="1522084"/>
            <a:ext cx="5968957" cy="365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1"/>
          <p:cNvSpPr>
            <a:spLocks noChangeArrowheads="1"/>
          </p:cNvSpPr>
          <p:nvPr/>
        </p:nvSpPr>
        <p:spPr bwMode="auto">
          <a:xfrm>
            <a:off x="287337" y="5833390"/>
            <a:ext cx="8569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Nei primi cinque mesi del 2016 il numero di attacchi appare in linea con i valori del 2015 </a:t>
            </a:r>
            <a:endParaRPr lang="it-IT" sz="16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31637" y="5317173"/>
            <a:ext cx="1362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i="1" dirty="0" smtClean="0"/>
              <a:t>Fonte: elaborazioni UP</a:t>
            </a:r>
            <a:endParaRPr lang="it-IT" sz="1000" i="1" dirty="0"/>
          </a:p>
        </p:txBody>
      </p:sp>
    </p:spTree>
    <p:extLst>
      <p:ext uri="{BB962C8B-B14F-4D97-AF65-F5344CB8AC3E}">
        <p14:creationId xmlns:p14="http://schemas.microsoft.com/office/powerpoint/2010/main" val="376572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287337" y="745163"/>
            <a:ext cx="8839033" cy="570267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IN CRESCITA IL NUMERO DI FURTI PRESSO I P.V.</a:t>
            </a:r>
            <a:endParaRPr lang="it-IT" sz="23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89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7504DA-1B50-D44E-9A01-F9C95336B29A}" type="slidenum">
              <a:rPr lang="en-US">
                <a:solidFill>
                  <a:srgbClr val="959795"/>
                </a:solidFill>
              </a:rPr>
              <a:pPr/>
              <a:t>12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0" y="3762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631637" y="5317173"/>
            <a:ext cx="1362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i="1" dirty="0" smtClean="0"/>
              <a:t>Fonte: elaborazioni UP</a:t>
            </a:r>
            <a:endParaRPr lang="it-IT" sz="1000" i="1" dirty="0"/>
          </a:p>
        </p:txBody>
      </p:sp>
      <p:pic>
        <p:nvPicPr>
          <p:cNvPr id="10" name="Grafico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35" y="1521647"/>
            <a:ext cx="3488464" cy="20131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co 1" descr="image00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6" y="3900802"/>
            <a:ext cx="3398203" cy="18619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uppo 11"/>
          <p:cNvGrpSpPr/>
          <p:nvPr/>
        </p:nvGrpSpPr>
        <p:grpSpPr>
          <a:xfrm>
            <a:off x="4584620" y="2379863"/>
            <a:ext cx="3937159" cy="2513413"/>
            <a:chOff x="6143645" y="2237246"/>
            <a:chExt cx="4561905" cy="3095238"/>
          </a:xfrm>
        </p:grpSpPr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43645" y="2237246"/>
              <a:ext cx="4561905" cy="309523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5" name="Picture 4" descr="2014-201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9547" y="4439973"/>
              <a:ext cx="681038" cy="24923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5218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88457" y="778764"/>
            <a:ext cx="8839033" cy="570267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I NUMERI DEL CONTRABBANDO: IN 4 ANNI +231%</a:t>
            </a:r>
            <a:endParaRPr lang="it-IT" sz="23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89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7504DA-1B50-D44E-9A01-F9C95336B29A}" type="slidenum">
              <a:rPr lang="en-US">
                <a:solidFill>
                  <a:srgbClr val="959795"/>
                </a:solidFill>
              </a:rPr>
              <a:pPr/>
              <a:t>13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0" y="3762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11" y="1969550"/>
            <a:ext cx="8502177" cy="2583732"/>
          </a:xfrm>
          <a:prstGeom prst="rect">
            <a:avLst/>
          </a:prstGeom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54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olo 1"/>
          <p:cNvSpPr>
            <a:spLocks noGrp="1"/>
          </p:cNvSpPr>
          <p:nvPr>
            <p:ph type="title"/>
          </p:nvPr>
        </p:nvSpPr>
        <p:spPr>
          <a:xfrm>
            <a:off x="456197" y="497099"/>
            <a:ext cx="8024494" cy="67860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I NUMERI DEL DOWNSTREAM PETROLIFERO NAZIONALE</a:t>
            </a:r>
            <a:endParaRPr lang="it-IT" sz="23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608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DC9D03-A620-4142-A750-55E3BC941AE8}" type="slidenum">
              <a:rPr lang="en-US">
                <a:solidFill>
                  <a:srgbClr val="959795"/>
                </a:solidFill>
              </a:rPr>
              <a:pPr/>
              <a:t>14</a:t>
            </a:fld>
            <a:endParaRPr lang="en-US">
              <a:solidFill>
                <a:srgbClr val="959795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641069"/>
              </p:ext>
            </p:extLst>
          </p:nvPr>
        </p:nvGraphicFramePr>
        <p:xfrm>
          <a:off x="823594" y="1380704"/>
          <a:ext cx="7416800" cy="4873030"/>
        </p:xfrm>
        <a:graphic>
          <a:graphicData uri="http://schemas.openxmlformats.org/drawingml/2006/table">
            <a:tbl>
              <a:tblPr/>
              <a:tblGrid>
                <a:gridCol w="3621088"/>
                <a:gridCol w="3795712"/>
              </a:tblGrid>
              <a:tr h="25241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RAFFINERIE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N. OCCUPATI (DIRETTI)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19.000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N. OCCUPATI (INDOTTO)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130.000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N. PUNTI VENDITA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Oltre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21.000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N. DEPOSITI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600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LITRI DI CARBURANTE DISTRIBUITO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Oltre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110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milioni di litri al giorno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CONTRIBUTO AL PIL NAZIONALE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1,5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miliardi €/anno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GETTITO FISCALE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41 miliardi € 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INVESTIMENTI NEGLI ULTIMI 20 ANNI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Oltre 25 miliardi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di euro (</a:t>
                      </a:r>
                      <a:r>
                        <a:rPr kumimoji="0" lang="it-IT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di cui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il 47%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per l</a:t>
                      </a:r>
                      <a:r>
                        <a:rPr kumimoji="0" lang="ja-JP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’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ambiente)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LAVORAZIONE DI GREGGIO E SEMILAVORATI 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73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milioni di tonnellate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ESPORTAZIONI DI PRODOTTI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28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milioni di tonnellate = 14 miliardi di €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FATTURATO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charset="0"/>
                        <a:cs typeface="Segoe UI" charset="0"/>
                      </a:endParaRP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110 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Segoe UI" charset="0"/>
                        </a:rPr>
                        <a:t>miliardi € (al lordo delle imposte)</a:t>
                      </a:r>
                    </a:p>
                  </a:txBody>
                  <a:tcPr marL="69133" marR="69133" marT="34561" marB="3456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26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olo 1"/>
          <p:cNvSpPr>
            <a:spLocks noGrp="1"/>
          </p:cNvSpPr>
          <p:nvPr>
            <p:ph type="title"/>
          </p:nvPr>
        </p:nvSpPr>
        <p:spPr>
          <a:xfrm>
            <a:off x="693740" y="431006"/>
            <a:ext cx="7200900" cy="81121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GLI ASSOCIATI UP </a:t>
            </a:r>
            <a:r>
              <a:rPr lang="it-IT" sz="1600" b="1" dirty="0" smtClean="0">
                <a:solidFill>
                  <a:srgbClr val="002060"/>
                </a:solidFill>
                <a:latin typeface="+mn-lt"/>
              </a:rPr>
              <a:t>(AGGIORNATO GIUGNO 2016)</a:t>
            </a:r>
            <a:endParaRPr lang="it-IT" sz="1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813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6062B3-8C74-BD4C-9F1C-D8115B12BAEB}" type="slidenum">
              <a:rPr lang="en-US">
                <a:solidFill>
                  <a:srgbClr val="959795"/>
                </a:solidFill>
              </a:rPr>
              <a:pPr/>
              <a:t>15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9" name="CasellaDiTesto 6"/>
          <p:cNvSpPr txBox="1"/>
          <p:nvPr/>
        </p:nvSpPr>
        <p:spPr>
          <a:xfrm>
            <a:off x="792479" y="1721476"/>
            <a:ext cx="3095625" cy="44005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572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144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71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288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8600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0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0040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5760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Alma Petroli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API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API </a:t>
            </a:r>
            <a:r>
              <a:rPr lang="it-IT" sz="1400" dirty="0" err="1">
                <a:solidFill>
                  <a:srgbClr val="002060"/>
                </a:solidFill>
              </a:rPr>
              <a:t>Raff</a:t>
            </a:r>
            <a:r>
              <a:rPr lang="it-IT" sz="1400" dirty="0">
                <a:solidFill>
                  <a:srgbClr val="002060"/>
                </a:solidFill>
              </a:rPr>
              <a:t> di Ancona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Attilio </a:t>
            </a:r>
            <a:r>
              <a:rPr lang="it-IT" sz="1400" dirty="0" err="1">
                <a:solidFill>
                  <a:srgbClr val="002060"/>
                </a:solidFill>
              </a:rPr>
              <a:t>Carmagnani</a:t>
            </a:r>
            <a:r>
              <a:rPr lang="it-IT" sz="1400" dirty="0">
                <a:solidFill>
                  <a:srgbClr val="002060"/>
                </a:solidFill>
              </a:rPr>
              <a:t> «AC»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BP Italia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Costieri D</a:t>
            </a:r>
            <a:r>
              <a:rPr lang="ja-JP" altLang="it-IT" sz="1400" dirty="0">
                <a:solidFill>
                  <a:srgbClr val="002060"/>
                </a:solidFill>
              </a:rPr>
              <a:t>’</a:t>
            </a:r>
            <a:r>
              <a:rPr lang="it-IT" sz="1400" dirty="0">
                <a:solidFill>
                  <a:srgbClr val="002060"/>
                </a:solidFill>
              </a:rPr>
              <a:t>Alesio</a:t>
            </a: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Decal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Depositi Costieri del Tirreno </a:t>
            </a:r>
            <a:r>
              <a:rPr lang="it-IT" sz="1400" dirty="0" err="1">
                <a:solidFill>
                  <a:srgbClr val="002060"/>
                </a:solidFill>
              </a:rPr>
              <a:t>srl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Disma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ENI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Refining</a:t>
            </a:r>
            <a:r>
              <a:rPr lang="it-IT" sz="1400" dirty="0">
                <a:solidFill>
                  <a:srgbClr val="002060"/>
                </a:solidFill>
              </a:rPr>
              <a:t> &amp; Marketing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Erg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Esso Italiana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Gazprom </a:t>
            </a:r>
            <a:r>
              <a:rPr lang="it-IT" sz="1400" dirty="0" err="1">
                <a:solidFill>
                  <a:srgbClr val="002060"/>
                </a:solidFill>
              </a:rPr>
              <a:t>Neft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Lubricants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IES Italiana Energia e Servizi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Iplom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Isab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KRI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Kuwait </a:t>
            </a:r>
            <a:r>
              <a:rPr lang="it-IT" sz="1400" dirty="0" err="1">
                <a:solidFill>
                  <a:srgbClr val="002060"/>
                </a:solidFill>
              </a:rPr>
              <a:t>Petroleum</a:t>
            </a:r>
            <a:r>
              <a:rPr lang="it-IT" sz="1400" dirty="0">
                <a:solidFill>
                  <a:srgbClr val="002060"/>
                </a:solidFill>
              </a:rPr>
              <a:t> Italia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La Petrolifera Italo Rumena</a:t>
            </a:r>
          </a:p>
          <a:p>
            <a:pPr eaLnBrk="1" hangingPunct="1"/>
            <a:endParaRPr lang="it-IT" sz="1400" dirty="0">
              <a:solidFill>
                <a:srgbClr val="002060"/>
              </a:solidFill>
              <a:latin typeface="Bookman Old Style" charset="0"/>
            </a:endParaRPr>
          </a:p>
        </p:txBody>
      </p:sp>
      <p:sp>
        <p:nvSpPr>
          <p:cNvPr id="48135" name="CasellaDiTesto 8"/>
          <p:cNvSpPr txBox="1">
            <a:spLocks noChangeArrowheads="1"/>
          </p:cNvSpPr>
          <p:nvPr/>
        </p:nvSpPr>
        <p:spPr bwMode="auto">
          <a:xfrm>
            <a:off x="4997766" y="1739900"/>
            <a:ext cx="2995613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131445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177165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222885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2686050" indent="-133350" eaLnBrk="0" fontAlgn="base" hangingPunct="0"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Lukoil Italia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Neri Depositi Costieri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Petra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PetroLig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Petronas </a:t>
            </a:r>
            <a:r>
              <a:rPr lang="it-IT" sz="1400" dirty="0" err="1">
                <a:solidFill>
                  <a:srgbClr val="002060"/>
                </a:solidFill>
              </a:rPr>
              <a:t>Lubricants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Italy</a:t>
            </a:r>
            <a:r>
              <a:rPr lang="it-IT" sz="1400" dirty="0">
                <a:solidFill>
                  <a:srgbClr val="002060"/>
                </a:solidFill>
              </a:rPr>
              <a:t>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Petroven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Raffineria di Milazzo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Raffineria di Roma</a:t>
            </a: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Saras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Sarpom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Seram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en-US" sz="1400" dirty="0">
                <a:solidFill>
                  <a:srgbClr val="002060"/>
                </a:solidFill>
              </a:rPr>
              <a:t>Shell Italia Oil Products srl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en-US" sz="1400" dirty="0" err="1">
                <a:solidFill>
                  <a:srgbClr val="002060"/>
                </a:solidFill>
              </a:rPr>
              <a:t>Sigemi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S.I.O.T.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Superba srl</a:t>
            </a: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Tamoil </a:t>
            </a:r>
            <a:r>
              <a:rPr lang="it-IT" sz="1400" dirty="0" err="1">
                <a:solidFill>
                  <a:srgbClr val="002060"/>
                </a:solidFill>
              </a:rPr>
              <a:t>SpA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>
                <a:solidFill>
                  <a:srgbClr val="002060"/>
                </a:solidFill>
              </a:rPr>
              <a:t>Toscopetrol </a:t>
            </a: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TotalErg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r>
              <a:rPr lang="it-IT" sz="1400" dirty="0" err="1">
                <a:solidFill>
                  <a:srgbClr val="002060"/>
                </a:solidFill>
              </a:rPr>
              <a:t>Viscolube</a:t>
            </a:r>
            <a:endParaRPr lang="it-IT" sz="1400" dirty="0">
              <a:solidFill>
                <a:srgbClr val="002060"/>
              </a:solidFill>
            </a:endParaRPr>
          </a:p>
          <a:p>
            <a:pPr eaLnBrk="1" hangingPunct="1"/>
            <a:endParaRPr lang="it-IT" sz="1400" dirty="0">
              <a:solidFill>
                <a:srgbClr val="002060"/>
              </a:solidFill>
              <a:latin typeface="Bookman Old Style" charset="0"/>
            </a:endParaRPr>
          </a:p>
          <a:p>
            <a:pPr eaLnBrk="1" hangingPunct="1"/>
            <a:endParaRPr lang="it-IT" sz="1400" dirty="0">
              <a:solidFill>
                <a:srgbClr val="002060"/>
              </a:solidFill>
              <a:latin typeface="Bookman Old Style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89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60894" y="5221500"/>
            <a:ext cx="85665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Nei primi sei mesi del 2016 il Brent è tendenzialmente tornato ad aumentare, arrivando a fine maggio </a:t>
            </a:r>
            <a:r>
              <a:rPr lang="it-IT" b="1" dirty="0">
                <a:solidFill>
                  <a:srgbClr val="002060"/>
                </a:solidFill>
              </a:rPr>
              <a:t>a 49,6 dollari/barile </a:t>
            </a:r>
            <a:r>
              <a:rPr lang="it-IT" b="1" dirty="0" smtClean="0">
                <a:solidFill>
                  <a:srgbClr val="002060"/>
                </a:solidFill>
              </a:rPr>
              <a:t>e superando i 50 dollari/barile nella </a:t>
            </a:r>
            <a:r>
              <a:rPr lang="it-IT" b="1" dirty="0">
                <a:solidFill>
                  <a:srgbClr val="002060"/>
                </a:solidFill>
              </a:rPr>
              <a:t>prima decade di </a:t>
            </a:r>
            <a:r>
              <a:rPr lang="it-IT" b="1" dirty="0" smtClean="0">
                <a:solidFill>
                  <a:srgbClr val="002060"/>
                </a:solidFill>
              </a:rPr>
              <a:t>giugno: rispetto al minimo di gennaio di 25,8 dollari/barile, il Brent ha rilevato un progresso di oltre il 90%.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La media dei primi sei mesi si attesta a 39 dollari/barile.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355851" y="363475"/>
            <a:ext cx="6131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IN 6 MESI BRENT AUMENTATO DI OLTRE IL 90%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31" y="917504"/>
            <a:ext cx="7104869" cy="409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1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3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979" y="1937868"/>
            <a:ext cx="4132968" cy="351644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45342" y="1830921"/>
            <a:ext cx="34582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Nel 2015, il risparmio complessivo per gli automobilisti è stato di circa 8 miliardi di euro.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Nei primi cinque mesi del 2016 sono stati risparmiati ulteriori 3 miliardi di euro.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Lo stacco ponderato del prezzo </a:t>
            </a:r>
            <a:r>
              <a:rPr lang="it-IT" b="1" dirty="0">
                <a:solidFill>
                  <a:srgbClr val="002060"/>
                </a:solidFill>
              </a:rPr>
              <a:t>industriale </a:t>
            </a:r>
            <a:r>
              <a:rPr lang="it-IT" b="1" dirty="0" smtClean="0">
                <a:solidFill>
                  <a:srgbClr val="002060"/>
                </a:solidFill>
              </a:rPr>
              <a:t>(al </a:t>
            </a:r>
            <a:r>
              <a:rPr lang="it-IT" b="1" dirty="0">
                <a:solidFill>
                  <a:srgbClr val="002060"/>
                </a:solidFill>
              </a:rPr>
              <a:t>netto delle tasse) </a:t>
            </a:r>
            <a:r>
              <a:rPr lang="it-IT" b="1" dirty="0" smtClean="0">
                <a:solidFill>
                  <a:srgbClr val="002060"/>
                </a:solidFill>
              </a:rPr>
              <a:t>di benzina e gasolio è stato nello stesso periodo inferiore di 3 millesimi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rispetto a quello dei paesi dell’area euro.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45674" y="843496"/>
            <a:ext cx="8714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CARBURANTI: PRIMI CINQUE MESI 2016 RISPARMIATI 3 M.DI/EURO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61068" y="5453548"/>
            <a:ext cx="841960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 smtClean="0">
                <a:solidFill>
                  <a:srgbClr val="002060"/>
                </a:solidFill>
              </a:rPr>
              <a:t>In questi primi mesi del 2016 il surplus produttivo si è notevolmente ridotto, sia per il rallentamento della produzione degli Stati Uniti che per una ripresa della domanda.</a:t>
            </a:r>
          </a:p>
          <a:p>
            <a:r>
              <a:rPr lang="it-IT" sz="1700" b="1" dirty="0" smtClean="0">
                <a:solidFill>
                  <a:srgbClr val="002060"/>
                </a:solidFill>
              </a:rPr>
              <a:t>Ciò avrà un effetto rialzista sui prezzi soprattutto nella seconda parte del 2016, che si stimano </a:t>
            </a:r>
            <a:r>
              <a:rPr lang="it-IT" sz="1700" b="1" dirty="0">
                <a:solidFill>
                  <a:srgbClr val="002060"/>
                </a:solidFill>
              </a:rPr>
              <a:t>per l’intero </a:t>
            </a:r>
            <a:r>
              <a:rPr lang="it-IT" sz="1700" b="1" dirty="0" smtClean="0">
                <a:solidFill>
                  <a:srgbClr val="002060"/>
                </a:solidFill>
              </a:rPr>
              <a:t>anno nella forchetta 45</a:t>
            </a:r>
            <a:r>
              <a:rPr lang="it-IT" sz="1700" b="1" dirty="0">
                <a:solidFill>
                  <a:srgbClr val="002060"/>
                </a:solidFill>
              </a:rPr>
              <a:t>-55 </a:t>
            </a:r>
            <a:r>
              <a:rPr lang="it-IT" sz="1700" b="1" dirty="0" smtClean="0">
                <a:solidFill>
                  <a:srgbClr val="002060"/>
                </a:solidFill>
              </a:rPr>
              <a:t>dollari/barile, in linea con quanto indicato nel «Preconsuntivo petrolifero 2015» presentato a dicembre.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48946" y="646676"/>
            <a:ext cx="9095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SI RIDUCE IL SURPLUS, NEL 2016 PETROLIO TRA 45-55 DOLLARI/BARILE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77" y="1270257"/>
            <a:ext cx="8553400" cy="407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00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87679" y="4409956"/>
            <a:ext cx="86243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</a:rPr>
              <a:t>Nel 2015 la </a:t>
            </a:r>
            <a:r>
              <a:rPr lang="it-IT" sz="1600" b="1" u="sng" dirty="0" smtClean="0">
                <a:solidFill>
                  <a:srgbClr val="002060"/>
                </a:solidFill>
              </a:rPr>
              <a:t>fattura energetica </a:t>
            </a:r>
            <a:r>
              <a:rPr lang="it-IT" sz="1600" b="1" dirty="0" smtClean="0">
                <a:solidFill>
                  <a:srgbClr val="002060"/>
                </a:solidFill>
              </a:rPr>
              <a:t>è stata pari a circa 34,5 miliardi di euro, in calo di oltre 10 miliardi rispetto al 2014. La </a:t>
            </a:r>
            <a:r>
              <a:rPr lang="it-IT" sz="1600" b="1" u="sng" dirty="0" smtClean="0">
                <a:solidFill>
                  <a:srgbClr val="002060"/>
                </a:solidFill>
              </a:rPr>
              <a:t>fattura petrolifera </a:t>
            </a:r>
            <a:r>
              <a:rPr lang="it-IT" sz="1600" b="1" dirty="0" smtClean="0">
                <a:solidFill>
                  <a:srgbClr val="002060"/>
                </a:solidFill>
              </a:rPr>
              <a:t>è stata di poco superiore ai 16 miliardi di euro, circa 9 miliardi in meno rispetto al 2014, determinando l’87% del risparmio complessivo.</a:t>
            </a:r>
          </a:p>
          <a:p>
            <a:r>
              <a:rPr lang="it-IT" sz="1600" b="1" dirty="0" smtClean="0">
                <a:solidFill>
                  <a:srgbClr val="002060"/>
                </a:solidFill>
              </a:rPr>
              <a:t>Per il 2016 </a:t>
            </a:r>
            <a:r>
              <a:rPr lang="it-IT" sz="1600" b="1" u="sng" dirty="0" smtClean="0">
                <a:solidFill>
                  <a:srgbClr val="002060"/>
                </a:solidFill>
              </a:rPr>
              <a:t>si stima una fattura petrolifera ancora in discesa:</a:t>
            </a:r>
            <a:r>
              <a:rPr lang="it-IT" sz="1600" b="1" dirty="0" smtClean="0">
                <a:solidFill>
                  <a:srgbClr val="002060"/>
                </a:solidFill>
              </a:rPr>
              <a:t> fra i 13 e i 15 miliardi in base all’andamento del cambio e del prezzo del greggio, soprattutto nella seconda parte dell’anno. </a:t>
            </a:r>
          </a:p>
          <a:p>
            <a:r>
              <a:rPr lang="it-IT" sz="1600" b="1" dirty="0" smtClean="0">
                <a:solidFill>
                  <a:srgbClr val="002060"/>
                </a:solidFill>
              </a:rPr>
              <a:t>In ogni caso sarebbe fra i valori più bassi degli ultimi 20 anni in termini reali nonostante il maggior esborso dovuto alla </a:t>
            </a:r>
            <a:r>
              <a:rPr lang="it-IT" sz="1600" b="1" dirty="0">
                <a:solidFill>
                  <a:srgbClr val="002060"/>
                </a:solidFill>
              </a:rPr>
              <a:t>fermata da </a:t>
            </a:r>
            <a:r>
              <a:rPr lang="it-IT" sz="1600" b="1" dirty="0" smtClean="0">
                <a:solidFill>
                  <a:srgbClr val="002060"/>
                </a:solidFill>
              </a:rPr>
              <a:t>aprile della produzione </a:t>
            </a:r>
            <a:r>
              <a:rPr lang="it-IT" sz="1600" b="1" dirty="0">
                <a:solidFill>
                  <a:srgbClr val="002060"/>
                </a:solidFill>
              </a:rPr>
              <a:t>n</a:t>
            </a:r>
            <a:r>
              <a:rPr lang="it-IT" sz="1600" b="1" dirty="0" smtClean="0">
                <a:solidFill>
                  <a:srgbClr val="002060"/>
                </a:solidFill>
              </a:rPr>
              <a:t>ella Val D’Agri, il cui mancato contributo al saldo complessivo può pesare tra gli 800 e i 900 milioni di euro.</a:t>
            </a:r>
            <a:endParaRPr lang="it-IT" sz="1600" b="1" dirty="0"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42963" y="552918"/>
            <a:ext cx="827143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300" b="1" dirty="0" smtClean="0">
                <a:solidFill>
                  <a:srgbClr val="002060"/>
                </a:solidFill>
              </a:rPr>
              <a:t>FATTURA PETROLIFERA 2016 A 13 M.DI, PESA FERMATA VAL D’AGRI</a:t>
            </a:r>
            <a:endParaRPr lang="it-IT" sz="23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786" y="1030365"/>
            <a:ext cx="7793786" cy="3125999"/>
          </a:xfrm>
          <a:prstGeom prst="rect">
            <a:avLst/>
          </a:prstGeom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01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6</a:t>
            </a:fld>
            <a:endParaRPr lang="it-IT"/>
          </a:p>
        </p:txBody>
      </p:sp>
      <p:sp>
        <p:nvSpPr>
          <p:cNvPr id="9" name="Rettangolo 1"/>
          <p:cNvSpPr>
            <a:spLocks noChangeArrowheads="1"/>
          </p:cNvSpPr>
          <p:nvPr/>
        </p:nvSpPr>
        <p:spPr bwMode="auto">
          <a:xfrm>
            <a:off x="387672" y="5399947"/>
            <a:ext cx="837339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Nei primi cinque mesi del 2016 i consumi petroliferi sono apparsi in leggera crescita, con un progresso dell’1,1% rispetto allo stesso periodo del 2015.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Il gasolio si conferma il principale prodotto autotrazione con circa il 39% dei volumi totali consumati, seguito dalla benzina con il 13%.</a:t>
            </a:r>
            <a:endParaRPr lang="it-IT" dirty="0">
              <a:solidFill>
                <a:srgbClr val="002060"/>
              </a:solidFill>
              <a:latin typeface="Bookman Old Style" charset="0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121166"/>
              </p:ext>
            </p:extLst>
          </p:nvPr>
        </p:nvGraphicFramePr>
        <p:xfrm>
          <a:off x="732537" y="900917"/>
          <a:ext cx="7417687" cy="432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838573" y="363475"/>
            <a:ext cx="662232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300" b="1" dirty="0" smtClean="0">
                <a:solidFill>
                  <a:srgbClr val="002060"/>
                </a:solidFill>
              </a:rPr>
              <a:t>CONSUMI PETROLIFERI: PRIMI 5 MESI 2016 PIÙ 1,1%</a:t>
            </a:r>
            <a:endParaRPr lang="it-IT" sz="2300" b="1" dirty="0">
              <a:solidFill>
                <a:srgbClr val="002060"/>
              </a:solidFill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51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744853" y="316471"/>
            <a:ext cx="7200900" cy="81121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Arial" charset="0"/>
              </a:rPr>
              <a:t>LE PREVISIONI SULLA DOMANDA DI ENERGIA</a:t>
            </a:r>
            <a:endParaRPr lang="it-IT" sz="23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765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7E1D4B-11A6-954B-9E5B-19EC6AAE8181}" type="slidenum">
              <a:rPr lang="en-US">
                <a:solidFill>
                  <a:srgbClr val="959795"/>
                </a:solidFill>
              </a:rPr>
              <a:pPr/>
              <a:t>7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8" name="Rettangolo 1"/>
          <p:cNvSpPr>
            <a:spLocks noChangeArrowheads="1"/>
          </p:cNvSpPr>
          <p:nvPr/>
        </p:nvSpPr>
        <p:spPr bwMode="auto">
          <a:xfrm>
            <a:off x="601185" y="964627"/>
            <a:ext cx="7488237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it-IT" sz="1500" b="1" dirty="0">
                <a:solidFill>
                  <a:srgbClr val="002060"/>
                </a:solidFill>
              </a:rPr>
              <a:t>In base alle previsioni elaborate da UP, la domanda di energia nel 2020 dovrebbe </a:t>
            </a:r>
            <a:r>
              <a:rPr lang="it-IT" sz="1500" b="1" dirty="0" smtClean="0">
                <a:solidFill>
                  <a:srgbClr val="002060"/>
                </a:solidFill>
              </a:rPr>
              <a:t>attestarsi intorno </a:t>
            </a:r>
            <a:r>
              <a:rPr lang="it-IT" sz="1500" b="1" dirty="0">
                <a:solidFill>
                  <a:srgbClr val="002060"/>
                </a:solidFill>
              </a:rPr>
              <a:t>ai 165 </a:t>
            </a:r>
            <a:r>
              <a:rPr lang="it-IT" sz="1500" b="1" dirty="0" err="1">
                <a:solidFill>
                  <a:srgbClr val="002060"/>
                </a:solidFill>
              </a:rPr>
              <a:t>Mtep</a:t>
            </a:r>
            <a:r>
              <a:rPr lang="it-IT" sz="1500" b="1" dirty="0">
                <a:solidFill>
                  <a:srgbClr val="002060"/>
                </a:solidFill>
              </a:rPr>
              <a:t> per poi salire a 169 nel </a:t>
            </a:r>
            <a:r>
              <a:rPr lang="it-IT" sz="1500" b="1" dirty="0" smtClean="0">
                <a:solidFill>
                  <a:srgbClr val="002060"/>
                </a:solidFill>
              </a:rPr>
              <a:t>2030, grazie al recupero dell’attività economica. Nel 2022-2023 torneremo ai valori del </a:t>
            </a:r>
            <a:r>
              <a:rPr lang="it-IT" sz="1500" b="1" dirty="0" err="1" smtClean="0">
                <a:solidFill>
                  <a:srgbClr val="002060"/>
                </a:solidFill>
              </a:rPr>
              <a:t>Pil</a:t>
            </a:r>
            <a:r>
              <a:rPr lang="it-IT" sz="1500" b="1" dirty="0" smtClean="0">
                <a:solidFill>
                  <a:srgbClr val="002060"/>
                </a:solidFill>
              </a:rPr>
              <a:t> ante crisi, ma consumeremo oltre 20 </a:t>
            </a:r>
            <a:r>
              <a:rPr lang="it-IT" sz="1500" b="1" dirty="0" err="1" smtClean="0">
                <a:solidFill>
                  <a:srgbClr val="002060"/>
                </a:solidFill>
              </a:rPr>
              <a:t>Mtep</a:t>
            </a:r>
            <a:r>
              <a:rPr lang="it-IT" sz="1500" b="1" dirty="0" smtClean="0">
                <a:solidFill>
                  <a:srgbClr val="002060"/>
                </a:solidFill>
              </a:rPr>
              <a:t> in meno di energia. </a:t>
            </a:r>
            <a:endParaRPr lang="it-IT" sz="1500" b="1" dirty="0">
              <a:solidFill>
                <a:srgbClr val="002060"/>
              </a:solidFill>
            </a:endParaRPr>
          </a:p>
          <a:p>
            <a:pPr algn="just"/>
            <a:r>
              <a:rPr lang="it-IT" sz="1500" b="1" dirty="0" smtClean="0">
                <a:solidFill>
                  <a:srgbClr val="002060"/>
                </a:solidFill>
              </a:rPr>
              <a:t>Il </a:t>
            </a:r>
            <a:r>
              <a:rPr lang="it-IT" sz="1500" b="1" dirty="0">
                <a:solidFill>
                  <a:srgbClr val="002060"/>
                </a:solidFill>
              </a:rPr>
              <a:t>petrolio (prodotti petroliferi) rimarrà la prima fonte sino al </a:t>
            </a:r>
            <a:r>
              <a:rPr lang="it-IT" sz="1500" b="1" dirty="0" smtClean="0">
                <a:solidFill>
                  <a:srgbClr val="002060"/>
                </a:solidFill>
              </a:rPr>
              <a:t>2019 </a:t>
            </a:r>
            <a:r>
              <a:rPr lang="it-IT" sz="1500" b="1" dirty="0">
                <a:solidFill>
                  <a:srgbClr val="002060"/>
                </a:solidFill>
              </a:rPr>
              <a:t>(con un peso del 34,5%) per poi essere superata dal gas (35,4%), ma mantenendo una quota ancora attorno al 32-33% sino al </a:t>
            </a:r>
            <a:r>
              <a:rPr lang="it-IT" sz="1500" b="1" dirty="0" smtClean="0">
                <a:solidFill>
                  <a:srgbClr val="002060"/>
                </a:solidFill>
              </a:rPr>
              <a:t>2030.</a:t>
            </a:r>
          </a:p>
          <a:p>
            <a:pPr algn="just"/>
            <a:r>
              <a:rPr lang="it-IT" sz="1500" b="1" dirty="0" smtClean="0">
                <a:solidFill>
                  <a:srgbClr val="002060"/>
                </a:solidFill>
              </a:rPr>
              <a:t>Tra il 1990 e il 2015 le </a:t>
            </a:r>
            <a:r>
              <a:rPr lang="it-IT" sz="1500" b="1" dirty="0">
                <a:solidFill>
                  <a:srgbClr val="002060"/>
                </a:solidFill>
              </a:rPr>
              <a:t>emissioni di CO</a:t>
            </a:r>
            <a:r>
              <a:rPr lang="it-IT" sz="1500" b="1" baseline="-25000" dirty="0">
                <a:solidFill>
                  <a:srgbClr val="002060"/>
                </a:solidFill>
              </a:rPr>
              <a:t>2</a:t>
            </a:r>
            <a:r>
              <a:rPr lang="it-IT" sz="1500" b="1" dirty="0">
                <a:solidFill>
                  <a:srgbClr val="002060"/>
                </a:solidFill>
              </a:rPr>
              <a:t> da Petrolio </a:t>
            </a:r>
            <a:r>
              <a:rPr lang="it-IT" sz="1500" b="1" dirty="0" smtClean="0">
                <a:solidFill>
                  <a:srgbClr val="002060"/>
                </a:solidFill>
              </a:rPr>
              <a:t>sono scese di 103 </a:t>
            </a:r>
            <a:r>
              <a:rPr lang="it-IT" sz="1500" b="1" dirty="0" err="1" smtClean="0">
                <a:solidFill>
                  <a:srgbClr val="002060"/>
                </a:solidFill>
              </a:rPr>
              <a:t>Mton</a:t>
            </a:r>
            <a:r>
              <a:rPr lang="it-IT" sz="1500" b="1" dirty="0" smtClean="0">
                <a:solidFill>
                  <a:srgbClr val="002060"/>
                </a:solidFill>
              </a:rPr>
              <a:t> (-41%) e nel periodo 2010-2030 dovrebbero calare di altri 44 </a:t>
            </a:r>
            <a:r>
              <a:rPr lang="it-IT" sz="1500" b="1" dirty="0" err="1">
                <a:solidFill>
                  <a:srgbClr val="002060"/>
                </a:solidFill>
              </a:rPr>
              <a:t>Mton</a:t>
            </a:r>
            <a:r>
              <a:rPr lang="it-IT" sz="1500" b="1" dirty="0">
                <a:solidFill>
                  <a:srgbClr val="002060"/>
                </a:solidFill>
              </a:rPr>
              <a:t> (-25</a:t>
            </a:r>
            <a:r>
              <a:rPr lang="it-IT" sz="1500" b="1" dirty="0" smtClean="0">
                <a:solidFill>
                  <a:srgbClr val="002060"/>
                </a:solidFill>
              </a:rPr>
              <a:t>%), </a:t>
            </a:r>
            <a:r>
              <a:rPr lang="it-IT" sz="1500" b="1" dirty="0">
                <a:solidFill>
                  <a:srgbClr val="002060"/>
                </a:solidFill>
              </a:rPr>
              <a:t>anche grazie </a:t>
            </a:r>
            <a:r>
              <a:rPr lang="it-IT" sz="1500" b="1" dirty="0" smtClean="0">
                <a:solidFill>
                  <a:srgbClr val="002060"/>
                </a:solidFill>
              </a:rPr>
              <a:t>alle mutate abitudini dei consumatori, all’efficienza dei motori a combustione interna e al </a:t>
            </a:r>
            <a:r>
              <a:rPr lang="it-IT" sz="1500" b="1" dirty="0">
                <a:solidFill>
                  <a:srgbClr val="002060"/>
                </a:solidFill>
              </a:rPr>
              <a:t>contributo dei </a:t>
            </a:r>
            <a:r>
              <a:rPr lang="it-IT" sz="1500" b="1" dirty="0" smtClean="0">
                <a:solidFill>
                  <a:srgbClr val="002060"/>
                </a:solidFill>
              </a:rPr>
              <a:t>biocarburanti</a:t>
            </a:r>
            <a:r>
              <a:rPr lang="it-IT" sz="1500" b="1" dirty="0">
                <a:solidFill>
                  <a:srgbClr val="002060"/>
                </a:solidFill>
              </a:rPr>
              <a:t>, che raddoppierà nel </a:t>
            </a:r>
            <a:r>
              <a:rPr lang="it-IT" sz="1500" b="1" dirty="0" smtClean="0">
                <a:solidFill>
                  <a:srgbClr val="002060"/>
                </a:solidFill>
              </a:rPr>
              <a:t>prossimi </a:t>
            </a:r>
            <a:r>
              <a:rPr lang="it-IT" sz="1500" b="1" dirty="0">
                <a:solidFill>
                  <a:srgbClr val="002060"/>
                </a:solidFill>
              </a:rPr>
              <a:t>15 anni.</a:t>
            </a: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endParaRPr lang="it-IT" sz="1600" b="1" dirty="0" smtClean="0">
              <a:solidFill>
                <a:srgbClr val="002060"/>
              </a:solidFill>
            </a:endParaRPr>
          </a:p>
        </p:txBody>
      </p:sp>
      <p:sp>
        <p:nvSpPr>
          <p:cNvPr id="27655" name="CasellaDiTesto 2"/>
          <p:cNvSpPr txBox="1">
            <a:spLocks noChangeArrowheads="1"/>
          </p:cNvSpPr>
          <p:nvPr/>
        </p:nvSpPr>
        <p:spPr bwMode="auto">
          <a:xfrm>
            <a:off x="2647951" y="3667615"/>
            <a:ext cx="368204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300" b="1" dirty="0">
                <a:solidFill>
                  <a:srgbClr val="002060"/>
                </a:solidFill>
              </a:rPr>
              <a:t>Sintesi domanda energetica primaria </a:t>
            </a:r>
            <a:r>
              <a:rPr lang="it-IT" sz="1300" b="1" i="1" dirty="0">
                <a:solidFill>
                  <a:srgbClr val="002060"/>
                </a:solidFill>
              </a:rPr>
              <a:t>(</a:t>
            </a:r>
            <a:r>
              <a:rPr lang="it-IT" sz="1300" b="1" i="1" dirty="0" err="1">
                <a:solidFill>
                  <a:srgbClr val="002060"/>
                </a:solidFill>
              </a:rPr>
              <a:t>Mtep</a:t>
            </a:r>
            <a:r>
              <a:rPr lang="it-IT" sz="1300" b="1" i="1" dirty="0">
                <a:solidFill>
                  <a:srgbClr val="002060"/>
                </a:solidFill>
              </a:rPr>
              <a:t>)</a:t>
            </a:r>
          </a:p>
        </p:txBody>
      </p:sp>
      <p:graphicFrame>
        <p:nvGraphicFramePr>
          <p:cNvPr id="27656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275001"/>
              </p:ext>
            </p:extLst>
          </p:nvPr>
        </p:nvGraphicFramePr>
        <p:xfrm>
          <a:off x="1032191" y="4023882"/>
          <a:ext cx="6913562" cy="2546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Foglio di lavoro" r:id="rId4" imgW="5781655" imgH="1609740" progId="Excel.Sheet.12">
                  <p:embed/>
                </p:oleObj>
              </mc:Choice>
              <mc:Fallback>
                <p:oleObj name="Foglio di lavoro" r:id="rId4" imgW="5781655" imgH="160974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191" y="4023882"/>
                        <a:ext cx="6913562" cy="2546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9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>
          <a:xfrm>
            <a:off x="455569" y="527236"/>
            <a:ext cx="8112961" cy="68312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Arial" charset="0"/>
              </a:rPr>
              <a:t>LE PREVISIONI SULLA DOMANDA NEI TRASPORTI</a:t>
            </a:r>
            <a:endParaRPr lang="it-IT" sz="23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970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C3A3CB-D4E0-9145-BE76-5CBBBFA13994}" type="slidenum">
              <a:rPr lang="en-US">
                <a:solidFill>
                  <a:srgbClr val="959795"/>
                </a:solidFill>
              </a:rPr>
              <a:pPr/>
              <a:t>8</a:t>
            </a:fld>
            <a:endParaRPr lang="en-US">
              <a:solidFill>
                <a:srgbClr val="959795"/>
              </a:solidFill>
            </a:endParaRPr>
          </a:p>
        </p:txBody>
      </p:sp>
      <p:sp>
        <p:nvSpPr>
          <p:cNvPr id="8" name="Rettangolo 1"/>
          <p:cNvSpPr>
            <a:spLocks noChangeArrowheads="1"/>
          </p:cNvSpPr>
          <p:nvPr/>
        </p:nvSpPr>
        <p:spPr bwMode="auto">
          <a:xfrm>
            <a:off x="346868" y="1228253"/>
            <a:ext cx="82216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it-IT" sz="1600" b="1" dirty="0">
                <a:solidFill>
                  <a:srgbClr val="002060"/>
                </a:solidFill>
              </a:rPr>
              <a:t>La fonte petrolifera rimane essenziale nel soddisfacimento della domanda nei trasporti dove attualmente copre una quota </a:t>
            </a:r>
            <a:r>
              <a:rPr lang="it-IT" sz="1600" b="1" dirty="0" smtClean="0">
                <a:solidFill>
                  <a:srgbClr val="002060"/>
                </a:solidFill>
              </a:rPr>
              <a:t>di circa il 93% </a:t>
            </a:r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it-IT" sz="1600" b="1" dirty="0" smtClean="0">
                <a:solidFill>
                  <a:srgbClr val="002060"/>
                </a:solidFill>
              </a:rPr>
              <a:t>In </a:t>
            </a:r>
            <a:r>
              <a:rPr lang="it-IT" sz="1600" b="1" dirty="0">
                <a:solidFill>
                  <a:srgbClr val="002060"/>
                </a:solidFill>
              </a:rPr>
              <a:t>base alle previsioni elaborate da UP, tale percentuale nel 2020 dovrebbe attestarsi ancora intorno al 90% per poi scendere </a:t>
            </a:r>
            <a:r>
              <a:rPr lang="it-IT" sz="1600" b="1" dirty="0" smtClean="0">
                <a:solidFill>
                  <a:srgbClr val="002060"/>
                </a:solidFill>
              </a:rPr>
              <a:t>all’87% </a:t>
            </a:r>
            <a:r>
              <a:rPr lang="it-IT" sz="1600" b="1" dirty="0">
                <a:solidFill>
                  <a:srgbClr val="002060"/>
                </a:solidFill>
              </a:rPr>
              <a:t>nel </a:t>
            </a:r>
            <a:r>
              <a:rPr lang="it-IT" sz="1600" b="1" dirty="0" smtClean="0">
                <a:solidFill>
                  <a:srgbClr val="002060"/>
                </a:solidFill>
              </a:rPr>
              <a:t>2030.</a:t>
            </a:r>
            <a:endParaRPr lang="it-IT" sz="1600" b="1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it-IT" sz="1600" b="1" dirty="0" smtClean="0">
                <a:solidFill>
                  <a:srgbClr val="002060"/>
                </a:solidFill>
              </a:rPr>
              <a:t>Il </a:t>
            </a:r>
            <a:r>
              <a:rPr lang="it-IT" sz="1600" b="1" dirty="0">
                <a:solidFill>
                  <a:srgbClr val="002060"/>
                </a:solidFill>
              </a:rPr>
              <a:t>gasolio dovrebbe confermarsi il principale prodotto autotrazione </a:t>
            </a:r>
            <a:r>
              <a:rPr lang="it-IT" sz="1600" b="1" dirty="0" smtClean="0">
                <a:solidFill>
                  <a:srgbClr val="002060"/>
                </a:solidFill>
              </a:rPr>
              <a:t>nei trasporti con </a:t>
            </a:r>
            <a:r>
              <a:rPr lang="it-IT" sz="1600" b="1" dirty="0">
                <a:solidFill>
                  <a:srgbClr val="002060"/>
                </a:solidFill>
              </a:rPr>
              <a:t>una quota del </a:t>
            </a:r>
            <a:r>
              <a:rPr lang="it-IT" sz="1600" b="1" dirty="0" smtClean="0">
                <a:solidFill>
                  <a:srgbClr val="002060"/>
                </a:solidFill>
              </a:rPr>
              <a:t>56</a:t>
            </a:r>
            <a:r>
              <a:rPr lang="it-IT" sz="1600" b="1" dirty="0">
                <a:solidFill>
                  <a:srgbClr val="002060"/>
                </a:solidFill>
              </a:rPr>
              <a:t>% e volumi </a:t>
            </a:r>
            <a:r>
              <a:rPr lang="it-IT" sz="1600" b="1" dirty="0" smtClean="0">
                <a:solidFill>
                  <a:srgbClr val="002060"/>
                </a:solidFill>
              </a:rPr>
              <a:t>superiori </a:t>
            </a:r>
            <a:r>
              <a:rPr lang="it-IT" sz="1600" b="1" dirty="0">
                <a:solidFill>
                  <a:srgbClr val="002060"/>
                </a:solidFill>
              </a:rPr>
              <a:t>ai 24 milioni di </a:t>
            </a:r>
            <a:r>
              <a:rPr lang="it-IT" sz="1600" b="1" dirty="0" smtClean="0">
                <a:solidFill>
                  <a:srgbClr val="002060"/>
                </a:solidFill>
              </a:rPr>
              <a:t>tonnellate.</a:t>
            </a:r>
          </a:p>
        </p:txBody>
      </p:sp>
      <p:sp>
        <p:nvSpPr>
          <p:cNvPr id="29703" name="CasellaDiTesto 2"/>
          <p:cNvSpPr txBox="1">
            <a:spLocks noChangeArrowheads="1"/>
          </p:cNvSpPr>
          <p:nvPr/>
        </p:nvSpPr>
        <p:spPr bwMode="auto">
          <a:xfrm>
            <a:off x="941430" y="3293864"/>
            <a:ext cx="3343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200" b="1" dirty="0">
                <a:solidFill>
                  <a:srgbClr val="002060"/>
                </a:solidFill>
              </a:rPr>
              <a:t>Evoluzione domanda nei trasporti (peso %)</a:t>
            </a:r>
            <a:endParaRPr lang="it-IT" sz="1200" b="1" i="1" dirty="0">
              <a:solidFill>
                <a:srgbClr val="002060"/>
              </a:solidFill>
            </a:endParaRPr>
          </a:p>
        </p:txBody>
      </p:sp>
      <p:pic>
        <p:nvPicPr>
          <p:cNvPr id="29704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075" y="4251325"/>
            <a:ext cx="344487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54" y="3671038"/>
            <a:ext cx="5101222" cy="269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6" name="CasellaDiTesto 2"/>
          <p:cNvSpPr txBox="1">
            <a:spLocks noChangeArrowheads="1"/>
          </p:cNvSpPr>
          <p:nvPr/>
        </p:nvSpPr>
        <p:spPr bwMode="auto">
          <a:xfrm>
            <a:off x="5426075" y="3905250"/>
            <a:ext cx="34813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100" b="1" dirty="0">
                <a:solidFill>
                  <a:srgbClr val="002060"/>
                </a:solidFill>
              </a:rPr>
              <a:t>Sintesi domanda complessiva carburanti (</a:t>
            </a:r>
            <a:r>
              <a:rPr lang="it-IT" sz="1100" b="1" dirty="0" err="1">
                <a:solidFill>
                  <a:srgbClr val="002060"/>
                </a:solidFill>
              </a:rPr>
              <a:t>Mtonn</a:t>
            </a:r>
            <a:r>
              <a:rPr lang="it-IT" sz="1100" b="1" dirty="0">
                <a:solidFill>
                  <a:srgbClr val="002060"/>
                </a:solidFill>
              </a:rPr>
              <a:t>)</a:t>
            </a:r>
            <a:endParaRPr lang="it-IT" sz="1100" b="1" i="1" dirty="0">
              <a:solidFill>
                <a:srgbClr val="002060"/>
              </a:solidFill>
            </a:endParaRPr>
          </a:p>
        </p:txBody>
      </p:sp>
      <p:sp>
        <p:nvSpPr>
          <p:cNvPr id="29707" name="Rettangolo 8"/>
          <p:cNvSpPr>
            <a:spLocks noChangeArrowheads="1"/>
          </p:cNvSpPr>
          <p:nvPr/>
        </p:nvSpPr>
        <p:spPr bwMode="auto">
          <a:xfrm>
            <a:off x="5426075" y="5508625"/>
            <a:ext cx="15827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000" i="1">
                <a:solidFill>
                  <a:schemeClr val="tx2"/>
                </a:solidFill>
                <a:latin typeface="Calibri" charset="0"/>
              </a:rPr>
              <a:t>* compresi i biocarburanti</a:t>
            </a:r>
            <a:r>
              <a:rPr lang="it-IT" sz="1000" i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9708" name="CasellaDiTesto 9"/>
          <p:cNvSpPr txBox="1">
            <a:spLocks noChangeArrowheads="1"/>
          </p:cNvSpPr>
          <p:nvPr/>
        </p:nvSpPr>
        <p:spPr bwMode="auto">
          <a:xfrm>
            <a:off x="5867400" y="4822825"/>
            <a:ext cx="2174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100"/>
              <a:t>*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35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9</a:t>
            </a:fld>
            <a:endParaRPr lang="it-IT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415" y="229852"/>
            <a:ext cx="1177075" cy="26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932762" y="1356102"/>
            <a:ext cx="7056438" cy="4679950"/>
            <a:chOff x="4644008" y="1617675"/>
            <a:chExt cx="3839700" cy="3352394"/>
          </a:xfrm>
        </p:grpSpPr>
        <p:graphicFrame>
          <p:nvGraphicFramePr>
            <p:cNvPr id="12" name="Grafico 11"/>
            <p:cNvGraphicFramePr>
              <a:graphicFrameLocks/>
            </p:cNvGraphicFramePr>
            <p:nvPr/>
          </p:nvGraphicFramePr>
          <p:xfrm>
            <a:off x="6660232" y="3289116"/>
            <a:ext cx="1823476" cy="16809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Grafico 12"/>
            <p:cNvGraphicFramePr>
              <a:graphicFrameLocks/>
            </p:cNvGraphicFramePr>
            <p:nvPr/>
          </p:nvGraphicFramePr>
          <p:xfrm>
            <a:off x="6660232" y="1617675"/>
            <a:ext cx="1823476" cy="16673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Grafico 13"/>
            <p:cNvGraphicFramePr>
              <a:graphicFrameLocks/>
            </p:cNvGraphicFramePr>
            <p:nvPr/>
          </p:nvGraphicFramePr>
          <p:xfrm>
            <a:off x="4644009" y="1638414"/>
            <a:ext cx="1909092" cy="16583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5" name="Grafico 14"/>
            <p:cNvGraphicFramePr>
              <a:graphicFrameLocks/>
            </p:cNvGraphicFramePr>
            <p:nvPr/>
          </p:nvGraphicFramePr>
          <p:xfrm>
            <a:off x="4644008" y="3284984"/>
            <a:ext cx="1909091" cy="16850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23980" y="532263"/>
            <a:ext cx="8839033" cy="570267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300" b="1" dirty="0" smtClean="0">
                <a:solidFill>
                  <a:srgbClr val="002060"/>
                </a:solidFill>
                <a:latin typeface="+mn-lt"/>
              </a:rPr>
              <a:t>EMISSIONI INDUSTRIALI IN CALO DELL’80-90%</a:t>
            </a:r>
            <a:endParaRPr lang="it-IT" sz="23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080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Struttura predefinita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Struttura predefinita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Struttura predefinita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Struttura predefinita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1053</Words>
  <Application>Microsoft Office PowerPoint</Application>
  <PresentationFormat>Presentazione su schermo (4:3)</PresentationFormat>
  <Paragraphs>145</Paragraphs>
  <Slides>15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ＭＳ Ｐゴシック</vt:lpstr>
      <vt:lpstr>Aharoni</vt:lpstr>
      <vt:lpstr>Arial</vt:lpstr>
      <vt:lpstr>Bookman Old Style</vt:lpstr>
      <vt:lpstr>Calibri</vt:lpstr>
      <vt:lpstr>Segoe UI</vt:lpstr>
      <vt:lpstr>Tema di Office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PREVISIONI SULLA DOMANDA DI ENERGIA</vt:lpstr>
      <vt:lpstr>LE PREVISIONI SULLA DOMANDA NEI TRASPORTI</vt:lpstr>
      <vt:lpstr>EMISSIONI INDUSTRIALI IN CALO DELL’80-90%</vt:lpstr>
      <vt:lpstr>Presentazione standard di PowerPoint</vt:lpstr>
      <vt:lpstr>NEL 2015 OGNI DUE GIORNI UN ATTACCO AD UN OLEODOTTO</vt:lpstr>
      <vt:lpstr>IN CRESCITA IL NUMERO DI FURTI PRESSO I P.V.</vt:lpstr>
      <vt:lpstr>I NUMERI DEL CONTRABBANDO: IN 4 ANNI +231%</vt:lpstr>
      <vt:lpstr>I NUMERI DEL DOWNSTREAM PETROLIFERO NAZIONALE</vt:lpstr>
      <vt:lpstr>GLI ASSOCIATI UP (AGGIORNATO GIUGNO 2016)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D'Aloisi</dc:creator>
  <cp:lastModifiedBy>Marco D' Aloisi</cp:lastModifiedBy>
  <cp:revision>92</cp:revision>
  <cp:lastPrinted>2016-06-21T10:03:38Z</cp:lastPrinted>
  <dcterms:created xsi:type="dcterms:W3CDTF">2016-06-18T16:15:16Z</dcterms:created>
  <dcterms:modified xsi:type="dcterms:W3CDTF">2016-06-21T11:18:05Z</dcterms:modified>
</cp:coreProperties>
</file>